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4674"/>
  </p:normalViewPr>
  <p:slideViewPr>
    <p:cSldViewPr snapToGrid="0" snapToObjects="1">
      <p:cViewPr varScale="1">
        <p:scale>
          <a:sx n="67" d="100"/>
          <a:sy n="67" d="100"/>
        </p:scale>
        <p:origin x="4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5F8FC-8530-4A31-A6E2-81498BA4C0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0EFADF3-3B52-43EB-8580-F8504BEE3B5E}">
      <dgm:prSet/>
      <dgm:spPr/>
      <dgm:t>
        <a:bodyPr/>
        <a:lstStyle/>
        <a:p>
          <a:r>
            <a:rPr lang="en-US" i="1"/>
            <a:t>We Were the Lucky Ones </a:t>
          </a:r>
          <a:r>
            <a:rPr lang="en-US"/>
            <a:t>by Georgia Hunter </a:t>
          </a:r>
        </a:p>
      </dgm:t>
    </dgm:pt>
    <dgm:pt modelId="{0FF15DDD-62E4-494A-BC44-360F9EECD4B7}" type="parTrans" cxnId="{53A28FEA-1175-4192-B31D-718267499649}">
      <dgm:prSet/>
      <dgm:spPr/>
      <dgm:t>
        <a:bodyPr/>
        <a:lstStyle/>
        <a:p>
          <a:endParaRPr lang="en-US"/>
        </a:p>
      </dgm:t>
    </dgm:pt>
    <dgm:pt modelId="{3FECE825-F754-418D-92EC-5A735C23C47D}" type="sibTrans" cxnId="{53A28FEA-1175-4192-B31D-718267499649}">
      <dgm:prSet/>
      <dgm:spPr/>
      <dgm:t>
        <a:bodyPr/>
        <a:lstStyle/>
        <a:p>
          <a:endParaRPr lang="en-US"/>
        </a:p>
      </dgm:t>
    </dgm:pt>
    <dgm:pt modelId="{8A812048-4602-452F-890B-E860DBC5C344}">
      <dgm:prSet/>
      <dgm:spPr/>
      <dgm:t>
        <a:bodyPr/>
        <a:lstStyle/>
        <a:p>
          <a:r>
            <a:rPr lang="en-US" i="1"/>
            <a:t>The Book Thief </a:t>
          </a:r>
          <a:r>
            <a:rPr lang="en-US"/>
            <a:t>by Markus Zusak</a:t>
          </a:r>
        </a:p>
      </dgm:t>
    </dgm:pt>
    <dgm:pt modelId="{416C7032-3B57-4562-A300-CF755E92EBAB}" type="parTrans" cxnId="{38B5CD6A-DBF1-418B-A6DD-CCF323244739}">
      <dgm:prSet/>
      <dgm:spPr/>
      <dgm:t>
        <a:bodyPr/>
        <a:lstStyle/>
        <a:p>
          <a:endParaRPr lang="en-US"/>
        </a:p>
      </dgm:t>
    </dgm:pt>
    <dgm:pt modelId="{0737A3AF-FA02-4860-B989-6BE13223C5AD}" type="sibTrans" cxnId="{38B5CD6A-DBF1-418B-A6DD-CCF323244739}">
      <dgm:prSet/>
      <dgm:spPr/>
      <dgm:t>
        <a:bodyPr/>
        <a:lstStyle/>
        <a:p>
          <a:endParaRPr lang="en-US"/>
        </a:p>
      </dgm:t>
    </dgm:pt>
    <dgm:pt modelId="{47D69A76-4E27-4901-BD55-06F2AFC975A6}">
      <dgm:prSet/>
      <dgm:spPr/>
      <dgm:t>
        <a:bodyPr/>
        <a:lstStyle/>
        <a:p>
          <a:r>
            <a:rPr lang="en-US" i="1"/>
            <a:t>The Tattooist of Auschwitz</a:t>
          </a:r>
          <a:r>
            <a:rPr lang="en-US"/>
            <a:t> by Heather Morris</a:t>
          </a:r>
        </a:p>
      </dgm:t>
    </dgm:pt>
    <dgm:pt modelId="{3F79821E-3771-4E49-960C-A1DF82C4B4D5}" type="parTrans" cxnId="{BEBE2DF9-2A5E-4197-820B-FEE48F4890BF}">
      <dgm:prSet/>
      <dgm:spPr/>
      <dgm:t>
        <a:bodyPr/>
        <a:lstStyle/>
        <a:p>
          <a:endParaRPr lang="en-US"/>
        </a:p>
      </dgm:t>
    </dgm:pt>
    <dgm:pt modelId="{CC4A81D9-B1F7-4249-9154-EFC2908B9778}" type="sibTrans" cxnId="{BEBE2DF9-2A5E-4197-820B-FEE48F4890BF}">
      <dgm:prSet/>
      <dgm:spPr/>
      <dgm:t>
        <a:bodyPr/>
        <a:lstStyle/>
        <a:p>
          <a:endParaRPr lang="en-US"/>
        </a:p>
      </dgm:t>
    </dgm:pt>
    <dgm:pt modelId="{36C15495-2FE9-473F-80F7-E686C3F0106E}">
      <dgm:prSet/>
      <dgm:spPr/>
      <dgm:t>
        <a:bodyPr/>
        <a:lstStyle/>
        <a:p>
          <a:r>
            <a:rPr lang="en-US" i="1"/>
            <a:t>The Boy in Striped Pajamas </a:t>
          </a:r>
          <a:r>
            <a:rPr lang="en-US"/>
            <a:t>by John Boyne</a:t>
          </a:r>
        </a:p>
      </dgm:t>
    </dgm:pt>
    <dgm:pt modelId="{6503192C-9F17-4C18-A644-D5FAC5A1F28D}" type="parTrans" cxnId="{212CBCFE-291E-4D13-9863-D8F46F037477}">
      <dgm:prSet/>
      <dgm:spPr/>
      <dgm:t>
        <a:bodyPr/>
        <a:lstStyle/>
        <a:p>
          <a:endParaRPr lang="en-US"/>
        </a:p>
      </dgm:t>
    </dgm:pt>
    <dgm:pt modelId="{6024F125-23D6-4161-8261-E0B958F513BB}" type="sibTrans" cxnId="{212CBCFE-291E-4D13-9863-D8F46F037477}">
      <dgm:prSet/>
      <dgm:spPr/>
      <dgm:t>
        <a:bodyPr/>
        <a:lstStyle/>
        <a:p>
          <a:endParaRPr lang="en-US"/>
        </a:p>
      </dgm:t>
    </dgm:pt>
    <dgm:pt modelId="{8D4FD7E6-2310-4B73-819E-A805F3C0A2DC}">
      <dgm:prSet/>
      <dgm:spPr/>
      <dgm:t>
        <a:bodyPr/>
        <a:lstStyle/>
        <a:p>
          <a:r>
            <a:rPr lang="en-US" i="1"/>
            <a:t>Sarah’s Key </a:t>
          </a:r>
          <a:r>
            <a:rPr lang="en-US"/>
            <a:t>by Tatiana de Rosnay</a:t>
          </a:r>
        </a:p>
      </dgm:t>
    </dgm:pt>
    <dgm:pt modelId="{1DDAEA37-784E-4A54-8E4E-B4CA9C3725A4}" type="parTrans" cxnId="{6E3CAF65-FD3C-4CF6-9DB9-ABDB7A9421CC}">
      <dgm:prSet/>
      <dgm:spPr/>
      <dgm:t>
        <a:bodyPr/>
        <a:lstStyle/>
        <a:p>
          <a:endParaRPr lang="en-US"/>
        </a:p>
      </dgm:t>
    </dgm:pt>
    <dgm:pt modelId="{0F462E05-A454-4BFC-8F53-064B903B18EF}" type="sibTrans" cxnId="{6E3CAF65-FD3C-4CF6-9DB9-ABDB7A9421CC}">
      <dgm:prSet/>
      <dgm:spPr/>
      <dgm:t>
        <a:bodyPr/>
        <a:lstStyle/>
        <a:p>
          <a:endParaRPr lang="en-US"/>
        </a:p>
      </dgm:t>
    </dgm:pt>
    <dgm:pt modelId="{0650A76B-C26F-49A2-8F16-13B7917F6EFD}">
      <dgm:prSet/>
      <dgm:spPr/>
      <dgm:t>
        <a:bodyPr/>
        <a:lstStyle/>
        <a:p>
          <a:r>
            <a:rPr lang="en-US" i="1"/>
            <a:t>Schindler’s List </a:t>
          </a:r>
          <a:r>
            <a:rPr lang="en-US"/>
            <a:t>by Thomas Keneally</a:t>
          </a:r>
        </a:p>
      </dgm:t>
    </dgm:pt>
    <dgm:pt modelId="{44628057-DDE2-40EC-BE94-74EB6F094790}" type="parTrans" cxnId="{2F427ACB-D606-4CAA-B69D-C703C43EA6BE}">
      <dgm:prSet/>
      <dgm:spPr/>
      <dgm:t>
        <a:bodyPr/>
        <a:lstStyle/>
        <a:p>
          <a:endParaRPr lang="en-US"/>
        </a:p>
      </dgm:t>
    </dgm:pt>
    <dgm:pt modelId="{BC17F6CB-5AA5-43C4-A1EC-545DBA452C10}" type="sibTrans" cxnId="{2F427ACB-D606-4CAA-B69D-C703C43EA6BE}">
      <dgm:prSet/>
      <dgm:spPr/>
      <dgm:t>
        <a:bodyPr/>
        <a:lstStyle/>
        <a:p>
          <a:endParaRPr lang="en-US"/>
        </a:p>
      </dgm:t>
    </dgm:pt>
    <dgm:pt modelId="{57F66866-1197-4D33-AB86-DEC4973A03B4}" type="pres">
      <dgm:prSet presAssocID="{EA85F8FC-8530-4A31-A6E2-81498BA4C0BD}" presName="linear" presStyleCnt="0">
        <dgm:presLayoutVars>
          <dgm:animLvl val="lvl"/>
          <dgm:resizeHandles val="exact"/>
        </dgm:presLayoutVars>
      </dgm:prSet>
      <dgm:spPr/>
    </dgm:pt>
    <dgm:pt modelId="{A8E9BD51-DF53-441D-989B-ADD0838C2A3F}" type="pres">
      <dgm:prSet presAssocID="{10EFADF3-3B52-43EB-8580-F8504BEE3B5E}" presName="parentText" presStyleLbl="node1" presStyleIdx="0" presStyleCnt="6">
        <dgm:presLayoutVars>
          <dgm:chMax val="0"/>
          <dgm:bulletEnabled val="1"/>
        </dgm:presLayoutVars>
      </dgm:prSet>
      <dgm:spPr/>
    </dgm:pt>
    <dgm:pt modelId="{69019249-67D7-4037-9664-8DB78DD35DC9}" type="pres">
      <dgm:prSet presAssocID="{3FECE825-F754-418D-92EC-5A735C23C47D}" presName="spacer" presStyleCnt="0"/>
      <dgm:spPr/>
    </dgm:pt>
    <dgm:pt modelId="{B0D3F90B-844F-44D0-A322-CDB05529529B}" type="pres">
      <dgm:prSet presAssocID="{8A812048-4602-452F-890B-E860DBC5C344}" presName="parentText" presStyleLbl="node1" presStyleIdx="1" presStyleCnt="6">
        <dgm:presLayoutVars>
          <dgm:chMax val="0"/>
          <dgm:bulletEnabled val="1"/>
        </dgm:presLayoutVars>
      </dgm:prSet>
      <dgm:spPr/>
    </dgm:pt>
    <dgm:pt modelId="{F99D0FBC-BCDA-4722-8B7A-01892154B7AC}" type="pres">
      <dgm:prSet presAssocID="{0737A3AF-FA02-4860-B989-6BE13223C5AD}" presName="spacer" presStyleCnt="0"/>
      <dgm:spPr/>
    </dgm:pt>
    <dgm:pt modelId="{3772DDE8-549C-4586-BDF8-47B8D27C3B27}" type="pres">
      <dgm:prSet presAssocID="{47D69A76-4E27-4901-BD55-06F2AFC975A6}" presName="parentText" presStyleLbl="node1" presStyleIdx="2" presStyleCnt="6">
        <dgm:presLayoutVars>
          <dgm:chMax val="0"/>
          <dgm:bulletEnabled val="1"/>
        </dgm:presLayoutVars>
      </dgm:prSet>
      <dgm:spPr/>
    </dgm:pt>
    <dgm:pt modelId="{D6AB07EB-AF9A-4356-A4B1-02A6424D861D}" type="pres">
      <dgm:prSet presAssocID="{CC4A81D9-B1F7-4249-9154-EFC2908B9778}" presName="spacer" presStyleCnt="0"/>
      <dgm:spPr/>
    </dgm:pt>
    <dgm:pt modelId="{88963482-5C66-45C2-97CE-3F6BA81BF4AC}" type="pres">
      <dgm:prSet presAssocID="{36C15495-2FE9-473F-80F7-E686C3F0106E}" presName="parentText" presStyleLbl="node1" presStyleIdx="3" presStyleCnt="6">
        <dgm:presLayoutVars>
          <dgm:chMax val="0"/>
          <dgm:bulletEnabled val="1"/>
        </dgm:presLayoutVars>
      </dgm:prSet>
      <dgm:spPr/>
    </dgm:pt>
    <dgm:pt modelId="{F2BD511E-EF5B-4CD3-BB6C-01116E652145}" type="pres">
      <dgm:prSet presAssocID="{6024F125-23D6-4161-8261-E0B958F513BB}" presName="spacer" presStyleCnt="0"/>
      <dgm:spPr/>
    </dgm:pt>
    <dgm:pt modelId="{82C9464D-2255-4019-ACDF-2878AEB8CF8C}" type="pres">
      <dgm:prSet presAssocID="{8D4FD7E6-2310-4B73-819E-A805F3C0A2DC}" presName="parentText" presStyleLbl="node1" presStyleIdx="4" presStyleCnt="6">
        <dgm:presLayoutVars>
          <dgm:chMax val="0"/>
          <dgm:bulletEnabled val="1"/>
        </dgm:presLayoutVars>
      </dgm:prSet>
      <dgm:spPr/>
    </dgm:pt>
    <dgm:pt modelId="{C76FB44E-0019-4505-9733-9615279063E6}" type="pres">
      <dgm:prSet presAssocID="{0F462E05-A454-4BFC-8F53-064B903B18EF}" presName="spacer" presStyleCnt="0"/>
      <dgm:spPr/>
    </dgm:pt>
    <dgm:pt modelId="{8C46DD25-39CA-4EC8-A19F-B5B7B8ED173C}" type="pres">
      <dgm:prSet presAssocID="{0650A76B-C26F-49A2-8F16-13B7917F6EFD}" presName="parentText" presStyleLbl="node1" presStyleIdx="5" presStyleCnt="6">
        <dgm:presLayoutVars>
          <dgm:chMax val="0"/>
          <dgm:bulletEnabled val="1"/>
        </dgm:presLayoutVars>
      </dgm:prSet>
      <dgm:spPr/>
    </dgm:pt>
  </dgm:ptLst>
  <dgm:cxnLst>
    <dgm:cxn modelId="{B729FE02-5F97-4FBF-AF1B-BD928404C7D1}" type="presOf" srcId="{0650A76B-C26F-49A2-8F16-13B7917F6EFD}" destId="{8C46DD25-39CA-4EC8-A19F-B5B7B8ED173C}" srcOrd="0" destOrd="0" presId="urn:microsoft.com/office/officeart/2005/8/layout/vList2"/>
    <dgm:cxn modelId="{F0DF9137-2B0D-41AA-A17C-BC5A2D69C188}" type="presOf" srcId="{8A812048-4602-452F-890B-E860DBC5C344}" destId="{B0D3F90B-844F-44D0-A322-CDB05529529B}" srcOrd="0" destOrd="0" presId="urn:microsoft.com/office/officeart/2005/8/layout/vList2"/>
    <dgm:cxn modelId="{6E3CAF65-FD3C-4CF6-9DB9-ABDB7A9421CC}" srcId="{EA85F8FC-8530-4A31-A6E2-81498BA4C0BD}" destId="{8D4FD7E6-2310-4B73-819E-A805F3C0A2DC}" srcOrd="4" destOrd="0" parTransId="{1DDAEA37-784E-4A54-8E4E-B4CA9C3725A4}" sibTransId="{0F462E05-A454-4BFC-8F53-064B903B18EF}"/>
    <dgm:cxn modelId="{38B5CD6A-DBF1-418B-A6DD-CCF323244739}" srcId="{EA85F8FC-8530-4A31-A6E2-81498BA4C0BD}" destId="{8A812048-4602-452F-890B-E860DBC5C344}" srcOrd="1" destOrd="0" parTransId="{416C7032-3B57-4562-A300-CF755E92EBAB}" sibTransId="{0737A3AF-FA02-4860-B989-6BE13223C5AD}"/>
    <dgm:cxn modelId="{0F043172-8F6C-4891-BB75-1627B45C2669}" type="presOf" srcId="{8D4FD7E6-2310-4B73-819E-A805F3C0A2DC}" destId="{82C9464D-2255-4019-ACDF-2878AEB8CF8C}" srcOrd="0" destOrd="0" presId="urn:microsoft.com/office/officeart/2005/8/layout/vList2"/>
    <dgm:cxn modelId="{54B54998-41B7-4636-8466-46D9896E6FEB}" type="presOf" srcId="{47D69A76-4E27-4901-BD55-06F2AFC975A6}" destId="{3772DDE8-549C-4586-BDF8-47B8D27C3B27}" srcOrd="0" destOrd="0" presId="urn:microsoft.com/office/officeart/2005/8/layout/vList2"/>
    <dgm:cxn modelId="{757875A7-5D2F-412B-B991-557518CC3259}" type="presOf" srcId="{EA85F8FC-8530-4A31-A6E2-81498BA4C0BD}" destId="{57F66866-1197-4D33-AB86-DEC4973A03B4}" srcOrd="0" destOrd="0" presId="urn:microsoft.com/office/officeart/2005/8/layout/vList2"/>
    <dgm:cxn modelId="{9603B9BE-0765-498E-820A-0BFDD13D10DC}" type="presOf" srcId="{10EFADF3-3B52-43EB-8580-F8504BEE3B5E}" destId="{A8E9BD51-DF53-441D-989B-ADD0838C2A3F}" srcOrd="0" destOrd="0" presId="urn:microsoft.com/office/officeart/2005/8/layout/vList2"/>
    <dgm:cxn modelId="{614965C7-8D69-447D-8214-CE7AC64F7F7C}" type="presOf" srcId="{36C15495-2FE9-473F-80F7-E686C3F0106E}" destId="{88963482-5C66-45C2-97CE-3F6BA81BF4AC}" srcOrd="0" destOrd="0" presId="urn:microsoft.com/office/officeart/2005/8/layout/vList2"/>
    <dgm:cxn modelId="{2F427ACB-D606-4CAA-B69D-C703C43EA6BE}" srcId="{EA85F8FC-8530-4A31-A6E2-81498BA4C0BD}" destId="{0650A76B-C26F-49A2-8F16-13B7917F6EFD}" srcOrd="5" destOrd="0" parTransId="{44628057-DDE2-40EC-BE94-74EB6F094790}" sibTransId="{BC17F6CB-5AA5-43C4-A1EC-545DBA452C10}"/>
    <dgm:cxn modelId="{53A28FEA-1175-4192-B31D-718267499649}" srcId="{EA85F8FC-8530-4A31-A6E2-81498BA4C0BD}" destId="{10EFADF3-3B52-43EB-8580-F8504BEE3B5E}" srcOrd="0" destOrd="0" parTransId="{0FF15DDD-62E4-494A-BC44-360F9EECD4B7}" sibTransId="{3FECE825-F754-418D-92EC-5A735C23C47D}"/>
    <dgm:cxn modelId="{BEBE2DF9-2A5E-4197-820B-FEE48F4890BF}" srcId="{EA85F8FC-8530-4A31-A6E2-81498BA4C0BD}" destId="{47D69A76-4E27-4901-BD55-06F2AFC975A6}" srcOrd="2" destOrd="0" parTransId="{3F79821E-3771-4E49-960C-A1DF82C4B4D5}" sibTransId="{CC4A81D9-B1F7-4249-9154-EFC2908B9778}"/>
    <dgm:cxn modelId="{212CBCFE-291E-4D13-9863-D8F46F037477}" srcId="{EA85F8FC-8530-4A31-A6E2-81498BA4C0BD}" destId="{36C15495-2FE9-473F-80F7-E686C3F0106E}" srcOrd="3" destOrd="0" parTransId="{6503192C-9F17-4C18-A644-D5FAC5A1F28D}" sibTransId="{6024F125-23D6-4161-8261-E0B958F513BB}"/>
    <dgm:cxn modelId="{E352C2FC-0475-4714-A914-B5F9DC8BFD16}" type="presParOf" srcId="{57F66866-1197-4D33-AB86-DEC4973A03B4}" destId="{A8E9BD51-DF53-441D-989B-ADD0838C2A3F}" srcOrd="0" destOrd="0" presId="urn:microsoft.com/office/officeart/2005/8/layout/vList2"/>
    <dgm:cxn modelId="{6D72DAF2-9E71-457E-9029-0F706A6B895F}" type="presParOf" srcId="{57F66866-1197-4D33-AB86-DEC4973A03B4}" destId="{69019249-67D7-4037-9664-8DB78DD35DC9}" srcOrd="1" destOrd="0" presId="urn:microsoft.com/office/officeart/2005/8/layout/vList2"/>
    <dgm:cxn modelId="{7523E169-AE86-4BA5-A8C4-656D3E0E1FDD}" type="presParOf" srcId="{57F66866-1197-4D33-AB86-DEC4973A03B4}" destId="{B0D3F90B-844F-44D0-A322-CDB05529529B}" srcOrd="2" destOrd="0" presId="urn:microsoft.com/office/officeart/2005/8/layout/vList2"/>
    <dgm:cxn modelId="{DB3003CE-8810-4745-871D-4DA5CFA7EDF2}" type="presParOf" srcId="{57F66866-1197-4D33-AB86-DEC4973A03B4}" destId="{F99D0FBC-BCDA-4722-8B7A-01892154B7AC}" srcOrd="3" destOrd="0" presId="urn:microsoft.com/office/officeart/2005/8/layout/vList2"/>
    <dgm:cxn modelId="{916ED8AE-ACB6-4B90-9470-691AFA3F4FBB}" type="presParOf" srcId="{57F66866-1197-4D33-AB86-DEC4973A03B4}" destId="{3772DDE8-549C-4586-BDF8-47B8D27C3B27}" srcOrd="4" destOrd="0" presId="urn:microsoft.com/office/officeart/2005/8/layout/vList2"/>
    <dgm:cxn modelId="{97D9A816-EA39-4CFE-9666-33E724E23820}" type="presParOf" srcId="{57F66866-1197-4D33-AB86-DEC4973A03B4}" destId="{D6AB07EB-AF9A-4356-A4B1-02A6424D861D}" srcOrd="5" destOrd="0" presId="urn:microsoft.com/office/officeart/2005/8/layout/vList2"/>
    <dgm:cxn modelId="{508E4E37-A2C7-4A07-BEC9-B019D3110515}" type="presParOf" srcId="{57F66866-1197-4D33-AB86-DEC4973A03B4}" destId="{88963482-5C66-45C2-97CE-3F6BA81BF4AC}" srcOrd="6" destOrd="0" presId="urn:microsoft.com/office/officeart/2005/8/layout/vList2"/>
    <dgm:cxn modelId="{1D786255-F291-4577-A418-C9224002D0CE}" type="presParOf" srcId="{57F66866-1197-4D33-AB86-DEC4973A03B4}" destId="{F2BD511E-EF5B-4CD3-BB6C-01116E652145}" srcOrd="7" destOrd="0" presId="urn:microsoft.com/office/officeart/2005/8/layout/vList2"/>
    <dgm:cxn modelId="{8064C1B7-657D-46A7-A39E-D4D423EFFA73}" type="presParOf" srcId="{57F66866-1197-4D33-AB86-DEC4973A03B4}" destId="{82C9464D-2255-4019-ACDF-2878AEB8CF8C}" srcOrd="8" destOrd="0" presId="urn:microsoft.com/office/officeart/2005/8/layout/vList2"/>
    <dgm:cxn modelId="{3D798589-685D-4AE9-975F-1B2B78E7537F}" type="presParOf" srcId="{57F66866-1197-4D33-AB86-DEC4973A03B4}" destId="{C76FB44E-0019-4505-9733-9615279063E6}" srcOrd="9" destOrd="0" presId="urn:microsoft.com/office/officeart/2005/8/layout/vList2"/>
    <dgm:cxn modelId="{4E25A6DB-5F40-4DA8-BF29-8FD33A6B1F16}" type="presParOf" srcId="{57F66866-1197-4D33-AB86-DEC4973A03B4}" destId="{8C46DD25-39CA-4EC8-A19F-B5B7B8ED173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9BD51-DF53-441D-989B-ADD0838C2A3F}">
      <dsp:nvSpPr>
        <dsp:cNvPr id="0" name=""/>
        <dsp:cNvSpPr/>
      </dsp:nvSpPr>
      <dsp:spPr>
        <a:xfrm>
          <a:off x="0" y="38484"/>
          <a:ext cx="695535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We Were the Lucky Ones </a:t>
          </a:r>
          <a:r>
            <a:rPr lang="en-US" sz="2700" kern="1200"/>
            <a:t>by Georgia Hunter </a:t>
          </a:r>
        </a:p>
      </dsp:txBody>
      <dsp:txXfrm>
        <a:off x="31613" y="70097"/>
        <a:ext cx="6892124" cy="584369"/>
      </dsp:txXfrm>
    </dsp:sp>
    <dsp:sp modelId="{B0D3F90B-844F-44D0-A322-CDB05529529B}">
      <dsp:nvSpPr>
        <dsp:cNvPr id="0" name=""/>
        <dsp:cNvSpPr/>
      </dsp:nvSpPr>
      <dsp:spPr>
        <a:xfrm>
          <a:off x="0" y="763839"/>
          <a:ext cx="695535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The Book Thief </a:t>
          </a:r>
          <a:r>
            <a:rPr lang="en-US" sz="2700" kern="1200"/>
            <a:t>by Markus Zusak</a:t>
          </a:r>
        </a:p>
      </dsp:txBody>
      <dsp:txXfrm>
        <a:off x="31613" y="795452"/>
        <a:ext cx="6892124" cy="584369"/>
      </dsp:txXfrm>
    </dsp:sp>
    <dsp:sp modelId="{3772DDE8-549C-4586-BDF8-47B8D27C3B27}">
      <dsp:nvSpPr>
        <dsp:cNvPr id="0" name=""/>
        <dsp:cNvSpPr/>
      </dsp:nvSpPr>
      <dsp:spPr>
        <a:xfrm>
          <a:off x="0" y="1489194"/>
          <a:ext cx="695535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The Tattooist of Auschwitz</a:t>
          </a:r>
          <a:r>
            <a:rPr lang="en-US" sz="2700" kern="1200"/>
            <a:t> by Heather Morris</a:t>
          </a:r>
        </a:p>
      </dsp:txBody>
      <dsp:txXfrm>
        <a:off x="31613" y="1520807"/>
        <a:ext cx="6892124" cy="584369"/>
      </dsp:txXfrm>
    </dsp:sp>
    <dsp:sp modelId="{88963482-5C66-45C2-97CE-3F6BA81BF4AC}">
      <dsp:nvSpPr>
        <dsp:cNvPr id="0" name=""/>
        <dsp:cNvSpPr/>
      </dsp:nvSpPr>
      <dsp:spPr>
        <a:xfrm>
          <a:off x="0" y="2214549"/>
          <a:ext cx="695535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The Boy in Striped Pajamas </a:t>
          </a:r>
          <a:r>
            <a:rPr lang="en-US" sz="2700" kern="1200"/>
            <a:t>by John Boyne</a:t>
          </a:r>
        </a:p>
      </dsp:txBody>
      <dsp:txXfrm>
        <a:off x="31613" y="2246162"/>
        <a:ext cx="6892124" cy="584369"/>
      </dsp:txXfrm>
    </dsp:sp>
    <dsp:sp modelId="{82C9464D-2255-4019-ACDF-2878AEB8CF8C}">
      <dsp:nvSpPr>
        <dsp:cNvPr id="0" name=""/>
        <dsp:cNvSpPr/>
      </dsp:nvSpPr>
      <dsp:spPr>
        <a:xfrm>
          <a:off x="0" y="2939904"/>
          <a:ext cx="695535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Sarah’s Key </a:t>
          </a:r>
          <a:r>
            <a:rPr lang="en-US" sz="2700" kern="1200"/>
            <a:t>by Tatiana de Rosnay</a:t>
          </a:r>
        </a:p>
      </dsp:txBody>
      <dsp:txXfrm>
        <a:off x="31613" y="2971517"/>
        <a:ext cx="6892124" cy="584369"/>
      </dsp:txXfrm>
    </dsp:sp>
    <dsp:sp modelId="{8C46DD25-39CA-4EC8-A19F-B5B7B8ED173C}">
      <dsp:nvSpPr>
        <dsp:cNvPr id="0" name=""/>
        <dsp:cNvSpPr/>
      </dsp:nvSpPr>
      <dsp:spPr>
        <a:xfrm>
          <a:off x="0" y="3665259"/>
          <a:ext cx="695535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Schindler’s List </a:t>
          </a:r>
          <a:r>
            <a:rPr lang="en-US" sz="2700" kern="1200"/>
            <a:t>by Thomas Keneally</a:t>
          </a:r>
        </a:p>
      </dsp:txBody>
      <dsp:txXfrm>
        <a:off x="31613" y="3696872"/>
        <a:ext cx="6892124"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D25EB0-0F45-7E48-827F-CF36DA4C0AB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129616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25EB0-0F45-7E48-827F-CF36DA4C0AB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147771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25EB0-0F45-7E48-827F-CF36DA4C0AB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31460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25EB0-0F45-7E48-827F-CF36DA4C0AB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161657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25EB0-0F45-7E48-827F-CF36DA4C0AB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203299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D25EB0-0F45-7E48-827F-CF36DA4C0AB4}"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210291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D25EB0-0F45-7E48-827F-CF36DA4C0AB4}"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40119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D25EB0-0F45-7E48-827F-CF36DA4C0AB4}" type="datetimeFigureOut">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198442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25EB0-0F45-7E48-827F-CF36DA4C0AB4}" type="datetimeFigureOut">
              <a:rPr lang="en-US" smtClean="0"/>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180662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25EB0-0F45-7E48-827F-CF36DA4C0AB4}"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6937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25EB0-0F45-7E48-827F-CF36DA4C0AB4}"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57A21-D538-574A-B332-055C511D67D9}" type="slidenum">
              <a:rPr lang="en-US" smtClean="0"/>
              <a:t>‹#›</a:t>
            </a:fld>
            <a:endParaRPr lang="en-US"/>
          </a:p>
        </p:txBody>
      </p:sp>
    </p:spTree>
    <p:extLst>
      <p:ext uri="{BB962C8B-B14F-4D97-AF65-F5344CB8AC3E}">
        <p14:creationId xmlns:p14="http://schemas.microsoft.com/office/powerpoint/2010/main" val="138003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25EB0-0F45-7E48-827F-CF36DA4C0AB4}" type="datetimeFigureOut">
              <a:rPr lang="en-US" smtClean="0"/>
              <a:t>3/24/2021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7A21-D538-574A-B332-055C511D67D9}" type="slidenum">
              <a:rPr lang="en-US" smtClean="0"/>
              <a:t>‹#›</a:t>
            </a:fld>
            <a:endParaRPr lang="en-US"/>
          </a:p>
        </p:txBody>
      </p:sp>
    </p:spTree>
    <p:extLst>
      <p:ext uri="{BB962C8B-B14F-4D97-AF65-F5344CB8AC3E}">
        <p14:creationId xmlns:p14="http://schemas.microsoft.com/office/powerpoint/2010/main" val="115456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azon.com/Book-Thief-Markus-Zusak/dp/0375842209"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omplit.fas.harvard.edu/people/homi-k-Bhabha" TargetMode="External"/><Relationship Id="rId4" Type="http://schemas.openxmlformats.org/officeDocument/2006/relationships/hyperlink" Target="https://www.amazon.com/Were-Lucky-Ones-Georgia-Hunter/dp/039956308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gilmoreguidetobooks.com/2017/03/the-lucky-ones/" TargetMode="External"/><Relationship Id="rId5" Type="http://schemas.openxmlformats.org/officeDocument/2006/relationships/diagramQuickStyle" Target="../diagrams/quickStyle1.xml"/><Relationship Id="rId10" Type="http://schemas.openxmlformats.org/officeDocument/2006/relationships/image" Target="../media/image4.jpg"/><Relationship Id="rId4" Type="http://schemas.openxmlformats.org/officeDocument/2006/relationships/diagramLayout" Target="../diagrams/layout1.xml"/><Relationship Id="rId9" Type="http://schemas.openxmlformats.org/officeDocument/2006/relationships/hyperlink" Target="http://www.crazy-bookworm.com/2013/07/15-day-book-blogger-challenge-day-5.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en.wikipedia.org/wiki/Lazar_Krest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en.wikipedia.org/wiki/Jewish_religious_clothing"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hyperlink" Target="https://www.aesdes.org/2019/03/11/design-review-report-201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Chaim Potok, Hasidism, and Hybridity</a:t>
            </a:r>
          </a:p>
        </p:txBody>
      </p:sp>
      <p:sp>
        <p:nvSpPr>
          <p:cNvPr id="3" name="Subtitle 2"/>
          <p:cNvSpPr>
            <a:spLocks noGrp="1"/>
          </p:cNvSpPr>
          <p:nvPr>
            <p:ph type="subTitle" idx="1"/>
          </p:nvPr>
        </p:nvSpPr>
        <p:spPr/>
        <p:txBody>
          <a:bodyPr/>
          <a:lstStyle/>
          <a:p>
            <a:r>
              <a:rPr lang="en-US" dirty="0">
                <a:solidFill>
                  <a:schemeClr val="bg1"/>
                </a:solidFill>
              </a:rPr>
              <a:t>By Sara Williams</a:t>
            </a:r>
          </a:p>
        </p:txBody>
      </p:sp>
    </p:spTree>
    <p:extLst>
      <p:ext uri="{BB962C8B-B14F-4D97-AF65-F5344CB8AC3E}">
        <p14:creationId xmlns:p14="http://schemas.microsoft.com/office/powerpoint/2010/main" val="59462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344" y="1253331"/>
            <a:ext cx="5591175" cy="4351338"/>
          </a:xfrm>
        </p:spPr>
        <p:txBody>
          <a:bodyPr>
            <a:normAutofit/>
          </a:bodyPr>
          <a:lstStyle/>
          <a:p>
            <a:r>
              <a:rPr lang="en-US" sz="3600" dirty="0">
                <a:solidFill>
                  <a:schemeClr val="bg1"/>
                </a:solidFill>
              </a:rPr>
              <a:t>“He has extended the range of Jewish-American writing and using the depth of his knowledge of Judaism has made an important contribution to American literature” (Abramson qtd. in </a:t>
            </a:r>
            <a:r>
              <a:rPr lang="en-US" sz="3600" dirty="0" err="1">
                <a:solidFill>
                  <a:schemeClr val="bg1"/>
                </a:solidFill>
              </a:rPr>
              <a:t>Devir</a:t>
            </a:r>
            <a:r>
              <a:rPr lang="en-US" sz="3600" dirty="0">
                <a:solidFill>
                  <a:schemeClr val="bg1"/>
                </a:solidFill>
              </a:rPr>
              <a:t> 154)</a:t>
            </a:r>
          </a:p>
        </p:txBody>
      </p:sp>
      <p:pic>
        <p:nvPicPr>
          <p:cNvPr id="6" name="Picture 5">
            <a:extLst>
              <a:ext uri="{FF2B5EF4-FFF2-40B4-BE49-F238E27FC236}">
                <a16:creationId xmlns:a16="http://schemas.microsoft.com/office/drawing/2014/main" id="{07E28C63-8293-4FBF-AE5E-C5EFC606B8DA}"/>
              </a:ext>
            </a:extLst>
          </p:cNvPr>
          <p:cNvPicPr>
            <a:picLocks noChangeAspect="1"/>
          </p:cNvPicPr>
          <p:nvPr/>
        </p:nvPicPr>
        <p:blipFill>
          <a:blip r:embed="rId3"/>
          <a:stretch>
            <a:fillRect/>
          </a:stretch>
        </p:blipFill>
        <p:spPr>
          <a:xfrm>
            <a:off x="7257386" y="940217"/>
            <a:ext cx="3938698" cy="4768914"/>
          </a:xfrm>
          <a:prstGeom prst="rect">
            <a:avLst/>
          </a:prstGeom>
        </p:spPr>
      </p:pic>
      <p:sp>
        <p:nvSpPr>
          <p:cNvPr id="2" name="TextBox 1">
            <a:extLst>
              <a:ext uri="{FF2B5EF4-FFF2-40B4-BE49-F238E27FC236}">
                <a16:creationId xmlns:a16="http://schemas.microsoft.com/office/drawing/2014/main" id="{D3376810-BEAE-4B4F-BC18-AB0F6F026EE7}"/>
              </a:ext>
            </a:extLst>
          </p:cNvPr>
          <p:cNvSpPr txBox="1"/>
          <p:nvPr/>
        </p:nvSpPr>
        <p:spPr>
          <a:xfrm>
            <a:off x="11334750" y="628650"/>
            <a:ext cx="409575" cy="369332"/>
          </a:xfrm>
          <a:prstGeom prst="rect">
            <a:avLst/>
          </a:prstGeom>
          <a:noFill/>
        </p:spPr>
        <p:txBody>
          <a:bodyPr wrap="square" rtlCol="0">
            <a:spAutoFit/>
          </a:bodyPr>
          <a:lstStyle/>
          <a:p>
            <a:r>
              <a:rPr lang="en-US" dirty="0">
                <a:solidFill>
                  <a:schemeClr val="bg1"/>
                </a:solidFill>
              </a:rPr>
              <a:t>9</a:t>
            </a:r>
          </a:p>
        </p:txBody>
      </p:sp>
      <p:sp>
        <p:nvSpPr>
          <p:cNvPr id="4" name="TextBox 3">
            <a:extLst>
              <a:ext uri="{FF2B5EF4-FFF2-40B4-BE49-F238E27FC236}">
                <a16:creationId xmlns:a16="http://schemas.microsoft.com/office/drawing/2014/main" id="{C5795D45-EC99-4717-8F40-EA580DF5AEEA}"/>
              </a:ext>
            </a:extLst>
          </p:cNvPr>
          <p:cNvSpPr txBox="1"/>
          <p:nvPr/>
        </p:nvSpPr>
        <p:spPr>
          <a:xfrm>
            <a:off x="8448676" y="5791200"/>
            <a:ext cx="1828800" cy="461665"/>
          </a:xfrm>
          <a:prstGeom prst="rect">
            <a:avLst/>
          </a:prstGeom>
          <a:noFill/>
        </p:spPr>
        <p:txBody>
          <a:bodyPr wrap="square" rtlCol="0">
            <a:spAutoFit/>
          </a:bodyPr>
          <a:lstStyle/>
          <a:p>
            <a:r>
              <a:rPr lang="en-US" sz="2400" dirty="0">
                <a:solidFill>
                  <a:schemeClr val="bg1"/>
                </a:solidFill>
              </a:rPr>
              <a:t>Chaim Potok</a:t>
            </a:r>
          </a:p>
        </p:txBody>
      </p:sp>
    </p:spTree>
    <p:extLst>
      <p:ext uri="{BB962C8B-B14F-4D97-AF65-F5344CB8AC3E}">
        <p14:creationId xmlns:p14="http://schemas.microsoft.com/office/powerpoint/2010/main" val="197416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Images Cited</a:t>
            </a:r>
          </a:p>
        </p:txBody>
      </p:sp>
      <p:sp>
        <p:nvSpPr>
          <p:cNvPr id="3" name="Content Placeholder 2"/>
          <p:cNvSpPr>
            <a:spLocks noGrp="1"/>
          </p:cNvSpPr>
          <p:nvPr>
            <p:ph idx="1"/>
          </p:nvPr>
        </p:nvSpPr>
        <p:spPr>
          <a:xfrm>
            <a:off x="400050" y="1825625"/>
            <a:ext cx="10953750" cy="4667250"/>
          </a:xfrm>
        </p:spPr>
        <p:txBody>
          <a:bodyPr>
            <a:normAutofit fontScale="77500" lnSpcReduction="20000"/>
          </a:bodyPr>
          <a:lstStyle/>
          <a:p>
            <a:r>
              <a:rPr lang="en-US" dirty="0">
                <a:solidFill>
                  <a:schemeClr val="bg1"/>
                </a:solidFill>
              </a:rPr>
              <a:t>1. “The Book Thief: Markus Zusak.” Amazon, </a:t>
            </a:r>
            <a:r>
              <a:rPr lang="en-US" dirty="0">
                <a:solidFill>
                  <a:schemeClr val="bg1"/>
                </a:solidFill>
                <a:hlinkClick r:id="rId3"/>
              </a:rPr>
              <a:t>https://www.amazon.com/Book-Thief-Markus-Zusak/dp/0375842209</a:t>
            </a:r>
            <a:r>
              <a:rPr lang="en-US" dirty="0">
                <a:solidFill>
                  <a:schemeClr val="bg1"/>
                </a:solidFill>
              </a:rPr>
              <a:t>. Accessed 24 March 2021.</a:t>
            </a:r>
          </a:p>
          <a:p>
            <a:r>
              <a:rPr lang="en-US" dirty="0">
                <a:solidFill>
                  <a:schemeClr val="bg1"/>
                </a:solidFill>
              </a:rPr>
              <a:t>2. “We Were the Lucky Ones: Georgia Hunter.” Amazon, </a:t>
            </a:r>
            <a:r>
              <a:rPr lang="en-US" dirty="0">
                <a:solidFill>
                  <a:schemeClr val="bg1"/>
                </a:solidFill>
                <a:hlinkClick r:id="rId4"/>
              </a:rPr>
              <a:t>https://www.amazon.com/Were-Lucky-Ones-Georgia-Hunter/dp/0399563083</a:t>
            </a:r>
            <a:r>
              <a:rPr lang="en-US" dirty="0">
                <a:solidFill>
                  <a:schemeClr val="bg1"/>
                </a:solidFill>
              </a:rPr>
              <a:t>. Accessed 24 March 2021.</a:t>
            </a:r>
          </a:p>
          <a:p>
            <a:r>
              <a:rPr lang="en-US" dirty="0">
                <a:solidFill>
                  <a:schemeClr val="bg1"/>
                </a:solidFill>
              </a:rPr>
              <a:t>3. Krestin, Lazar. “Portrait of a Jewish Boy.” 1923. Accessed 24 March 2021</a:t>
            </a:r>
          </a:p>
          <a:p>
            <a:r>
              <a:rPr lang="en-US" dirty="0">
                <a:solidFill>
                  <a:schemeClr val="bg1"/>
                </a:solidFill>
              </a:rPr>
              <a:t>4. “Congregation </a:t>
            </a:r>
            <a:r>
              <a:rPr lang="en-US" dirty="0" err="1">
                <a:solidFill>
                  <a:schemeClr val="bg1"/>
                </a:solidFill>
              </a:rPr>
              <a:t>Kol</a:t>
            </a:r>
            <a:r>
              <a:rPr lang="en-US" dirty="0">
                <a:solidFill>
                  <a:schemeClr val="bg1"/>
                </a:solidFill>
              </a:rPr>
              <a:t> Israel.” Photo Gallery, ckibrooklyn.org. Accessed 24 March 2021</a:t>
            </a:r>
          </a:p>
          <a:p>
            <a:r>
              <a:rPr lang="en-US" dirty="0">
                <a:solidFill>
                  <a:schemeClr val="bg1"/>
                </a:solidFill>
              </a:rPr>
              <a:t>5. “</a:t>
            </a:r>
            <a:r>
              <a:rPr lang="en-US" dirty="0" err="1">
                <a:solidFill>
                  <a:schemeClr val="bg1"/>
                </a:solidFill>
              </a:rPr>
              <a:t>Homi</a:t>
            </a:r>
            <a:r>
              <a:rPr lang="en-US" dirty="0">
                <a:solidFill>
                  <a:schemeClr val="bg1"/>
                </a:solidFill>
              </a:rPr>
              <a:t> K. Bhabha.” Department of Comparative Literature, Harvard University, </a:t>
            </a:r>
            <a:r>
              <a:rPr lang="en-US" dirty="0">
                <a:solidFill>
                  <a:schemeClr val="bg1"/>
                </a:solidFill>
                <a:hlinkClick r:id="rId5"/>
              </a:rPr>
              <a:t>https://complit.fas.harvard.edu/people/homi-k-Bhabha</a:t>
            </a:r>
            <a:r>
              <a:rPr lang="en-US" dirty="0">
                <a:solidFill>
                  <a:schemeClr val="bg1"/>
                </a:solidFill>
              </a:rPr>
              <a:t>. Accessed 24 March 2021</a:t>
            </a:r>
          </a:p>
          <a:p>
            <a:r>
              <a:rPr lang="en-US" dirty="0">
                <a:solidFill>
                  <a:schemeClr val="bg1"/>
                </a:solidFill>
              </a:rPr>
              <a:t>6. The Marvelous Mrs. Maisel Shop. Danezon.com. Accessed 24 March 2021</a:t>
            </a:r>
          </a:p>
          <a:p>
            <a:r>
              <a:rPr lang="en-US" dirty="0">
                <a:solidFill>
                  <a:schemeClr val="bg1"/>
                </a:solidFill>
              </a:rPr>
              <a:t>7. “</a:t>
            </a:r>
            <a:r>
              <a:rPr lang="en-US" dirty="0" err="1">
                <a:solidFill>
                  <a:schemeClr val="bg1"/>
                </a:solidFill>
              </a:rPr>
              <a:t>Naama</a:t>
            </a:r>
            <a:r>
              <a:rPr lang="en-US" dirty="0">
                <a:solidFill>
                  <a:schemeClr val="bg1"/>
                </a:solidFill>
              </a:rPr>
              <a:t> Potok and </a:t>
            </a:r>
            <a:r>
              <a:rPr lang="en-US" dirty="0" err="1">
                <a:solidFill>
                  <a:schemeClr val="bg1"/>
                </a:solidFill>
              </a:rPr>
              <a:t>Adena</a:t>
            </a:r>
            <a:r>
              <a:rPr lang="en-US" dirty="0">
                <a:solidFill>
                  <a:schemeClr val="bg1"/>
                </a:solidFill>
              </a:rPr>
              <a:t> Potok.” Alamy.com. Accessed 24 March 2021</a:t>
            </a:r>
          </a:p>
          <a:p>
            <a:r>
              <a:rPr lang="en-US" dirty="0">
                <a:solidFill>
                  <a:schemeClr val="bg1"/>
                </a:solidFill>
              </a:rPr>
              <a:t>8. “Jewish </a:t>
            </a:r>
            <a:r>
              <a:rPr lang="en-US" dirty="0" err="1">
                <a:solidFill>
                  <a:schemeClr val="bg1"/>
                </a:solidFill>
              </a:rPr>
              <a:t>Relgious</a:t>
            </a:r>
            <a:r>
              <a:rPr lang="en-US" dirty="0">
                <a:solidFill>
                  <a:schemeClr val="bg1"/>
                </a:solidFill>
              </a:rPr>
              <a:t> Clothing.” Wikipedia.com. Accessed 24 March 2021.</a:t>
            </a:r>
          </a:p>
          <a:p>
            <a:r>
              <a:rPr lang="en-US" dirty="0">
                <a:solidFill>
                  <a:schemeClr val="bg1"/>
                </a:solidFill>
              </a:rPr>
              <a:t>9. “Chaim Potok.” Fun Facts Friday: Chaim Potok. </a:t>
            </a:r>
            <a:r>
              <a:rPr lang="en-US" dirty="0" err="1">
                <a:solidFill>
                  <a:schemeClr val="bg1"/>
                </a:solidFill>
              </a:rPr>
              <a:t>ManoflaBook</a:t>
            </a:r>
            <a:r>
              <a:rPr lang="en-US" dirty="0">
                <a:solidFill>
                  <a:schemeClr val="bg1"/>
                </a:solidFill>
              </a:rPr>
              <a:t> blog. Accessed 24 March 2021.</a:t>
            </a:r>
          </a:p>
        </p:txBody>
      </p:sp>
    </p:spTree>
    <p:extLst>
      <p:ext uri="{BB962C8B-B14F-4D97-AF65-F5344CB8AC3E}">
        <p14:creationId xmlns:p14="http://schemas.microsoft.com/office/powerpoint/2010/main" val="164106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a:xfrm>
            <a:off x="314325" y="1825625"/>
            <a:ext cx="11039475" cy="4756150"/>
          </a:xfrm>
        </p:spPr>
        <p:txBody>
          <a:bodyPr>
            <a:normAutofit lnSpcReduction="10000"/>
          </a:bodyPr>
          <a:lstStyle/>
          <a:p>
            <a:r>
              <a:rPr lang="en-US" dirty="0">
                <a:solidFill>
                  <a:schemeClr val="bg1"/>
                </a:solidFill>
              </a:rPr>
              <a:t>Bhabha, </a:t>
            </a:r>
            <a:r>
              <a:rPr lang="en-US" dirty="0" err="1">
                <a:solidFill>
                  <a:schemeClr val="bg1"/>
                </a:solidFill>
              </a:rPr>
              <a:t>Homi</a:t>
            </a:r>
            <a:r>
              <a:rPr lang="en-US" dirty="0">
                <a:solidFill>
                  <a:schemeClr val="bg1"/>
                </a:solidFill>
              </a:rPr>
              <a:t> K. </a:t>
            </a:r>
            <a:r>
              <a:rPr lang="en-US" i="1" dirty="0">
                <a:solidFill>
                  <a:schemeClr val="bg1"/>
                </a:solidFill>
              </a:rPr>
              <a:t>The Location of Culture</a:t>
            </a:r>
            <a:r>
              <a:rPr lang="en-US" dirty="0">
                <a:solidFill>
                  <a:schemeClr val="bg1"/>
                </a:solidFill>
              </a:rPr>
              <a:t>. Routledge Classics, 1994. </a:t>
            </a:r>
          </a:p>
          <a:p>
            <a:r>
              <a:rPr lang="en-US" dirty="0" err="1">
                <a:solidFill>
                  <a:schemeClr val="bg1"/>
                </a:solidFill>
              </a:rPr>
              <a:t>Devir</a:t>
            </a:r>
            <a:r>
              <a:rPr lang="en-US" dirty="0">
                <a:solidFill>
                  <a:schemeClr val="bg1"/>
                </a:solidFill>
              </a:rPr>
              <a:t>, Nathan P. “Conceptions of Idolatry and Secular Art in Chaim Potok’s 	Asher Lev Novels.” </a:t>
            </a:r>
            <a:r>
              <a:rPr lang="en-US" i="1" dirty="0">
                <a:solidFill>
                  <a:schemeClr val="bg1"/>
                </a:solidFill>
              </a:rPr>
              <a:t>Journal of Modern Jewish Studies</a:t>
            </a:r>
            <a:r>
              <a:rPr lang="en-US" dirty="0">
                <a:solidFill>
                  <a:schemeClr val="bg1"/>
                </a:solidFill>
              </a:rPr>
              <a:t>, vol. 13, no. 2, 	May 	2014, pp. 150–166. </a:t>
            </a:r>
            <a:r>
              <a:rPr lang="en-US" i="1" dirty="0">
                <a:solidFill>
                  <a:schemeClr val="bg1"/>
                </a:solidFill>
              </a:rPr>
              <a:t>EBSCOhost</a:t>
            </a:r>
            <a:r>
              <a:rPr lang="en-US" dirty="0">
                <a:solidFill>
                  <a:schemeClr val="bg1"/>
                </a:solidFill>
              </a:rPr>
              <a:t>, 	doi:10.1080/14725886.2014.918715.</a:t>
            </a:r>
          </a:p>
          <a:p>
            <a:r>
              <a:rPr lang="en-US" dirty="0">
                <a:solidFill>
                  <a:schemeClr val="bg1"/>
                </a:solidFill>
              </a:rPr>
              <a:t>Diner, </a:t>
            </a:r>
            <a:r>
              <a:rPr lang="en-US" dirty="0" err="1">
                <a:solidFill>
                  <a:schemeClr val="bg1"/>
                </a:solidFill>
              </a:rPr>
              <a:t>Hasia</a:t>
            </a:r>
            <a:r>
              <a:rPr lang="en-US" dirty="0">
                <a:solidFill>
                  <a:schemeClr val="bg1"/>
                </a:solidFill>
              </a:rPr>
              <a:t>. “Encountering the Holocaust: Postwar American Jewry and 	the Catastrophe.” </a:t>
            </a:r>
            <a:r>
              <a:rPr lang="en-US" i="1" dirty="0">
                <a:solidFill>
                  <a:schemeClr val="bg1"/>
                </a:solidFill>
              </a:rPr>
              <a:t>Reconstructing the Old Country: American Jewry in 	the Post-Holocaust Decades</a:t>
            </a:r>
            <a:r>
              <a:rPr lang="en-US" dirty="0">
                <a:solidFill>
                  <a:schemeClr val="bg1"/>
                </a:solidFill>
              </a:rPr>
              <a:t>. Wayne State University Press, 2017. Pp. 	xi-xviii. </a:t>
            </a:r>
            <a:r>
              <a:rPr lang="en-US" i="1" dirty="0">
                <a:solidFill>
                  <a:schemeClr val="bg1"/>
                </a:solidFill>
              </a:rPr>
              <a:t>Project MUSE, </a:t>
            </a:r>
            <a:r>
              <a:rPr lang="en-US" dirty="0">
                <a:solidFill>
                  <a:schemeClr val="bg1"/>
                </a:solidFill>
              </a:rPr>
              <a:t>muse.jhu.edu/book/56573. </a:t>
            </a:r>
          </a:p>
          <a:p>
            <a:r>
              <a:rPr lang="en-US" dirty="0">
                <a:solidFill>
                  <a:schemeClr val="bg1"/>
                </a:solidFill>
              </a:rPr>
              <a:t>Fuchs, Esther. “The Enemy as Woman: Fictional Women in the Literature 	of the Palmach.” </a:t>
            </a:r>
            <a:r>
              <a:rPr lang="en-US" i="1" dirty="0">
                <a:solidFill>
                  <a:schemeClr val="bg1"/>
                </a:solidFill>
              </a:rPr>
              <a:t>Israel Studies</a:t>
            </a:r>
            <a:r>
              <a:rPr lang="en-US" dirty="0">
                <a:solidFill>
                  <a:schemeClr val="bg1"/>
                </a:solidFill>
              </a:rPr>
              <a:t>, vol. 4, no. 1, Spring 1999, pp. 212-	233. </a:t>
            </a:r>
            <a:r>
              <a:rPr lang="en-US" i="1" dirty="0">
                <a:solidFill>
                  <a:schemeClr val="bg1"/>
                </a:solidFill>
              </a:rPr>
              <a:t>EBSCOhost</a:t>
            </a:r>
            <a:r>
              <a:rPr lang="en-US" dirty="0">
                <a:solidFill>
                  <a:schemeClr val="bg1"/>
                </a:solidFill>
              </a:rPr>
              <a:t>, doi:10.2979/ISR.1999.4.1.212.</a:t>
            </a:r>
          </a:p>
          <a:p>
            <a:endParaRPr lang="en-US" dirty="0">
              <a:solidFill>
                <a:schemeClr val="bg1"/>
              </a:solidFill>
            </a:endParaRPr>
          </a:p>
        </p:txBody>
      </p:sp>
    </p:spTree>
    <p:extLst>
      <p:ext uri="{BB962C8B-B14F-4D97-AF65-F5344CB8AC3E}">
        <p14:creationId xmlns:p14="http://schemas.microsoft.com/office/powerpoint/2010/main" val="329395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 continued</a:t>
            </a:r>
          </a:p>
        </p:txBody>
      </p:sp>
      <p:sp>
        <p:nvSpPr>
          <p:cNvPr id="3" name="Content Placeholder 2"/>
          <p:cNvSpPr>
            <a:spLocks noGrp="1"/>
          </p:cNvSpPr>
          <p:nvPr>
            <p:ph idx="1"/>
          </p:nvPr>
        </p:nvSpPr>
        <p:spPr>
          <a:xfrm>
            <a:off x="285750" y="1825625"/>
            <a:ext cx="11068050" cy="4667250"/>
          </a:xfrm>
        </p:spPr>
        <p:txBody>
          <a:bodyPr>
            <a:normAutofit fontScale="92500" lnSpcReduction="10000"/>
          </a:bodyPr>
          <a:lstStyle/>
          <a:p>
            <a:r>
              <a:rPr lang="en-US" dirty="0">
                <a:solidFill>
                  <a:schemeClr val="bg1"/>
                </a:solidFill>
              </a:rPr>
              <a:t>Kauvar, Elaine M. “An Interview with Chaim Potok.” </a:t>
            </a:r>
            <a:r>
              <a:rPr lang="en-US" i="1" dirty="0">
                <a:solidFill>
                  <a:schemeClr val="bg1"/>
                </a:solidFill>
              </a:rPr>
              <a:t>Contemporary Literature</a:t>
            </a:r>
            <a:r>
              <a:rPr lang="en-US" dirty="0">
                <a:solidFill>
                  <a:schemeClr val="bg1"/>
                </a:solidFill>
              </a:rPr>
              <a:t>, 	vol. 27, no. 3, Fall 1986, pp. 291-317. </a:t>
            </a:r>
            <a:r>
              <a:rPr lang="en-US" i="1" dirty="0">
                <a:solidFill>
                  <a:schemeClr val="bg1"/>
                </a:solidFill>
              </a:rPr>
              <a:t>EBSCOhost</a:t>
            </a:r>
            <a:r>
              <a:rPr lang="en-US" dirty="0">
                <a:solidFill>
                  <a:schemeClr val="bg1"/>
                </a:solidFill>
              </a:rPr>
              <a:t>, doi:10.2307/1208347.</a:t>
            </a:r>
          </a:p>
          <a:p>
            <a:r>
              <a:rPr lang="en-US" dirty="0" err="1">
                <a:solidFill>
                  <a:schemeClr val="bg1"/>
                </a:solidFill>
              </a:rPr>
              <a:t>Lederhendler</a:t>
            </a:r>
            <a:r>
              <a:rPr lang="en-US" dirty="0">
                <a:solidFill>
                  <a:schemeClr val="bg1"/>
                </a:solidFill>
              </a:rPr>
              <a:t>, Eli. “The Eastern European Jewish Past and It’s Historians: 	Cultural Interventions in Postwar America.” </a:t>
            </a:r>
            <a:r>
              <a:rPr lang="en-US" i="1" dirty="0">
                <a:solidFill>
                  <a:schemeClr val="bg1"/>
                </a:solidFill>
              </a:rPr>
              <a:t>Reconstructing the Old 	Country: American Jewry in the Post-Holocaust Decades</a:t>
            </a:r>
            <a:r>
              <a:rPr lang="en-US" dirty="0">
                <a:solidFill>
                  <a:schemeClr val="bg1"/>
                </a:solidFill>
              </a:rPr>
              <a:t>. Wayne State 	University Press, 2017. Pp. 23-43. Project MUSE 	muse.jhu.edu/book/56573.</a:t>
            </a:r>
          </a:p>
          <a:p>
            <a:r>
              <a:rPr lang="en-US" dirty="0">
                <a:solidFill>
                  <a:schemeClr val="bg1"/>
                </a:solidFill>
              </a:rPr>
              <a:t>Levy, </a:t>
            </a:r>
            <a:r>
              <a:rPr lang="en-US" dirty="0" err="1">
                <a:solidFill>
                  <a:schemeClr val="bg1"/>
                </a:solidFill>
              </a:rPr>
              <a:t>Lital</a:t>
            </a:r>
            <a:r>
              <a:rPr lang="en-US" dirty="0">
                <a:solidFill>
                  <a:schemeClr val="bg1"/>
                </a:solidFill>
              </a:rPr>
              <a:t>, and Allison Schachter. “Jewish Literature / World Literature: 	Between the Local and the Transnational.” </a:t>
            </a:r>
            <a:r>
              <a:rPr lang="en-US" i="1" dirty="0">
                <a:solidFill>
                  <a:schemeClr val="bg1"/>
                </a:solidFill>
              </a:rPr>
              <a:t>PMLA</a:t>
            </a:r>
            <a:r>
              <a:rPr lang="en-US" dirty="0">
                <a:solidFill>
                  <a:schemeClr val="bg1"/>
                </a:solidFill>
              </a:rPr>
              <a:t>, vol. 130, no. 1, 	2015, 	pp. 92–109. </a:t>
            </a:r>
            <a:r>
              <a:rPr lang="en-US" i="1" dirty="0">
                <a:solidFill>
                  <a:schemeClr val="bg1"/>
                </a:solidFill>
              </a:rPr>
              <a:t>JSTOR</a:t>
            </a:r>
            <a:r>
              <a:rPr lang="en-US" dirty="0">
                <a:solidFill>
                  <a:schemeClr val="bg1"/>
                </a:solidFill>
              </a:rPr>
              <a:t>, www.jstor.org/stable/44015687.  Accessed 21 Jan. 	2021.</a:t>
            </a:r>
          </a:p>
          <a:p>
            <a:r>
              <a:rPr lang="en-US" dirty="0">
                <a:solidFill>
                  <a:schemeClr val="bg1"/>
                </a:solidFill>
              </a:rPr>
              <a:t>Potok, Chaim. </a:t>
            </a:r>
            <a:r>
              <a:rPr lang="en-US" i="1" dirty="0">
                <a:solidFill>
                  <a:schemeClr val="bg1"/>
                </a:solidFill>
              </a:rPr>
              <a:t>My Name Is Asher Lev</a:t>
            </a:r>
            <a:r>
              <a:rPr lang="en-US" dirty="0">
                <a:solidFill>
                  <a:schemeClr val="bg1"/>
                </a:solidFill>
              </a:rPr>
              <a:t>. Anchor Books, 1972.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64848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Thesis</a:t>
            </a:r>
          </a:p>
        </p:txBody>
      </p:sp>
      <p:sp>
        <p:nvSpPr>
          <p:cNvPr id="3" name="Content Placeholder 2"/>
          <p:cNvSpPr>
            <a:spLocks noGrp="1"/>
          </p:cNvSpPr>
          <p:nvPr>
            <p:ph idx="1"/>
          </p:nvPr>
        </p:nvSpPr>
        <p:spPr/>
        <p:txBody>
          <a:bodyPr/>
          <a:lstStyle/>
          <a:p>
            <a:r>
              <a:rPr lang="en-US" sz="3600" dirty="0">
                <a:solidFill>
                  <a:schemeClr val="bg1"/>
                </a:solidFill>
              </a:rPr>
              <a:t>Among the growing conversation of hybridity and anti-Semitism in the mid-20th century, Chaim Potok provides insight on the unique Jewish community in New York, expounding on the tension between the secular and the sacred.</a:t>
            </a:r>
          </a:p>
          <a:p>
            <a:endParaRPr lang="en-US" dirty="0">
              <a:solidFill>
                <a:schemeClr val="bg1"/>
              </a:solidFill>
            </a:endParaRPr>
          </a:p>
        </p:txBody>
      </p:sp>
    </p:spTree>
    <p:extLst>
      <p:ext uri="{BB962C8B-B14F-4D97-AF65-F5344CB8AC3E}">
        <p14:creationId xmlns:p14="http://schemas.microsoft.com/office/powerpoint/2010/main" val="175218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Popular Holocaust Based Literature </a:t>
            </a:r>
          </a:p>
        </p:txBody>
      </p:sp>
      <p:graphicFrame>
        <p:nvGraphicFramePr>
          <p:cNvPr id="9" name="Content Placeholder 2">
            <a:extLst>
              <a:ext uri="{FF2B5EF4-FFF2-40B4-BE49-F238E27FC236}">
                <a16:creationId xmlns:a16="http://schemas.microsoft.com/office/drawing/2014/main" id="{897FC9B2-C23D-4AF4-A6C0-86FC6B5B63A2}"/>
              </a:ext>
            </a:extLst>
          </p:cNvPr>
          <p:cNvGraphicFramePr>
            <a:graphicFrameLocks noGrp="1"/>
          </p:cNvGraphicFramePr>
          <p:nvPr>
            <p:ph idx="1"/>
          </p:nvPr>
        </p:nvGraphicFramePr>
        <p:xfrm>
          <a:off x="455428" y="1690688"/>
          <a:ext cx="69553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text, book&#10;&#10;Description automatically generated">
            <a:extLst>
              <a:ext uri="{FF2B5EF4-FFF2-40B4-BE49-F238E27FC236}">
                <a16:creationId xmlns:a16="http://schemas.microsoft.com/office/drawing/2014/main" id="{0D8D457D-15C7-4F81-95CA-EC6941023C6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501236" y="326556"/>
            <a:ext cx="2375886" cy="3666490"/>
          </a:xfrm>
          <a:prstGeom prst="rect">
            <a:avLst/>
          </a:prstGeom>
        </p:spPr>
      </p:pic>
      <p:pic>
        <p:nvPicPr>
          <p:cNvPr id="6" name="Picture 5" descr="Text, whiteboard&#10;&#10;Description automatically generated">
            <a:extLst>
              <a:ext uri="{FF2B5EF4-FFF2-40B4-BE49-F238E27FC236}">
                <a16:creationId xmlns:a16="http://schemas.microsoft.com/office/drawing/2014/main" id="{ACD02855-9873-4ACC-BB85-D9C223C6F452}"/>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797923" y="2945219"/>
            <a:ext cx="2292330" cy="3473228"/>
          </a:xfrm>
          <a:prstGeom prst="rect">
            <a:avLst/>
          </a:prstGeom>
        </p:spPr>
      </p:pic>
      <p:sp>
        <p:nvSpPr>
          <p:cNvPr id="3" name="TextBox 2">
            <a:extLst>
              <a:ext uri="{FF2B5EF4-FFF2-40B4-BE49-F238E27FC236}">
                <a16:creationId xmlns:a16="http://schemas.microsoft.com/office/drawing/2014/main" id="{5E1A8C0C-B7AB-4019-8FBB-4758FA0375C7}"/>
              </a:ext>
            </a:extLst>
          </p:cNvPr>
          <p:cNvSpPr txBox="1"/>
          <p:nvPr/>
        </p:nvSpPr>
        <p:spPr>
          <a:xfrm>
            <a:off x="8943975" y="365125"/>
            <a:ext cx="438150" cy="369332"/>
          </a:xfrm>
          <a:prstGeom prst="rect">
            <a:avLst/>
          </a:prstGeom>
          <a:noFill/>
        </p:spPr>
        <p:txBody>
          <a:bodyPr wrap="square" rtlCol="0">
            <a:spAutoFit/>
          </a:bodyPr>
          <a:lstStyle/>
          <a:p>
            <a:r>
              <a:rPr lang="en-US" dirty="0">
                <a:solidFill>
                  <a:schemeClr val="bg1"/>
                </a:solidFill>
              </a:rPr>
              <a:t>1</a:t>
            </a:r>
          </a:p>
        </p:txBody>
      </p:sp>
      <p:sp>
        <p:nvSpPr>
          <p:cNvPr id="5" name="TextBox 4">
            <a:extLst>
              <a:ext uri="{FF2B5EF4-FFF2-40B4-BE49-F238E27FC236}">
                <a16:creationId xmlns:a16="http://schemas.microsoft.com/office/drawing/2014/main" id="{9EFB22AF-A321-4CD5-A888-E8D8D2F95784}"/>
              </a:ext>
            </a:extLst>
          </p:cNvPr>
          <p:cNvSpPr txBox="1"/>
          <p:nvPr/>
        </p:nvSpPr>
        <p:spPr>
          <a:xfrm>
            <a:off x="10191750" y="5924550"/>
            <a:ext cx="285648" cy="369332"/>
          </a:xfrm>
          <a:prstGeom prst="rect">
            <a:avLst/>
          </a:prstGeom>
          <a:noFill/>
        </p:spPr>
        <p:txBody>
          <a:bodyPr wrap="square" rtlCol="0">
            <a:spAutoFit/>
          </a:bodyPr>
          <a:lstStyle/>
          <a:p>
            <a:r>
              <a:rPr lang="en-US" dirty="0">
                <a:solidFill>
                  <a:schemeClr val="bg1"/>
                </a:solidFill>
              </a:rPr>
              <a:t>2</a:t>
            </a:r>
          </a:p>
        </p:txBody>
      </p:sp>
    </p:spTree>
    <p:extLst>
      <p:ext uri="{BB962C8B-B14F-4D97-AF65-F5344CB8AC3E}">
        <p14:creationId xmlns:p14="http://schemas.microsoft.com/office/powerpoint/2010/main" val="185146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800" dirty="0">
                <a:solidFill>
                  <a:schemeClr val="bg1"/>
                </a:solidFill>
              </a:rPr>
              <a:t>These are not the only </a:t>
            </a:r>
          </a:p>
          <a:p>
            <a:pPr marL="0" indent="0">
              <a:buNone/>
            </a:pPr>
            <a:r>
              <a:rPr lang="en-US" sz="4800" dirty="0">
                <a:solidFill>
                  <a:schemeClr val="bg1"/>
                </a:solidFill>
              </a:rPr>
              <a:t>narratives on Jewish culture, though.</a:t>
            </a:r>
          </a:p>
        </p:txBody>
      </p:sp>
    </p:spTree>
    <p:extLst>
      <p:ext uri="{BB962C8B-B14F-4D97-AF65-F5344CB8AC3E}">
        <p14:creationId xmlns:p14="http://schemas.microsoft.com/office/powerpoint/2010/main" val="256552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99980F-E265-4D7F-A064-B6988225E20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05786" y="741780"/>
            <a:ext cx="4316819" cy="5374440"/>
          </a:xfrm>
          <a:prstGeom prst="rect">
            <a:avLst/>
          </a:prstGeom>
        </p:spPr>
      </p:pic>
      <p:sp>
        <p:nvSpPr>
          <p:cNvPr id="2" name="TextBox 1">
            <a:extLst>
              <a:ext uri="{FF2B5EF4-FFF2-40B4-BE49-F238E27FC236}">
                <a16:creationId xmlns:a16="http://schemas.microsoft.com/office/drawing/2014/main" id="{AE9E1841-DF21-4FA2-8E92-F180F435735A}"/>
              </a:ext>
            </a:extLst>
          </p:cNvPr>
          <p:cNvSpPr txBox="1"/>
          <p:nvPr/>
        </p:nvSpPr>
        <p:spPr>
          <a:xfrm>
            <a:off x="590550" y="6267450"/>
            <a:ext cx="4832055" cy="369332"/>
          </a:xfrm>
          <a:prstGeom prst="rect">
            <a:avLst/>
          </a:prstGeom>
          <a:noFill/>
        </p:spPr>
        <p:txBody>
          <a:bodyPr wrap="square" rtlCol="0">
            <a:spAutoFit/>
          </a:bodyPr>
          <a:lstStyle/>
          <a:p>
            <a:r>
              <a:rPr lang="en-US" dirty="0">
                <a:solidFill>
                  <a:schemeClr val="bg1"/>
                </a:solidFill>
              </a:rPr>
              <a:t>.</a:t>
            </a:r>
          </a:p>
        </p:txBody>
      </p:sp>
      <p:pic>
        <p:nvPicPr>
          <p:cNvPr id="5" name="Picture 4" descr="A picture containing building, outdoor, brick, tall&#10;&#10;Description automatically generated">
            <a:extLst>
              <a:ext uri="{FF2B5EF4-FFF2-40B4-BE49-F238E27FC236}">
                <a16:creationId xmlns:a16="http://schemas.microsoft.com/office/drawing/2014/main" id="{98169C54-8248-4F83-A9FD-EADFC0F53E02}"/>
              </a:ext>
            </a:extLst>
          </p:cNvPr>
          <p:cNvPicPr>
            <a:picLocks noChangeAspect="1"/>
          </p:cNvPicPr>
          <p:nvPr/>
        </p:nvPicPr>
        <p:blipFill>
          <a:blip r:embed="rId5"/>
          <a:stretch>
            <a:fillRect/>
          </a:stretch>
        </p:blipFill>
        <p:spPr>
          <a:xfrm>
            <a:off x="6996223" y="317129"/>
            <a:ext cx="4089991" cy="6134987"/>
          </a:xfrm>
          <a:prstGeom prst="rect">
            <a:avLst/>
          </a:prstGeom>
        </p:spPr>
      </p:pic>
      <p:sp>
        <p:nvSpPr>
          <p:cNvPr id="6" name="TextBox 5">
            <a:extLst>
              <a:ext uri="{FF2B5EF4-FFF2-40B4-BE49-F238E27FC236}">
                <a16:creationId xmlns:a16="http://schemas.microsoft.com/office/drawing/2014/main" id="{8F28349A-B379-48BD-A4C0-F74140FDAE02}"/>
              </a:ext>
            </a:extLst>
          </p:cNvPr>
          <p:cNvSpPr txBox="1"/>
          <p:nvPr/>
        </p:nvSpPr>
        <p:spPr>
          <a:xfrm>
            <a:off x="446567" y="741780"/>
            <a:ext cx="510363" cy="369332"/>
          </a:xfrm>
          <a:prstGeom prst="rect">
            <a:avLst/>
          </a:prstGeom>
          <a:noFill/>
        </p:spPr>
        <p:txBody>
          <a:bodyPr wrap="square" rtlCol="0">
            <a:spAutoFit/>
          </a:bodyPr>
          <a:lstStyle/>
          <a:p>
            <a:r>
              <a:rPr lang="en-US" dirty="0">
                <a:solidFill>
                  <a:schemeClr val="bg1"/>
                </a:solidFill>
              </a:rPr>
              <a:t>3</a:t>
            </a:r>
          </a:p>
        </p:txBody>
      </p:sp>
      <p:sp>
        <p:nvSpPr>
          <p:cNvPr id="7" name="TextBox 6">
            <a:extLst>
              <a:ext uri="{FF2B5EF4-FFF2-40B4-BE49-F238E27FC236}">
                <a16:creationId xmlns:a16="http://schemas.microsoft.com/office/drawing/2014/main" id="{DC5D776F-E619-476E-A982-552D9FB4E4E2}"/>
              </a:ext>
            </a:extLst>
          </p:cNvPr>
          <p:cNvSpPr txBox="1"/>
          <p:nvPr/>
        </p:nvSpPr>
        <p:spPr>
          <a:xfrm>
            <a:off x="6334125" y="504825"/>
            <a:ext cx="510363"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328513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Expert: </a:t>
            </a:r>
            <a:r>
              <a:rPr lang="en-US" dirty="0" err="1">
                <a:solidFill>
                  <a:schemeClr val="bg1"/>
                </a:solidFill>
              </a:rPr>
              <a:t>Homi</a:t>
            </a:r>
            <a:r>
              <a:rPr lang="en-US" dirty="0">
                <a:solidFill>
                  <a:schemeClr val="bg1"/>
                </a:solidFill>
              </a:rPr>
              <a:t> Bhabha</a:t>
            </a:r>
          </a:p>
        </p:txBody>
      </p:sp>
      <p:sp>
        <p:nvSpPr>
          <p:cNvPr id="3" name="Content Placeholder 2"/>
          <p:cNvSpPr>
            <a:spLocks noGrp="1"/>
          </p:cNvSpPr>
          <p:nvPr>
            <p:ph idx="1"/>
          </p:nvPr>
        </p:nvSpPr>
        <p:spPr>
          <a:xfrm>
            <a:off x="838200" y="1825625"/>
            <a:ext cx="5169195" cy="4351338"/>
          </a:xfrm>
        </p:spPr>
        <p:txBody>
          <a:bodyPr>
            <a:normAutofit lnSpcReduction="10000"/>
          </a:bodyPr>
          <a:lstStyle/>
          <a:p>
            <a:r>
              <a:rPr lang="en-US" sz="3200" dirty="0">
                <a:solidFill>
                  <a:schemeClr val="bg1"/>
                </a:solidFill>
              </a:rPr>
              <a:t>“The migrant culture of the ‘in between’, the minority position, dramatizes the activity of cultures untranslatability and in doing so it moves the question of cultures appropriation beyond assimilationist’s dreams…” (Bhabha 321). </a:t>
            </a:r>
          </a:p>
          <a:p>
            <a:endParaRPr lang="en-US" dirty="0">
              <a:solidFill>
                <a:schemeClr val="bg1"/>
              </a:solidFill>
            </a:endParaRPr>
          </a:p>
        </p:txBody>
      </p:sp>
      <p:pic>
        <p:nvPicPr>
          <p:cNvPr id="6" name="Picture 5" descr="A picture containing person, person, tree, outdoor&#10;&#10;Description automatically generated">
            <a:extLst>
              <a:ext uri="{FF2B5EF4-FFF2-40B4-BE49-F238E27FC236}">
                <a16:creationId xmlns:a16="http://schemas.microsoft.com/office/drawing/2014/main" id="{99C52259-B624-4890-9030-0BCE5B3B9CC4}"/>
              </a:ext>
            </a:extLst>
          </p:cNvPr>
          <p:cNvPicPr>
            <a:picLocks noChangeAspect="1"/>
          </p:cNvPicPr>
          <p:nvPr/>
        </p:nvPicPr>
        <p:blipFill>
          <a:blip r:embed="rId3"/>
          <a:stretch>
            <a:fillRect/>
          </a:stretch>
        </p:blipFill>
        <p:spPr>
          <a:xfrm>
            <a:off x="7374121" y="1165049"/>
            <a:ext cx="3979679" cy="4864053"/>
          </a:xfrm>
          <a:prstGeom prst="rect">
            <a:avLst/>
          </a:prstGeom>
        </p:spPr>
      </p:pic>
      <p:sp>
        <p:nvSpPr>
          <p:cNvPr id="7" name="TextBox 6">
            <a:extLst>
              <a:ext uri="{FF2B5EF4-FFF2-40B4-BE49-F238E27FC236}">
                <a16:creationId xmlns:a16="http://schemas.microsoft.com/office/drawing/2014/main" id="{245DCA13-9217-4969-B7DA-7EC21881AF5F}"/>
              </a:ext>
            </a:extLst>
          </p:cNvPr>
          <p:cNvSpPr txBox="1"/>
          <p:nvPr/>
        </p:nvSpPr>
        <p:spPr>
          <a:xfrm>
            <a:off x="6666614" y="1275907"/>
            <a:ext cx="542260" cy="369332"/>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294357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Third Space</a:t>
            </a:r>
          </a:p>
        </p:txBody>
      </p:sp>
      <p:pic>
        <p:nvPicPr>
          <p:cNvPr id="4" name="Content Placeholder 3">
            <a:extLst>
              <a:ext uri="{FF2B5EF4-FFF2-40B4-BE49-F238E27FC236}">
                <a16:creationId xmlns:a16="http://schemas.microsoft.com/office/drawing/2014/main" id="{B5776A68-9C0A-4C7F-B731-DA6D5F97A4FB}"/>
              </a:ext>
            </a:extLst>
          </p:cNvPr>
          <p:cNvPicPr>
            <a:picLocks noGrp="1" noChangeAspect="1"/>
          </p:cNvPicPr>
          <p:nvPr>
            <p:ph idx="1"/>
          </p:nvPr>
        </p:nvPicPr>
        <p:blipFill>
          <a:blip r:embed="rId3"/>
          <a:stretch>
            <a:fillRect/>
          </a:stretch>
        </p:blipFill>
        <p:spPr>
          <a:xfrm>
            <a:off x="1761461" y="1690688"/>
            <a:ext cx="5127471" cy="4725632"/>
          </a:xfrm>
          <a:prstGeom prst="rect">
            <a:avLst/>
          </a:prstGeom>
        </p:spPr>
      </p:pic>
      <p:pic>
        <p:nvPicPr>
          <p:cNvPr id="5" name="Picture 4">
            <a:extLst>
              <a:ext uri="{FF2B5EF4-FFF2-40B4-BE49-F238E27FC236}">
                <a16:creationId xmlns:a16="http://schemas.microsoft.com/office/drawing/2014/main" id="{D92BE48E-C96A-4AFD-AC66-2A72A7A812FD}"/>
              </a:ext>
            </a:extLst>
          </p:cNvPr>
          <p:cNvPicPr>
            <a:picLocks noChangeAspect="1"/>
          </p:cNvPicPr>
          <p:nvPr/>
        </p:nvPicPr>
        <p:blipFill>
          <a:blip r:embed="rId4"/>
          <a:stretch>
            <a:fillRect/>
          </a:stretch>
        </p:blipFill>
        <p:spPr>
          <a:xfrm>
            <a:off x="5245236" y="1547525"/>
            <a:ext cx="5254095" cy="4868795"/>
          </a:xfrm>
          <a:prstGeom prst="rect">
            <a:avLst/>
          </a:prstGeom>
        </p:spPr>
      </p:pic>
      <p:sp>
        <p:nvSpPr>
          <p:cNvPr id="6" name="TextBox 5">
            <a:extLst>
              <a:ext uri="{FF2B5EF4-FFF2-40B4-BE49-F238E27FC236}">
                <a16:creationId xmlns:a16="http://schemas.microsoft.com/office/drawing/2014/main" id="{49954812-BBE4-402E-B0C3-3F2B32A77EAF}"/>
              </a:ext>
            </a:extLst>
          </p:cNvPr>
          <p:cNvSpPr txBox="1"/>
          <p:nvPr/>
        </p:nvSpPr>
        <p:spPr>
          <a:xfrm>
            <a:off x="5628571" y="3566423"/>
            <a:ext cx="934858" cy="830997"/>
          </a:xfrm>
          <a:prstGeom prst="rect">
            <a:avLst/>
          </a:prstGeom>
          <a:noFill/>
        </p:spPr>
        <p:txBody>
          <a:bodyPr wrap="square" rtlCol="0">
            <a:spAutoFit/>
          </a:bodyPr>
          <a:lstStyle/>
          <a:p>
            <a:pPr algn="ctr"/>
            <a:r>
              <a:rPr lang="en-US" sz="2400" dirty="0">
                <a:solidFill>
                  <a:schemeClr val="bg1">
                    <a:lumMod val="95000"/>
                  </a:schemeClr>
                </a:solidFill>
              </a:rPr>
              <a:t>Asher Lev</a:t>
            </a:r>
          </a:p>
        </p:txBody>
      </p:sp>
    </p:spTree>
    <p:extLst>
      <p:ext uri="{BB962C8B-B14F-4D97-AF65-F5344CB8AC3E}">
        <p14:creationId xmlns:p14="http://schemas.microsoft.com/office/powerpoint/2010/main" val="120882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person, tree, grass, outdoor&#10;&#10;Description automatically generated">
            <a:extLst>
              <a:ext uri="{FF2B5EF4-FFF2-40B4-BE49-F238E27FC236}">
                <a16:creationId xmlns:a16="http://schemas.microsoft.com/office/drawing/2014/main" id="{7CF1C51C-1B3F-41C5-B69C-BB9EDD5A44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2342" y="2012437"/>
            <a:ext cx="3732510" cy="4349810"/>
          </a:xfrm>
          <a:prstGeom prst="rect">
            <a:avLst/>
          </a:prstGeom>
        </p:spPr>
      </p:pic>
      <p:pic>
        <p:nvPicPr>
          <p:cNvPr id="6" name="Content Placeholder 5">
            <a:extLst>
              <a:ext uri="{FF2B5EF4-FFF2-40B4-BE49-F238E27FC236}">
                <a16:creationId xmlns:a16="http://schemas.microsoft.com/office/drawing/2014/main" id="{F0FE334A-67C3-4C77-A503-F66D21D3C8C7}"/>
              </a:ext>
            </a:extLst>
          </p:cNvPr>
          <p:cNvPicPr>
            <a:picLocks noGrp="1" noChangeAspect="1"/>
          </p:cNvPicPr>
          <p:nvPr>
            <p:ph idx="1"/>
          </p:nvPr>
        </p:nvPicPr>
        <p:blipFill rotWithShape="1">
          <a:blip r:embed="rId5"/>
          <a:srcRect b="6584"/>
          <a:stretch/>
        </p:blipFill>
        <p:spPr>
          <a:xfrm>
            <a:off x="4408477" y="573860"/>
            <a:ext cx="3651003" cy="5103040"/>
          </a:xfrm>
          <a:prstGeom prst="rect">
            <a:avLst/>
          </a:prstGeom>
        </p:spPr>
      </p:pic>
      <p:pic>
        <p:nvPicPr>
          <p:cNvPr id="7" name="Picture 6">
            <a:extLst>
              <a:ext uri="{FF2B5EF4-FFF2-40B4-BE49-F238E27FC236}">
                <a16:creationId xmlns:a16="http://schemas.microsoft.com/office/drawing/2014/main" id="{F5546B6C-E4A9-4272-9505-CDAA1F2FDB6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376856" y="1140567"/>
            <a:ext cx="3510345" cy="5452736"/>
          </a:xfrm>
          <a:prstGeom prst="rect">
            <a:avLst/>
          </a:prstGeom>
        </p:spPr>
      </p:pic>
      <p:sp>
        <p:nvSpPr>
          <p:cNvPr id="2" name="TextBox 1">
            <a:extLst>
              <a:ext uri="{FF2B5EF4-FFF2-40B4-BE49-F238E27FC236}">
                <a16:creationId xmlns:a16="http://schemas.microsoft.com/office/drawing/2014/main" id="{A2BCF3A5-2935-4304-A345-0AE98C779EBC}"/>
              </a:ext>
            </a:extLst>
          </p:cNvPr>
          <p:cNvSpPr txBox="1"/>
          <p:nvPr/>
        </p:nvSpPr>
        <p:spPr>
          <a:xfrm>
            <a:off x="304799" y="1333500"/>
            <a:ext cx="466726" cy="369332"/>
          </a:xfrm>
          <a:prstGeom prst="rect">
            <a:avLst/>
          </a:prstGeom>
          <a:noFill/>
        </p:spPr>
        <p:txBody>
          <a:bodyPr wrap="square" rtlCol="0">
            <a:spAutoFit/>
          </a:bodyPr>
          <a:lstStyle/>
          <a:p>
            <a:r>
              <a:rPr lang="en-US" dirty="0">
                <a:solidFill>
                  <a:schemeClr val="bg1"/>
                </a:solidFill>
              </a:rPr>
              <a:t>6</a:t>
            </a:r>
          </a:p>
        </p:txBody>
      </p:sp>
      <p:sp>
        <p:nvSpPr>
          <p:cNvPr id="3" name="TextBox 2">
            <a:extLst>
              <a:ext uri="{FF2B5EF4-FFF2-40B4-BE49-F238E27FC236}">
                <a16:creationId xmlns:a16="http://schemas.microsoft.com/office/drawing/2014/main" id="{985B8AE2-A33B-4330-BF1D-0098B77638D7}"/>
              </a:ext>
            </a:extLst>
          </p:cNvPr>
          <p:cNvSpPr txBox="1"/>
          <p:nvPr/>
        </p:nvSpPr>
        <p:spPr>
          <a:xfrm>
            <a:off x="3876675" y="478610"/>
            <a:ext cx="333375" cy="369332"/>
          </a:xfrm>
          <a:prstGeom prst="rect">
            <a:avLst/>
          </a:prstGeom>
          <a:noFill/>
        </p:spPr>
        <p:txBody>
          <a:bodyPr wrap="square" rtlCol="0">
            <a:spAutoFit/>
          </a:bodyPr>
          <a:lstStyle/>
          <a:p>
            <a:r>
              <a:rPr lang="en-US" dirty="0">
                <a:solidFill>
                  <a:schemeClr val="bg1"/>
                </a:solidFill>
              </a:rPr>
              <a:t>7</a:t>
            </a:r>
          </a:p>
        </p:txBody>
      </p:sp>
      <p:sp>
        <p:nvSpPr>
          <p:cNvPr id="5" name="TextBox 4">
            <a:extLst>
              <a:ext uri="{FF2B5EF4-FFF2-40B4-BE49-F238E27FC236}">
                <a16:creationId xmlns:a16="http://schemas.microsoft.com/office/drawing/2014/main" id="{8B94103E-4487-4A5B-9D06-0597F479C851}"/>
              </a:ext>
            </a:extLst>
          </p:cNvPr>
          <p:cNvSpPr txBox="1"/>
          <p:nvPr/>
        </p:nvSpPr>
        <p:spPr>
          <a:xfrm>
            <a:off x="11553825" y="695325"/>
            <a:ext cx="428625"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173201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Yiddish vs. English</a:t>
            </a:r>
          </a:p>
        </p:txBody>
      </p:sp>
      <p:sp>
        <p:nvSpPr>
          <p:cNvPr id="3" name="Content Placeholder 2"/>
          <p:cNvSpPr>
            <a:spLocks noGrp="1"/>
          </p:cNvSpPr>
          <p:nvPr>
            <p:ph idx="1"/>
          </p:nvPr>
        </p:nvSpPr>
        <p:spPr/>
        <p:txBody>
          <a:bodyPr/>
          <a:lstStyle/>
          <a:p>
            <a:r>
              <a:rPr lang="en-US" dirty="0">
                <a:solidFill>
                  <a:schemeClr val="bg1"/>
                </a:solidFill>
              </a:rPr>
              <a:t>Shabbat = Sabbath (Saturday)</a:t>
            </a:r>
          </a:p>
          <a:p>
            <a:endParaRPr lang="en-US" dirty="0">
              <a:solidFill>
                <a:schemeClr val="bg1"/>
              </a:solidFill>
            </a:endParaRPr>
          </a:p>
          <a:p>
            <a:r>
              <a:rPr lang="en-US" dirty="0" err="1">
                <a:solidFill>
                  <a:schemeClr val="bg1"/>
                </a:solidFill>
              </a:rPr>
              <a:t>Rebbe</a:t>
            </a:r>
            <a:r>
              <a:rPr lang="en-US" dirty="0">
                <a:solidFill>
                  <a:schemeClr val="bg1"/>
                </a:solidFill>
              </a:rPr>
              <a:t> = Rabbi (religious teacher)</a:t>
            </a:r>
          </a:p>
          <a:p>
            <a:endParaRPr lang="en-US" dirty="0">
              <a:solidFill>
                <a:schemeClr val="bg1"/>
              </a:solidFill>
            </a:endParaRPr>
          </a:p>
          <a:p>
            <a:r>
              <a:rPr lang="en-US" dirty="0">
                <a:solidFill>
                  <a:schemeClr val="bg1"/>
                </a:solidFill>
              </a:rPr>
              <a:t>Sitra </a:t>
            </a:r>
            <a:r>
              <a:rPr lang="en-US" dirty="0" err="1">
                <a:solidFill>
                  <a:schemeClr val="bg1"/>
                </a:solidFill>
              </a:rPr>
              <a:t>Achra</a:t>
            </a:r>
            <a:r>
              <a:rPr lang="en-US" dirty="0">
                <a:solidFill>
                  <a:schemeClr val="bg1"/>
                </a:solidFill>
              </a:rPr>
              <a:t> = The Other Side (Evil)</a:t>
            </a:r>
          </a:p>
          <a:p>
            <a:endParaRPr lang="en-US" dirty="0">
              <a:solidFill>
                <a:schemeClr val="bg1"/>
              </a:solidFill>
            </a:endParaRPr>
          </a:p>
          <a:p>
            <a:r>
              <a:rPr lang="en-US" dirty="0" err="1">
                <a:solidFill>
                  <a:schemeClr val="bg1"/>
                </a:solidFill>
              </a:rPr>
              <a:t>Ribbono</a:t>
            </a:r>
            <a:r>
              <a:rPr lang="en-US" dirty="0">
                <a:solidFill>
                  <a:schemeClr val="bg1"/>
                </a:solidFill>
              </a:rPr>
              <a:t> Shel </a:t>
            </a:r>
            <a:r>
              <a:rPr lang="en-US" dirty="0" err="1">
                <a:solidFill>
                  <a:schemeClr val="bg1"/>
                </a:solidFill>
              </a:rPr>
              <a:t>Olom</a:t>
            </a:r>
            <a:r>
              <a:rPr lang="en-US" dirty="0">
                <a:solidFill>
                  <a:schemeClr val="bg1"/>
                </a:solidFill>
              </a:rPr>
              <a:t> = Master of the Universe </a:t>
            </a:r>
          </a:p>
          <a:p>
            <a:endParaRPr lang="en-US" dirty="0">
              <a:solidFill>
                <a:schemeClr val="bg1"/>
              </a:solidFill>
            </a:endParaRPr>
          </a:p>
        </p:txBody>
      </p:sp>
    </p:spTree>
    <p:extLst>
      <p:ext uri="{BB962C8B-B14F-4D97-AF65-F5344CB8AC3E}">
        <p14:creationId xmlns:p14="http://schemas.microsoft.com/office/powerpoint/2010/main" val="159116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788</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Chaim Potok, Hasidism, and Hybridity</vt:lpstr>
      <vt:lpstr>Thesis</vt:lpstr>
      <vt:lpstr>Popular Holocaust Based Literature </vt:lpstr>
      <vt:lpstr>PowerPoint Presentation</vt:lpstr>
      <vt:lpstr>PowerPoint Presentation</vt:lpstr>
      <vt:lpstr>The Expert: Homi Bhabha</vt:lpstr>
      <vt:lpstr>The Third Space</vt:lpstr>
      <vt:lpstr>PowerPoint Presentation</vt:lpstr>
      <vt:lpstr>Yiddish vs. English</vt:lpstr>
      <vt:lpstr>PowerPoint Presentation</vt:lpstr>
      <vt:lpstr>Images Cited</vt:lpstr>
      <vt:lpstr>Works Cited</vt:lpstr>
      <vt:lpstr>Works Cited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Chaim Potok, Hasidism, and Hybridity</dc:title>
  <dc:creator>Williams, Sara M (English)</dc:creator>
  <cp:lastModifiedBy>Williams, Sara M (English)</cp:lastModifiedBy>
  <cp:revision>9</cp:revision>
  <dcterms:created xsi:type="dcterms:W3CDTF">2021-03-20T04:01:40Z</dcterms:created>
  <dcterms:modified xsi:type="dcterms:W3CDTF">2021-03-24T17:21:50Z</dcterms:modified>
</cp:coreProperties>
</file>