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59" r:id="rId4"/>
    <p:sldId id="274" r:id="rId5"/>
    <p:sldId id="260" r:id="rId6"/>
    <p:sldId id="262" r:id="rId7"/>
    <p:sldId id="271" r:id="rId8"/>
    <p:sldId id="261" r:id="rId9"/>
    <p:sldId id="275" r:id="rId10"/>
    <p:sldId id="264" r:id="rId11"/>
    <p:sldId id="276" r:id="rId12"/>
    <p:sldId id="277" r:id="rId13"/>
    <p:sldId id="278" r:id="rId14"/>
    <p:sldId id="279" r:id="rId15"/>
    <p:sldId id="280" r:id="rId16"/>
    <p:sldId id="272" r:id="rId17"/>
    <p:sldId id="281" r:id="rId18"/>
    <p:sldId id="273"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8"/>
  </p:normalViewPr>
  <p:slideViewPr>
    <p:cSldViewPr snapToGrid="0" snapToObjects="1">
      <p:cViewPr>
        <p:scale>
          <a:sx n="122" d="100"/>
          <a:sy n="122" d="100"/>
        </p:scale>
        <p:origin x="160" y="4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3">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9F539B8-959B-9F40-A9B4-335D47313F70}" type="datetimeFigureOut">
              <a:rPr lang="en-US" smtClean="0"/>
              <a:t>3/15/21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dirty="0"/>
          </a:p>
        </p:txBody>
      </p:sp>
    </p:spTree>
    <p:extLst>
      <p:ext uri="{BB962C8B-B14F-4D97-AF65-F5344CB8AC3E}">
        <p14:creationId xmlns:p14="http://schemas.microsoft.com/office/powerpoint/2010/main" val="31557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dirty="0"/>
          </a:p>
        </p:txBody>
      </p:sp>
    </p:spTree>
    <p:extLst>
      <p:ext uri="{BB962C8B-B14F-4D97-AF65-F5344CB8AC3E}">
        <p14:creationId xmlns:p14="http://schemas.microsoft.com/office/powerpoint/2010/main" val="406355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dirty="0"/>
          </a:p>
        </p:txBody>
      </p:sp>
    </p:spTree>
    <p:extLst>
      <p:ext uri="{BB962C8B-B14F-4D97-AF65-F5344CB8AC3E}">
        <p14:creationId xmlns:p14="http://schemas.microsoft.com/office/powerpoint/2010/main" val="14632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dirty="0"/>
          </a:p>
        </p:txBody>
      </p:sp>
    </p:spTree>
    <p:extLst>
      <p:ext uri="{BB962C8B-B14F-4D97-AF65-F5344CB8AC3E}">
        <p14:creationId xmlns:p14="http://schemas.microsoft.com/office/powerpoint/2010/main" val="392834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9F539B8-959B-9F40-A9B4-335D47313F70}" type="datetimeFigureOut">
              <a:rPr lang="en-US" smtClean="0"/>
              <a:t>3/15/21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dirty="0"/>
          </a:p>
        </p:txBody>
      </p:sp>
    </p:spTree>
    <p:extLst>
      <p:ext uri="{BB962C8B-B14F-4D97-AF65-F5344CB8AC3E}">
        <p14:creationId xmlns:p14="http://schemas.microsoft.com/office/powerpoint/2010/main" val="189921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F539B8-959B-9F40-A9B4-335D47313F70}" type="datetimeFigureOut">
              <a:rPr lang="en-US" smtClean="0"/>
              <a:t>3/15/21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dirty="0"/>
          </a:p>
        </p:txBody>
      </p:sp>
    </p:spTree>
    <p:extLst>
      <p:ext uri="{BB962C8B-B14F-4D97-AF65-F5344CB8AC3E}">
        <p14:creationId xmlns:p14="http://schemas.microsoft.com/office/powerpoint/2010/main" val="135170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539B8-959B-9F40-A9B4-335D47313F70}" type="datetimeFigureOut">
              <a:rPr lang="en-US" smtClean="0"/>
              <a:t>3/15/21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8E2560-1547-9E46-9222-AB130F27EA50}" type="slidenum">
              <a:rPr lang="en-US" smtClean="0"/>
              <a:t>‹#›</a:t>
            </a:fld>
            <a:endParaRPr lang="en-US" dirty="0"/>
          </a:p>
        </p:txBody>
      </p:sp>
    </p:spTree>
    <p:extLst>
      <p:ext uri="{BB962C8B-B14F-4D97-AF65-F5344CB8AC3E}">
        <p14:creationId xmlns:p14="http://schemas.microsoft.com/office/powerpoint/2010/main" val="17274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F539B8-959B-9F40-A9B4-335D47313F70}" type="datetimeFigureOut">
              <a:rPr lang="en-US" smtClean="0"/>
              <a:t>3/15/21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8E2560-1547-9E46-9222-AB130F27EA50}" type="slidenum">
              <a:rPr lang="en-US" smtClean="0"/>
              <a:t>‹#›</a:t>
            </a:fld>
            <a:endParaRPr lang="en-US" dirty="0"/>
          </a:p>
        </p:txBody>
      </p:sp>
    </p:spTree>
    <p:extLst>
      <p:ext uri="{BB962C8B-B14F-4D97-AF65-F5344CB8AC3E}">
        <p14:creationId xmlns:p14="http://schemas.microsoft.com/office/powerpoint/2010/main" val="21468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539B8-959B-9F40-A9B4-335D47313F70}" type="datetimeFigureOut">
              <a:rPr lang="en-US" smtClean="0"/>
              <a:t>3/15/21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8E2560-1547-9E46-9222-AB130F27EA50}" type="slidenum">
              <a:rPr lang="en-US" smtClean="0"/>
              <a:t>‹#›</a:t>
            </a:fld>
            <a:endParaRPr lang="en-US" dirty="0"/>
          </a:p>
        </p:txBody>
      </p:sp>
    </p:spTree>
    <p:extLst>
      <p:ext uri="{BB962C8B-B14F-4D97-AF65-F5344CB8AC3E}">
        <p14:creationId xmlns:p14="http://schemas.microsoft.com/office/powerpoint/2010/main" val="275057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solidFill>
                  <a:srgbClr val="868A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dirty="0"/>
          </a:p>
        </p:txBody>
      </p:sp>
    </p:spTree>
    <p:extLst>
      <p:ext uri="{BB962C8B-B14F-4D97-AF65-F5344CB8AC3E}">
        <p14:creationId xmlns:p14="http://schemas.microsoft.com/office/powerpoint/2010/main" val="390028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dirty="0"/>
          </a:p>
        </p:txBody>
      </p:sp>
    </p:spTree>
    <p:extLst>
      <p:ext uri="{BB962C8B-B14F-4D97-AF65-F5344CB8AC3E}">
        <p14:creationId xmlns:p14="http://schemas.microsoft.com/office/powerpoint/2010/main" val="41774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2"/>
                </a:solidFill>
              </a:defRPr>
            </a:lvl1pPr>
          </a:lstStyle>
          <a:p>
            <a:fld id="{C9F539B8-959B-9F40-A9B4-335D47313F70}" type="datetimeFigureOut">
              <a:rPr lang="en-US" smtClean="0"/>
              <a:pPr/>
              <a:t>3/15/21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rgbClr val="0A193E"/>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rgbClr val="0A193E"/>
                </a:solidFill>
              </a:defRPr>
            </a:lvl1pPr>
          </a:lstStyle>
          <a:p>
            <a:fld id="{6E8E2560-1547-9E46-9222-AB130F27EA50}" type="slidenum">
              <a:rPr lang="en-US" smtClean="0"/>
              <a:pPr/>
              <a:t>‹#›</a:t>
            </a:fld>
            <a:endParaRPr lang="en-US" dirty="0"/>
          </a:p>
        </p:txBody>
      </p:sp>
    </p:spTree>
    <p:extLst>
      <p:ext uri="{BB962C8B-B14F-4D97-AF65-F5344CB8AC3E}">
        <p14:creationId xmlns:p14="http://schemas.microsoft.com/office/powerpoint/2010/main" val="311619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E1F2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3">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3">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20490"/>
            <a:ext cx="7772400" cy="1102519"/>
          </a:xfrm>
        </p:spPr>
        <p:txBody>
          <a:bodyPr>
            <a:normAutofit fontScale="90000"/>
          </a:bodyPr>
          <a:lstStyle/>
          <a:p>
            <a:r>
              <a:rPr lang="en-US" sz="2700" dirty="0"/>
              <a:t>THE VOTE: GENDER IDENTIFICATION IN THE WOMEN'S SUFFRAGE MOVEMENT THROUGH THE RHETORIC OF CARRIE CHAPMAN CATT</a:t>
            </a:r>
            <a:br>
              <a:rPr lang="en-US" sz="2700" dirty="0"/>
            </a:br>
            <a:br>
              <a:rPr lang="en-US" sz="2700" dirty="0"/>
            </a:br>
            <a:r>
              <a:rPr lang="en-US" sz="1600" dirty="0"/>
              <a:t>By. Sarah Perkins </a:t>
            </a:r>
            <a:br>
              <a:rPr lang="en-US" sz="1600" dirty="0"/>
            </a:br>
            <a:br>
              <a:rPr lang="en-US" sz="1600" dirty="0"/>
            </a:br>
            <a:r>
              <a:rPr lang="en-US" sz="1600" dirty="0"/>
              <a:t>A master’s thesis submitted to</a:t>
            </a:r>
            <a:br>
              <a:rPr lang="en-US" sz="1600" dirty="0"/>
            </a:br>
            <a:r>
              <a:rPr lang="en-US" sz="1600" dirty="0"/>
              <a:t> the Liberty University</a:t>
            </a:r>
            <a:br>
              <a:rPr lang="en-US" sz="1600" dirty="0"/>
            </a:br>
            <a:r>
              <a:rPr lang="en-US" sz="1600" dirty="0"/>
              <a:t>School of Communication and The Arts</a:t>
            </a:r>
            <a:endParaRPr lang="en-US" dirty="0"/>
          </a:p>
        </p:txBody>
      </p:sp>
    </p:spTree>
    <p:extLst>
      <p:ext uri="{BB962C8B-B14F-4D97-AF65-F5344CB8AC3E}">
        <p14:creationId xmlns:p14="http://schemas.microsoft.com/office/powerpoint/2010/main" val="423240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135B-C8DE-C64C-8F32-E572FAC82BE3}"/>
              </a:ext>
            </a:extLst>
          </p:cNvPr>
          <p:cNvSpPr>
            <a:spLocks noGrp="1"/>
          </p:cNvSpPr>
          <p:nvPr>
            <p:ph type="title"/>
          </p:nvPr>
        </p:nvSpPr>
        <p:spPr>
          <a:xfrm>
            <a:off x="457200" y="2143125"/>
            <a:ext cx="8229600" cy="857250"/>
          </a:xfrm>
        </p:spPr>
        <p:txBody>
          <a:bodyPr>
            <a:normAutofit fontScale="90000"/>
          </a:bodyPr>
          <a:lstStyle/>
          <a:p>
            <a:r>
              <a:rPr lang="en-US" dirty="0"/>
              <a:t>Level 1 – using the word “we” instead of pronouns like “I” and “me”</a:t>
            </a:r>
          </a:p>
        </p:txBody>
      </p:sp>
    </p:spTree>
    <p:extLst>
      <p:ext uri="{BB962C8B-B14F-4D97-AF65-F5344CB8AC3E}">
        <p14:creationId xmlns:p14="http://schemas.microsoft.com/office/powerpoint/2010/main" val="2323202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135B-C8DE-C64C-8F32-E572FAC82BE3}"/>
              </a:ext>
            </a:extLst>
          </p:cNvPr>
          <p:cNvSpPr>
            <a:spLocks noGrp="1"/>
          </p:cNvSpPr>
          <p:nvPr>
            <p:ph type="title"/>
          </p:nvPr>
        </p:nvSpPr>
        <p:spPr>
          <a:xfrm>
            <a:off x="457200" y="2143125"/>
            <a:ext cx="8229600" cy="857250"/>
          </a:xfrm>
        </p:spPr>
        <p:txBody>
          <a:bodyPr>
            <a:normAutofit fontScale="90000"/>
          </a:bodyPr>
          <a:lstStyle/>
          <a:p>
            <a:r>
              <a:rPr lang="en-US" dirty="0"/>
              <a:t>Level 3 – uses adaptable language by changing speech style</a:t>
            </a:r>
          </a:p>
        </p:txBody>
      </p:sp>
    </p:spTree>
    <p:extLst>
      <p:ext uri="{BB962C8B-B14F-4D97-AF65-F5344CB8AC3E}">
        <p14:creationId xmlns:p14="http://schemas.microsoft.com/office/powerpoint/2010/main" val="4217704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135B-C8DE-C64C-8F32-E572FAC82BE3}"/>
              </a:ext>
            </a:extLst>
          </p:cNvPr>
          <p:cNvSpPr>
            <a:spLocks noGrp="1"/>
          </p:cNvSpPr>
          <p:nvPr>
            <p:ph type="title"/>
          </p:nvPr>
        </p:nvSpPr>
        <p:spPr>
          <a:xfrm>
            <a:off x="457200" y="2143125"/>
            <a:ext cx="8229600" cy="857250"/>
          </a:xfrm>
        </p:spPr>
        <p:txBody>
          <a:bodyPr>
            <a:normAutofit fontScale="90000"/>
          </a:bodyPr>
          <a:lstStyle/>
          <a:p>
            <a:r>
              <a:rPr lang="en-US" dirty="0"/>
              <a:t>Level 4 – uses examples easy to understand to recognize similarities</a:t>
            </a:r>
          </a:p>
        </p:txBody>
      </p:sp>
    </p:spTree>
    <p:extLst>
      <p:ext uri="{BB962C8B-B14F-4D97-AF65-F5344CB8AC3E}">
        <p14:creationId xmlns:p14="http://schemas.microsoft.com/office/powerpoint/2010/main" val="406074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135B-C8DE-C64C-8F32-E572FAC82BE3}"/>
              </a:ext>
            </a:extLst>
          </p:cNvPr>
          <p:cNvSpPr>
            <a:spLocks noGrp="1"/>
          </p:cNvSpPr>
          <p:nvPr>
            <p:ph type="title"/>
          </p:nvPr>
        </p:nvSpPr>
        <p:spPr>
          <a:xfrm>
            <a:off x="457200" y="2143125"/>
            <a:ext cx="8229600" cy="857250"/>
          </a:xfrm>
        </p:spPr>
        <p:txBody>
          <a:bodyPr>
            <a:normAutofit fontScale="90000"/>
          </a:bodyPr>
          <a:lstStyle/>
          <a:p>
            <a:r>
              <a:rPr lang="en-US" dirty="0"/>
              <a:t>Level 5 – uses moral symbols or revered documents</a:t>
            </a:r>
          </a:p>
        </p:txBody>
      </p:sp>
    </p:spTree>
    <p:extLst>
      <p:ext uri="{BB962C8B-B14F-4D97-AF65-F5344CB8AC3E}">
        <p14:creationId xmlns:p14="http://schemas.microsoft.com/office/powerpoint/2010/main" val="110392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135B-C8DE-C64C-8F32-E572FAC82BE3}"/>
              </a:ext>
            </a:extLst>
          </p:cNvPr>
          <p:cNvSpPr>
            <a:spLocks noGrp="1"/>
          </p:cNvSpPr>
          <p:nvPr>
            <p:ph type="title"/>
          </p:nvPr>
        </p:nvSpPr>
        <p:spPr>
          <a:xfrm>
            <a:off x="457200" y="2143125"/>
            <a:ext cx="8229600" cy="857250"/>
          </a:xfrm>
        </p:spPr>
        <p:txBody>
          <a:bodyPr>
            <a:normAutofit fontScale="90000"/>
          </a:bodyPr>
          <a:lstStyle/>
          <a:p>
            <a:r>
              <a:rPr lang="en-US" dirty="0"/>
              <a:t>Level 6 – identify with values of a known hero</a:t>
            </a:r>
          </a:p>
        </p:txBody>
      </p:sp>
    </p:spTree>
    <p:extLst>
      <p:ext uri="{BB962C8B-B14F-4D97-AF65-F5344CB8AC3E}">
        <p14:creationId xmlns:p14="http://schemas.microsoft.com/office/powerpoint/2010/main" val="3609086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135B-C8DE-C64C-8F32-E572FAC82BE3}"/>
              </a:ext>
            </a:extLst>
          </p:cNvPr>
          <p:cNvSpPr>
            <a:spLocks noGrp="1"/>
          </p:cNvSpPr>
          <p:nvPr>
            <p:ph type="title"/>
          </p:nvPr>
        </p:nvSpPr>
        <p:spPr>
          <a:xfrm>
            <a:off x="457200" y="2143125"/>
            <a:ext cx="8229600" cy="857250"/>
          </a:xfrm>
        </p:spPr>
        <p:txBody>
          <a:bodyPr>
            <a:normAutofit fontScale="90000"/>
          </a:bodyPr>
          <a:lstStyle/>
          <a:p>
            <a:r>
              <a:rPr lang="en-US" dirty="0"/>
              <a:t>Level 7 – refer to an individual/social movement unrelated, but well-liked</a:t>
            </a:r>
          </a:p>
        </p:txBody>
      </p:sp>
    </p:spTree>
    <p:extLst>
      <p:ext uri="{BB962C8B-B14F-4D97-AF65-F5344CB8AC3E}">
        <p14:creationId xmlns:p14="http://schemas.microsoft.com/office/powerpoint/2010/main" val="3219899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DC69E-2E0F-6143-8C5C-86C9B92FC73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8E45D46-B907-6746-A692-512E0C2BD54E}"/>
              </a:ext>
            </a:extLst>
          </p:cNvPr>
          <p:cNvSpPr>
            <a:spLocks noGrp="1"/>
          </p:cNvSpPr>
          <p:nvPr>
            <p:ph idx="1"/>
          </p:nvPr>
        </p:nvSpPr>
        <p:spPr/>
        <p:txBody>
          <a:bodyPr/>
          <a:lstStyle/>
          <a:p>
            <a:r>
              <a:rPr lang="en-US" dirty="0"/>
              <a:t>Carrie Chapman Catt use persuasive rhetoric in the women's suffrage movement to identify with men and women differently by changing her speaking style. This in turn won her the vote for suffrage.  </a:t>
            </a:r>
          </a:p>
          <a:p>
            <a:endParaRPr lang="en-US" dirty="0"/>
          </a:p>
        </p:txBody>
      </p:sp>
    </p:spTree>
    <p:extLst>
      <p:ext uri="{BB962C8B-B14F-4D97-AF65-F5344CB8AC3E}">
        <p14:creationId xmlns:p14="http://schemas.microsoft.com/office/powerpoint/2010/main" val="1468220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DC69E-2E0F-6143-8C5C-86C9B92FC735}"/>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28E45D46-B907-6746-A692-512E0C2BD54E}"/>
              </a:ext>
            </a:extLst>
          </p:cNvPr>
          <p:cNvSpPr>
            <a:spLocks noGrp="1"/>
          </p:cNvSpPr>
          <p:nvPr>
            <p:ph idx="1"/>
          </p:nvPr>
        </p:nvSpPr>
        <p:spPr/>
        <p:txBody>
          <a:bodyPr/>
          <a:lstStyle/>
          <a:p>
            <a:r>
              <a:rPr lang="en-US" dirty="0"/>
              <a:t>Similarities in levels</a:t>
            </a:r>
          </a:p>
          <a:p>
            <a:r>
              <a:rPr lang="en-US" dirty="0"/>
              <a:t>Overlap in levels</a:t>
            </a:r>
          </a:p>
          <a:p>
            <a:endParaRPr lang="en-US" dirty="0"/>
          </a:p>
        </p:txBody>
      </p:sp>
    </p:spTree>
    <p:extLst>
      <p:ext uri="{BB962C8B-B14F-4D97-AF65-F5344CB8AC3E}">
        <p14:creationId xmlns:p14="http://schemas.microsoft.com/office/powerpoint/2010/main" val="3263818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DC69E-2E0F-6143-8C5C-86C9B92FC735}"/>
              </a:ext>
            </a:extLst>
          </p:cNvPr>
          <p:cNvSpPr>
            <a:spLocks noGrp="1"/>
          </p:cNvSpPr>
          <p:nvPr>
            <p:ph type="title"/>
          </p:nvPr>
        </p:nvSpPr>
        <p:spPr/>
        <p:txBody>
          <a:bodyPr/>
          <a:lstStyle/>
          <a:p>
            <a:r>
              <a:rPr lang="en-US" dirty="0"/>
              <a:t>Suggestions for Further Study</a:t>
            </a:r>
          </a:p>
        </p:txBody>
      </p:sp>
      <p:sp>
        <p:nvSpPr>
          <p:cNvPr id="3" name="Content Placeholder 2">
            <a:extLst>
              <a:ext uri="{FF2B5EF4-FFF2-40B4-BE49-F238E27FC236}">
                <a16:creationId xmlns:a16="http://schemas.microsoft.com/office/drawing/2014/main" id="{28E45D46-B907-6746-A692-512E0C2BD54E}"/>
              </a:ext>
            </a:extLst>
          </p:cNvPr>
          <p:cNvSpPr>
            <a:spLocks noGrp="1"/>
          </p:cNvSpPr>
          <p:nvPr>
            <p:ph idx="1"/>
          </p:nvPr>
        </p:nvSpPr>
        <p:spPr/>
        <p:txBody>
          <a:bodyPr/>
          <a:lstStyle/>
          <a:p>
            <a:r>
              <a:rPr lang="en-US" dirty="0"/>
              <a:t>Using this framework for other contrasting speeches in history</a:t>
            </a:r>
          </a:p>
        </p:txBody>
      </p:sp>
    </p:spTree>
    <p:extLst>
      <p:ext uri="{BB962C8B-B14F-4D97-AF65-F5344CB8AC3E}">
        <p14:creationId xmlns:p14="http://schemas.microsoft.com/office/powerpoint/2010/main" val="8583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Women’s Suffrage Movement</a:t>
            </a:r>
          </a:p>
        </p:txBody>
      </p:sp>
      <p:pic>
        <p:nvPicPr>
          <p:cNvPr id="9" name="Picture 8" descr="A group of people holding a sign&#10;&#10;Description automatically generated with medium confidence">
            <a:extLst>
              <a:ext uri="{FF2B5EF4-FFF2-40B4-BE49-F238E27FC236}">
                <a16:creationId xmlns:a16="http://schemas.microsoft.com/office/drawing/2014/main" id="{E177F283-0762-3C45-BE02-66DAB5C323B3}"/>
              </a:ext>
            </a:extLst>
          </p:cNvPr>
          <p:cNvPicPr>
            <a:picLocks noChangeAspect="1"/>
          </p:cNvPicPr>
          <p:nvPr/>
        </p:nvPicPr>
        <p:blipFill>
          <a:blip r:embed="rId2"/>
          <a:stretch>
            <a:fillRect/>
          </a:stretch>
        </p:blipFill>
        <p:spPr>
          <a:xfrm>
            <a:off x="1215028" y="1063229"/>
            <a:ext cx="4767165" cy="3426400"/>
          </a:xfrm>
          <a:prstGeom prst="rect">
            <a:avLst/>
          </a:prstGeom>
        </p:spPr>
      </p:pic>
      <p:sp>
        <p:nvSpPr>
          <p:cNvPr id="14" name="Rectangle 13">
            <a:extLst>
              <a:ext uri="{FF2B5EF4-FFF2-40B4-BE49-F238E27FC236}">
                <a16:creationId xmlns:a16="http://schemas.microsoft.com/office/drawing/2014/main" id="{ECC049C5-5EB1-2744-BAA5-73D69A0CDBDE}"/>
              </a:ext>
            </a:extLst>
          </p:cNvPr>
          <p:cNvSpPr/>
          <p:nvPr/>
        </p:nvSpPr>
        <p:spPr>
          <a:xfrm>
            <a:off x="21876" y="4497599"/>
            <a:ext cx="9129416" cy="984885"/>
          </a:xfrm>
          <a:prstGeom prst="rect">
            <a:avLst/>
          </a:prstGeom>
        </p:spPr>
        <p:txBody>
          <a:bodyPr wrap="square">
            <a:spAutoFit/>
          </a:bodyPr>
          <a:lstStyle/>
          <a:p>
            <a:pPr marL="457200" indent="-457200"/>
            <a:r>
              <a:rPr lang="en-US" sz="800" i="1" dirty="0">
                <a:solidFill>
                  <a:srgbClr val="000000"/>
                </a:solidFill>
                <a:latin typeface="+mj-lt"/>
              </a:rPr>
              <a:t>Woman Suffrage Bluebird Sign</a:t>
            </a:r>
            <a:r>
              <a:rPr lang="en-US" sz="800" dirty="0">
                <a:solidFill>
                  <a:srgbClr val="000000"/>
                </a:solidFill>
                <a:latin typeface="+mj-lt"/>
              </a:rPr>
              <a:t>. (n.d.). Smithsonian Institution. https://www.si.edu/object/woman-suffrage-bluebird-sign:nmah_508085</a:t>
            </a:r>
          </a:p>
          <a:p>
            <a:pPr marL="457200" indent="-457200"/>
            <a:endParaRPr lang="en-US" sz="800" dirty="0">
              <a:solidFill>
                <a:srgbClr val="000000"/>
              </a:solidFill>
              <a:latin typeface="+mj-lt"/>
            </a:endParaRPr>
          </a:p>
          <a:p>
            <a:r>
              <a:rPr lang="en-US" sz="800" dirty="0">
                <a:solidFill>
                  <a:schemeClr val="accent3">
                    <a:lumMod val="50000"/>
                  </a:schemeClr>
                </a:solidFill>
                <a:latin typeface="+mj-lt"/>
              </a:rPr>
              <a:t>Weingartner, T. (2020). </a:t>
            </a:r>
            <a:r>
              <a:rPr lang="en-US" sz="800" i="1" dirty="0">
                <a:solidFill>
                  <a:schemeClr val="accent3">
                    <a:lumMod val="50000"/>
                  </a:schemeClr>
                </a:solidFill>
                <a:latin typeface="+mj-lt"/>
              </a:rPr>
              <a:t>Exhibit Examines Ohio’s Forgotten Role In The Women’s Suffrage Movement</a:t>
            </a:r>
            <a:r>
              <a:rPr lang="en-US" sz="800" dirty="0">
                <a:solidFill>
                  <a:schemeClr val="accent3">
                    <a:lumMod val="50000"/>
                  </a:schemeClr>
                </a:solidFill>
                <a:latin typeface="+mj-lt"/>
              </a:rPr>
              <a:t>. @917wvxu. https://www.wvxu.org/post/exhibit-examines-ohios-forgotten-role-womens-suffrage-movement#stream/0</a:t>
            </a:r>
          </a:p>
          <a:p>
            <a:r>
              <a:rPr lang="en-US" dirty="0"/>
              <a:t>‌</a:t>
            </a:r>
            <a:endParaRPr lang="en-US" sz="800" dirty="0">
              <a:solidFill>
                <a:srgbClr val="000000"/>
              </a:solidFill>
              <a:latin typeface="+mj-lt"/>
            </a:endParaRPr>
          </a:p>
          <a:p>
            <a:r>
              <a:rPr lang="en-US" sz="800" dirty="0">
                <a:solidFill>
                  <a:srgbClr val="000000"/>
                </a:solidFill>
                <a:latin typeface="+mj-lt"/>
              </a:rPr>
              <a:t>‌</a:t>
            </a:r>
            <a:endParaRPr lang="en-US" sz="800" dirty="0">
              <a:latin typeface="+mj-lt"/>
            </a:endParaRPr>
          </a:p>
        </p:txBody>
      </p:sp>
      <p:pic>
        <p:nvPicPr>
          <p:cNvPr id="16" name="Picture 15" descr="A picture containing diagram&#10;&#10;Description automatically generated">
            <a:extLst>
              <a:ext uri="{FF2B5EF4-FFF2-40B4-BE49-F238E27FC236}">
                <a16:creationId xmlns:a16="http://schemas.microsoft.com/office/drawing/2014/main" id="{727DFF89-E593-DD42-8B9F-42F8D24968F8}"/>
              </a:ext>
            </a:extLst>
          </p:cNvPr>
          <p:cNvPicPr>
            <a:picLocks noChangeAspect="1"/>
          </p:cNvPicPr>
          <p:nvPr/>
        </p:nvPicPr>
        <p:blipFill rotWithShape="1">
          <a:blip r:embed="rId3"/>
          <a:srcRect l="24243" r="19290"/>
          <a:stretch/>
        </p:blipFill>
        <p:spPr>
          <a:xfrm>
            <a:off x="6297421" y="1050921"/>
            <a:ext cx="1458574" cy="3438708"/>
          </a:xfrm>
          <a:prstGeom prst="rect">
            <a:avLst/>
          </a:prstGeom>
        </p:spPr>
      </p:pic>
    </p:spTree>
    <p:extLst>
      <p:ext uri="{BB962C8B-B14F-4D97-AF65-F5344CB8AC3E}">
        <p14:creationId xmlns:p14="http://schemas.microsoft.com/office/powerpoint/2010/main" val="291044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3E99-77F3-D743-A5EA-DD36E5F49652}"/>
              </a:ext>
            </a:extLst>
          </p:cNvPr>
          <p:cNvSpPr>
            <a:spLocks noGrp="1"/>
          </p:cNvSpPr>
          <p:nvPr>
            <p:ph type="title"/>
          </p:nvPr>
        </p:nvSpPr>
        <p:spPr/>
        <p:txBody>
          <a:bodyPr/>
          <a:lstStyle/>
          <a:p>
            <a:r>
              <a:rPr lang="en-US" dirty="0"/>
              <a:t>Carrie Chapman Catt, 1818</a:t>
            </a:r>
          </a:p>
        </p:txBody>
      </p:sp>
      <p:pic>
        <p:nvPicPr>
          <p:cNvPr id="7" name="Content Placeholder 4" descr="A picture containing text, person&#10;&#10;Description automatically generated">
            <a:extLst>
              <a:ext uri="{FF2B5EF4-FFF2-40B4-BE49-F238E27FC236}">
                <a16:creationId xmlns:a16="http://schemas.microsoft.com/office/drawing/2014/main" id="{0FB7F585-E25C-F44F-AA5F-11B7825BDE8C}"/>
              </a:ext>
            </a:extLst>
          </p:cNvPr>
          <p:cNvPicPr>
            <a:picLocks noGrp="1" noChangeAspect="1"/>
          </p:cNvPicPr>
          <p:nvPr>
            <p:ph idx="1"/>
          </p:nvPr>
        </p:nvPicPr>
        <p:blipFill>
          <a:blip r:embed="rId2"/>
          <a:stretch>
            <a:fillRect/>
          </a:stretch>
        </p:blipFill>
        <p:spPr>
          <a:xfrm>
            <a:off x="3147238" y="966980"/>
            <a:ext cx="2586838" cy="3762675"/>
          </a:xfrm>
        </p:spPr>
      </p:pic>
      <p:sp>
        <p:nvSpPr>
          <p:cNvPr id="8" name="Rectangle 7">
            <a:extLst>
              <a:ext uri="{FF2B5EF4-FFF2-40B4-BE49-F238E27FC236}">
                <a16:creationId xmlns:a16="http://schemas.microsoft.com/office/drawing/2014/main" id="{1F461772-F90D-A044-95F4-913F7A4AB314}"/>
              </a:ext>
            </a:extLst>
          </p:cNvPr>
          <p:cNvSpPr/>
          <p:nvPr/>
        </p:nvSpPr>
        <p:spPr>
          <a:xfrm>
            <a:off x="0" y="4589502"/>
            <a:ext cx="6632028" cy="492443"/>
          </a:xfrm>
          <a:prstGeom prst="rect">
            <a:avLst/>
          </a:prstGeom>
        </p:spPr>
        <p:txBody>
          <a:bodyPr wrap="square">
            <a:spAutoFit/>
          </a:bodyPr>
          <a:lstStyle/>
          <a:p>
            <a:pPr marL="457200" marR="0" indent="-457200">
              <a:spcBef>
                <a:spcPts val="0"/>
              </a:spcBef>
              <a:spcAft>
                <a:spcPts val="0"/>
              </a:spcAft>
            </a:pPr>
            <a:r>
              <a:rPr lang="en-US" sz="1000" dirty="0">
                <a:latin typeface="Times" pitchFamily="2" charset="0"/>
                <a:ea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endParaRPr>
          </a:p>
          <a:p>
            <a:pPr marL="457200" marR="0" indent="-457200">
              <a:spcBef>
                <a:spcPts val="0"/>
              </a:spcBef>
              <a:spcAft>
                <a:spcPts val="0"/>
              </a:spcAft>
            </a:pPr>
            <a:r>
              <a:rPr lang="en-US" sz="800" dirty="0">
                <a:solidFill>
                  <a:srgbClr val="000000"/>
                </a:solidFill>
                <a:latin typeface="+mj-lt"/>
                <a:ea typeface="Times New Roman" panose="02020603050405020304" pitchFamily="18" charset="0"/>
              </a:rPr>
              <a:t>Source: </a:t>
            </a:r>
            <a:r>
              <a:rPr lang="en-US" sz="800" i="1" dirty="0">
                <a:solidFill>
                  <a:srgbClr val="000000"/>
                </a:solidFill>
                <a:latin typeface="+mj-lt"/>
                <a:ea typeface="Times New Roman" panose="02020603050405020304" pitchFamily="18" charset="0"/>
              </a:rPr>
              <a:t>Carrie Chapman Catt | Photograph</a:t>
            </a:r>
            <a:r>
              <a:rPr lang="en-US" sz="800" dirty="0">
                <a:solidFill>
                  <a:srgbClr val="000000"/>
                </a:solidFill>
                <a:latin typeface="+mj-lt"/>
                <a:ea typeface="Times New Roman" panose="02020603050405020304" pitchFamily="18" charset="0"/>
              </a:rPr>
              <a:t>. (2003, December 1). Wisconsin Historical Society. </a:t>
            </a:r>
            <a:endParaRPr lang="en-US" sz="800" dirty="0">
              <a:latin typeface="+mj-lt"/>
              <a:ea typeface="Times New Roman" panose="02020603050405020304" pitchFamily="18" charset="0"/>
            </a:endParaRPr>
          </a:p>
          <a:p>
            <a:pPr marL="457200" marR="0" indent="-457200">
              <a:spcBef>
                <a:spcPts val="0"/>
              </a:spcBef>
              <a:spcAft>
                <a:spcPts val="0"/>
              </a:spcAft>
            </a:pPr>
            <a:r>
              <a:rPr lang="en-US" sz="800" dirty="0">
                <a:solidFill>
                  <a:srgbClr val="000000"/>
                </a:solidFill>
                <a:latin typeface="+mj-lt"/>
                <a:ea typeface="Times New Roman" panose="02020603050405020304" pitchFamily="18" charset="0"/>
              </a:rPr>
              <a:t>https://www.wisconsinhistory.org/Records/Image/IM1818</a:t>
            </a:r>
            <a:endParaRPr lang="en-US" sz="800" dirty="0">
              <a:latin typeface="+mj-lt"/>
              <a:ea typeface="Times New Roman" panose="02020603050405020304" pitchFamily="18" charset="0"/>
            </a:endParaRPr>
          </a:p>
        </p:txBody>
      </p:sp>
    </p:spTree>
    <p:extLst>
      <p:ext uri="{BB962C8B-B14F-4D97-AF65-F5344CB8AC3E}">
        <p14:creationId xmlns:p14="http://schemas.microsoft.com/office/powerpoint/2010/main" val="761877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Goal: The 19</a:t>
            </a:r>
            <a:r>
              <a:rPr lang="en-US" baseline="30000" dirty="0"/>
              <a:t>th</a:t>
            </a:r>
            <a:r>
              <a:rPr lang="en-US" dirty="0"/>
              <a:t> Amendment</a:t>
            </a:r>
          </a:p>
        </p:txBody>
      </p:sp>
      <p:pic>
        <p:nvPicPr>
          <p:cNvPr id="12" name="Picture 11">
            <a:extLst>
              <a:ext uri="{FF2B5EF4-FFF2-40B4-BE49-F238E27FC236}">
                <a16:creationId xmlns:a16="http://schemas.microsoft.com/office/drawing/2014/main" id="{C17E1829-2E64-934C-A603-9BCA8D75DA1B}"/>
              </a:ext>
            </a:extLst>
          </p:cNvPr>
          <p:cNvPicPr>
            <a:picLocks noChangeAspect="1"/>
          </p:cNvPicPr>
          <p:nvPr/>
        </p:nvPicPr>
        <p:blipFill>
          <a:blip r:embed="rId2"/>
          <a:stretch>
            <a:fillRect/>
          </a:stretch>
        </p:blipFill>
        <p:spPr>
          <a:xfrm>
            <a:off x="3452802" y="1063229"/>
            <a:ext cx="2638617" cy="3677493"/>
          </a:xfrm>
          <a:prstGeom prst="rect">
            <a:avLst/>
          </a:prstGeom>
        </p:spPr>
      </p:pic>
      <p:sp>
        <p:nvSpPr>
          <p:cNvPr id="15" name="Rectangle 14">
            <a:extLst>
              <a:ext uri="{FF2B5EF4-FFF2-40B4-BE49-F238E27FC236}">
                <a16:creationId xmlns:a16="http://schemas.microsoft.com/office/drawing/2014/main" id="{BB7DB1BD-468E-A246-9D44-F557ED66BFEF}"/>
              </a:ext>
            </a:extLst>
          </p:cNvPr>
          <p:cNvSpPr/>
          <p:nvPr/>
        </p:nvSpPr>
        <p:spPr>
          <a:xfrm>
            <a:off x="0" y="4740722"/>
            <a:ext cx="6091419" cy="492443"/>
          </a:xfrm>
          <a:prstGeom prst="rect">
            <a:avLst/>
          </a:prstGeom>
        </p:spPr>
        <p:txBody>
          <a:bodyPr wrap="square">
            <a:spAutoFit/>
          </a:bodyPr>
          <a:lstStyle/>
          <a:p>
            <a:pPr marL="457200" indent="-457200"/>
            <a:r>
              <a:rPr lang="en-US" sz="800" dirty="0">
                <a:solidFill>
                  <a:srgbClr val="000000"/>
                </a:solidFill>
                <a:latin typeface="+mj-lt"/>
              </a:rPr>
              <a:t>Source: Smith, C. (2019, December 11). </a:t>
            </a:r>
            <a:r>
              <a:rPr lang="en-US" sz="800" i="1" dirty="0">
                <a:solidFill>
                  <a:srgbClr val="000000"/>
                </a:solidFill>
                <a:latin typeface="+mj-lt"/>
              </a:rPr>
              <a:t>Mapping the Suffragist Years | Worlds Revealed: Geography &amp; Maps at The Library Of Congress</a:t>
            </a:r>
            <a:r>
              <a:rPr lang="en-US" sz="800" dirty="0">
                <a:solidFill>
                  <a:srgbClr val="000000"/>
                </a:solidFill>
                <a:latin typeface="+mj-lt"/>
              </a:rPr>
              <a:t>. Loc.gov. https://blogs.loc.gov/maps/2019/12/mapping-the-suffragist-years/</a:t>
            </a:r>
          </a:p>
          <a:p>
            <a:r>
              <a:rPr lang="en-US" sz="1000" dirty="0">
                <a:solidFill>
                  <a:srgbClr val="000000"/>
                </a:solidFill>
                <a:latin typeface="+mj-lt"/>
              </a:rPr>
              <a:t>‌</a:t>
            </a:r>
            <a:endParaRPr lang="en-US" sz="1000" dirty="0">
              <a:latin typeface="+mj-lt"/>
            </a:endParaRPr>
          </a:p>
        </p:txBody>
      </p:sp>
    </p:spTree>
    <p:extLst>
      <p:ext uri="{BB962C8B-B14F-4D97-AF65-F5344CB8AC3E}">
        <p14:creationId xmlns:p14="http://schemas.microsoft.com/office/powerpoint/2010/main" val="305218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E26A-AE40-9649-B122-A938FAA5B93F}"/>
              </a:ext>
            </a:extLst>
          </p:cNvPr>
          <p:cNvSpPr>
            <a:spLocks noGrp="1"/>
          </p:cNvSpPr>
          <p:nvPr>
            <p:ph type="title"/>
          </p:nvPr>
        </p:nvSpPr>
        <p:spPr/>
        <p:txBody>
          <a:bodyPr/>
          <a:lstStyle/>
          <a:p>
            <a:r>
              <a:rPr lang="en-US" dirty="0"/>
              <a:t>Research Question</a:t>
            </a:r>
          </a:p>
        </p:txBody>
      </p:sp>
      <p:sp>
        <p:nvSpPr>
          <p:cNvPr id="3" name="Content Placeholder 2">
            <a:extLst>
              <a:ext uri="{FF2B5EF4-FFF2-40B4-BE49-F238E27FC236}">
                <a16:creationId xmlns:a16="http://schemas.microsoft.com/office/drawing/2014/main" id="{2A31F32F-D33C-374C-AB1F-64EAB4DFE649}"/>
              </a:ext>
            </a:extLst>
          </p:cNvPr>
          <p:cNvSpPr>
            <a:spLocks noGrp="1"/>
          </p:cNvSpPr>
          <p:nvPr>
            <p:ph idx="1"/>
          </p:nvPr>
        </p:nvSpPr>
        <p:spPr/>
        <p:txBody>
          <a:bodyPr/>
          <a:lstStyle/>
          <a:p>
            <a:r>
              <a:rPr lang="en-US" dirty="0"/>
              <a:t>How did Carrie Chapman Catt use persuasive rhetoric in the women's suffrage movement to identify with men and women?  </a:t>
            </a:r>
          </a:p>
        </p:txBody>
      </p:sp>
    </p:spTree>
    <p:extLst>
      <p:ext uri="{BB962C8B-B14F-4D97-AF65-F5344CB8AC3E}">
        <p14:creationId xmlns:p14="http://schemas.microsoft.com/office/powerpoint/2010/main" val="199882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FD38F-1AC4-0142-86E9-BED11437278E}"/>
              </a:ext>
            </a:extLst>
          </p:cNvPr>
          <p:cNvSpPr>
            <a:spLocks noGrp="1"/>
          </p:cNvSpPr>
          <p:nvPr>
            <p:ph type="title"/>
          </p:nvPr>
        </p:nvSpPr>
        <p:spPr/>
        <p:txBody>
          <a:bodyPr/>
          <a:lstStyle/>
          <a:p>
            <a:r>
              <a:rPr lang="en-US" dirty="0"/>
              <a:t>Justification</a:t>
            </a:r>
          </a:p>
        </p:txBody>
      </p:sp>
      <p:sp>
        <p:nvSpPr>
          <p:cNvPr id="3" name="Content Placeholder 2">
            <a:extLst>
              <a:ext uri="{FF2B5EF4-FFF2-40B4-BE49-F238E27FC236}">
                <a16:creationId xmlns:a16="http://schemas.microsoft.com/office/drawing/2014/main" id="{8794E2F4-DFA7-8641-987C-7519FDC41F7B}"/>
              </a:ext>
            </a:extLst>
          </p:cNvPr>
          <p:cNvSpPr>
            <a:spLocks noGrp="1"/>
          </p:cNvSpPr>
          <p:nvPr>
            <p:ph idx="1"/>
          </p:nvPr>
        </p:nvSpPr>
        <p:spPr/>
        <p:txBody>
          <a:bodyPr>
            <a:normAutofit/>
          </a:bodyPr>
          <a:lstStyle/>
          <a:p>
            <a:r>
              <a:rPr lang="en-US" dirty="0"/>
              <a:t>To this day, women still do not have equal rights with men, according to the U.S. Constitution.</a:t>
            </a:r>
          </a:p>
          <a:p>
            <a:r>
              <a:rPr lang="en-US" dirty="0"/>
              <a:t>Despite no fundamental changes, this thesis gives women the tools of persuasion to fight for women’s rights, 98 years later.</a:t>
            </a:r>
          </a:p>
        </p:txBody>
      </p:sp>
    </p:spTree>
    <p:extLst>
      <p:ext uri="{BB962C8B-B14F-4D97-AF65-F5344CB8AC3E}">
        <p14:creationId xmlns:p14="http://schemas.microsoft.com/office/powerpoint/2010/main" val="261409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9591-B492-4D4E-9DA0-0ACA4D3B1B6B}"/>
              </a:ext>
            </a:extLst>
          </p:cNvPr>
          <p:cNvSpPr>
            <a:spLocks noGrp="1"/>
          </p:cNvSpPr>
          <p:nvPr>
            <p:ph type="title"/>
          </p:nvPr>
        </p:nvSpPr>
        <p:spPr/>
        <p:txBody>
          <a:bodyPr/>
          <a:lstStyle/>
          <a:p>
            <a:r>
              <a:rPr lang="en-US" dirty="0"/>
              <a:t>Artifacts</a:t>
            </a:r>
          </a:p>
        </p:txBody>
      </p:sp>
      <p:sp>
        <p:nvSpPr>
          <p:cNvPr id="3" name="Text Placeholder 2">
            <a:extLst>
              <a:ext uri="{FF2B5EF4-FFF2-40B4-BE49-F238E27FC236}">
                <a16:creationId xmlns:a16="http://schemas.microsoft.com/office/drawing/2014/main" id="{4567FA46-4144-D94E-89EC-796BCC0710C6}"/>
              </a:ext>
            </a:extLst>
          </p:cNvPr>
          <p:cNvSpPr>
            <a:spLocks noGrp="1"/>
          </p:cNvSpPr>
          <p:nvPr>
            <p:ph type="body" idx="1"/>
          </p:nvPr>
        </p:nvSpPr>
        <p:spPr/>
        <p:txBody>
          <a:bodyPr>
            <a:normAutofit fontScale="70000" lnSpcReduction="20000"/>
          </a:bodyPr>
          <a:lstStyle/>
          <a:p>
            <a:r>
              <a:rPr lang="en-US" dirty="0"/>
              <a:t>Open Address to the U.S. Legislature</a:t>
            </a:r>
          </a:p>
        </p:txBody>
      </p:sp>
      <p:sp>
        <p:nvSpPr>
          <p:cNvPr id="4" name="Content Placeholder 3">
            <a:extLst>
              <a:ext uri="{FF2B5EF4-FFF2-40B4-BE49-F238E27FC236}">
                <a16:creationId xmlns:a16="http://schemas.microsoft.com/office/drawing/2014/main" id="{387A8EE8-4D5A-6F4A-A7B0-7F5613F01FC8}"/>
              </a:ext>
            </a:extLst>
          </p:cNvPr>
          <p:cNvSpPr>
            <a:spLocks noGrp="1"/>
          </p:cNvSpPr>
          <p:nvPr>
            <p:ph sz="half" idx="2"/>
          </p:nvPr>
        </p:nvSpPr>
        <p:spPr/>
        <p:txBody>
          <a:bodyPr>
            <a:normAutofit/>
          </a:bodyPr>
          <a:lstStyle/>
          <a:p>
            <a:r>
              <a:rPr lang="en-US" dirty="0"/>
              <a:t>November 1917</a:t>
            </a:r>
          </a:p>
          <a:p>
            <a:r>
              <a:rPr lang="en-US" dirty="0"/>
              <a:t>This was delivered on several occasions in late 1917 and 1918 during her speaking tours.</a:t>
            </a:r>
          </a:p>
        </p:txBody>
      </p:sp>
      <p:sp>
        <p:nvSpPr>
          <p:cNvPr id="5" name="Text Placeholder 4">
            <a:extLst>
              <a:ext uri="{FF2B5EF4-FFF2-40B4-BE49-F238E27FC236}">
                <a16:creationId xmlns:a16="http://schemas.microsoft.com/office/drawing/2014/main" id="{E3B978F3-1D22-E444-9CB8-47AE88944574}"/>
              </a:ext>
            </a:extLst>
          </p:cNvPr>
          <p:cNvSpPr>
            <a:spLocks noGrp="1"/>
          </p:cNvSpPr>
          <p:nvPr>
            <p:ph type="body" sz="quarter" idx="3"/>
          </p:nvPr>
        </p:nvSpPr>
        <p:spPr/>
        <p:txBody>
          <a:bodyPr>
            <a:normAutofit fontScale="70000" lnSpcReduction="20000"/>
          </a:bodyPr>
          <a:lstStyle/>
          <a:p>
            <a:r>
              <a:rPr lang="en-US" dirty="0"/>
              <a:t>The Crisis</a:t>
            </a:r>
          </a:p>
        </p:txBody>
      </p:sp>
      <p:sp>
        <p:nvSpPr>
          <p:cNvPr id="6" name="Content Placeholder 5">
            <a:extLst>
              <a:ext uri="{FF2B5EF4-FFF2-40B4-BE49-F238E27FC236}">
                <a16:creationId xmlns:a16="http://schemas.microsoft.com/office/drawing/2014/main" id="{E7F9EE5B-5DF1-B248-9375-BDE8C65C63F5}"/>
              </a:ext>
            </a:extLst>
          </p:cNvPr>
          <p:cNvSpPr>
            <a:spLocks noGrp="1"/>
          </p:cNvSpPr>
          <p:nvPr>
            <p:ph sz="quarter" idx="4"/>
          </p:nvPr>
        </p:nvSpPr>
        <p:spPr/>
        <p:txBody>
          <a:bodyPr>
            <a:normAutofit/>
          </a:bodyPr>
          <a:lstStyle/>
          <a:p>
            <a:r>
              <a:rPr lang="en-US" dirty="0"/>
              <a:t>Sept. 7, 1916</a:t>
            </a:r>
          </a:p>
          <a:p>
            <a:r>
              <a:rPr lang="en-US" dirty="0"/>
              <a:t>This was delivered to a group of suffragists in Atlantic City, New Jersey at an emergency convention of the NAWSA. </a:t>
            </a:r>
          </a:p>
          <a:p>
            <a:pPr marL="0" indent="0">
              <a:buNone/>
            </a:pPr>
            <a:endParaRPr lang="en-US" dirty="0"/>
          </a:p>
        </p:txBody>
      </p:sp>
    </p:spTree>
    <p:extLst>
      <p:ext uri="{BB962C8B-B14F-4D97-AF65-F5344CB8AC3E}">
        <p14:creationId xmlns:p14="http://schemas.microsoft.com/office/powerpoint/2010/main" val="236017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CC15-E559-6D42-ABC0-9C36EB5CAC69}"/>
              </a:ext>
            </a:extLst>
          </p:cNvPr>
          <p:cNvSpPr>
            <a:spLocks noGrp="1"/>
          </p:cNvSpPr>
          <p:nvPr>
            <p:ph type="title"/>
          </p:nvPr>
        </p:nvSpPr>
        <p:spPr/>
        <p:txBody>
          <a:bodyPr/>
          <a:lstStyle/>
          <a:p>
            <a:r>
              <a:rPr lang="en-US" dirty="0"/>
              <a:t>Study Design</a:t>
            </a:r>
          </a:p>
        </p:txBody>
      </p:sp>
      <p:sp>
        <p:nvSpPr>
          <p:cNvPr id="3" name="Content Placeholder 2">
            <a:extLst>
              <a:ext uri="{FF2B5EF4-FFF2-40B4-BE49-F238E27FC236}">
                <a16:creationId xmlns:a16="http://schemas.microsoft.com/office/drawing/2014/main" id="{D7713801-3552-D947-BF4B-CD2A09809DF5}"/>
              </a:ext>
            </a:extLst>
          </p:cNvPr>
          <p:cNvSpPr>
            <a:spLocks noGrp="1"/>
          </p:cNvSpPr>
          <p:nvPr>
            <p:ph idx="1"/>
          </p:nvPr>
        </p:nvSpPr>
        <p:spPr/>
        <p:txBody>
          <a:bodyPr>
            <a:normAutofit/>
          </a:bodyPr>
          <a:lstStyle/>
          <a:p>
            <a:r>
              <a:rPr lang="en-US" dirty="0"/>
              <a:t>The thesis analyzes the rhetoric of two contrasting speeches using Kenneth Burke's identification theory.</a:t>
            </a:r>
          </a:p>
          <a:p>
            <a:r>
              <a:rPr lang="en-US" dirty="0"/>
              <a:t>The study analyzes the way Carrie Chapman Catt changes her rhetoric to achieve her goal of the 19th amendment. </a:t>
            </a:r>
          </a:p>
        </p:txBody>
      </p:sp>
    </p:spTree>
    <p:extLst>
      <p:ext uri="{BB962C8B-B14F-4D97-AF65-F5344CB8AC3E}">
        <p14:creationId xmlns:p14="http://schemas.microsoft.com/office/powerpoint/2010/main" val="416204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CC15-E559-6D42-ABC0-9C36EB5CAC69}"/>
              </a:ext>
            </a:extLst>
          </p:cNvPr>
          <p:cNvSpPr>
            <a:spLocks noGrp="1"/>
          </p:cNvSpPr>
          <p:nvPr>
            <p:ph type="title"/>
          </p:nvPr>
        </p:nvSpPr>
        <p:spPr/>
        <p:txBody>
          <a:bodyPr/>
          <a:lstStyle/>
          <a:p>
            <a:r>
              <a:rPr lang="en-US" dirty="0"/>
              <a:t>Methodology</a:t>
            </a:r>
          </a:p>
        </p:txBody>
      </p:sp>
      <p:pic>
        <p:nvPicPr>
          <p:cNvPr id="9" name="Content Placeholder 8" descr="Table&#10;&#10;Description automatically generated with low confidence">
            <a:extLst>
              <a:ext uri="{FF2B5EF4-FFF2-40B4-BE49-F238E27FC236}">
                <a16:creationId xmlns:a16="http://schemas.microsoft.com/office/drawing/2014/main" id="{A67F426A-F437-BB45-B34E-6D05B7C9628F}"/>
              </a:ext>
            </a:extLst>
          </p:cNvPr>
          <p:cNvPicPr>
            <a:picLocks noGrp="1" noChangeAspect="1"/>
          </p:cNvPicPr>
          <p:nvPr>
            <p:ph idx="1"/>
          </p:nvPr>
        </p:nvPicPr>
        <p:blipFill>
          <a:blip r:embed="rId2"/>
          <a:stretch>
            <a:fillRect/>
          </a:stretch>
        </p:blipFill>
        <p:spPr>
          <a:xfrm>
            <a:off x="1309366" y="1063229"/>
            <a:ext cx="6303546" cy="3886736"/>
          </a:xfrm>
        </p:spPr>
      </p:pic>
    </p:spTree>
    <p:extLst>
      <p:ext uri="{BB962C8B-B14F-4D97-AF65-F5344CB8AC3E}">
        <p14:creationId xmlns:p14="http://schemas.microsoft.com/office/powerpoint/2010/main" val="1390930804"/>
      </p:ext>
    </p:extLst>
  </p:cSld>
  <p:clrMapOvr>
    <a:masterClrMapping/>
  </p:clrMapOvr>
</p:sld>
</file>

<file path=ppt/theme/theme1.xml><?xml version="1.0" encoding="utf-8"?>
<a:theme xmlns:a="http://schemas.openxmlformats.org/drawingml/2006/main" name="Office Theme">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440</TotalTime>
  <Words>495</Words>
  <Application>Microsoft Macintosh PowerPoint</Application>
  <PresentationFormat>On-screen Show (16:9)</PresentationFormat>
  <Paragraphs>43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Times</vt:lpstr>
      <vt:lpstr>Times New Roman</vt:lpstr>
      <vt:lpstr>Office Theme</vt:lpstr>
      <vt:lpstr>THE VOTE: GENDER IDENTIFICATION IN THE WOMEN'S SUFFRAGE MOVEMENT THROUGH THE RHETORIC OF CARRIE CHAPMAN CATT  By. Sarah Perkins   A master’s thesis submitted to  the Liberty University School of Communication and The Arts</vt:lpstr>
      <vt:lpstr>Women’s Suffrage Movement</vt:lpstr>
      <vt:lpstr>Carrie Chapman Catt, 1818</vt:lpstr>
      <vt:lpstr>The Goal: The 19th Amendment</vt:lpstr>
      <vt:lpstr>Research Question</vt:lpstr>
      <vt:lpstr>Justification</vt:lpstr>
      <vt:lpstr>Artifacts</vt:lpstr>
      <vt:lpstr>Study Design</vt:lpstr>
      <vt:lpstr>Methodology</vt:lpstr>
      <vt:lpstr>Level 1 – using the word “we” instead of pronouns like “I” and “me”</vt:lpstr>
      <vt:lpstr>Level 3 – uses adaptable language by changing speech style</vt:lpstr>
      <vt:lpstr>Level 4 – uses examples easy to understand to recognize similarities</vt:lpstr>
      <vt:lpstr>Level 5 – uses moral symbols or revered documents</vt:lpstr>
      <vt:lpstr>Level 6 – identify with values of a known hero</vt:lpstr>
      <vt:lpstr>Level 7 – refer to an individual/social movement unrelated, but well-liked</vt:lpstr>
      <vt:lpstr>Conclusion</vt:lpstr>
      <vt:lpstr>Limitations</vt:lpstr>
      <vt:lpstr>Suggestions for Further Study</vt:lpstr>
    </vt:vector>
  </TitlesOfParts>
  <Company>Liberty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Dugan</dc:creator>
  <cp:lastModifiedBy>Perkins, Sarah M (Strategic Communication)</cp:lastModifiedBy>
  <cp:revision>24</cp:revision>
  <dcterms:created xsi:type="dcterms:W3CDTF">2014-11-10T20:35:24Z</dcterms:created>
  <dcterms:modified xsi:type="dcterms:W3CDTF">2021-03-16T02:04:02Z</dcterms:modified>
</cp:coreProperties>
</file>