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36"/>
    <p:restoredTop sz="94674"/>
  </p:normalViewPr>
  <p:slideViewPr>
    <p:cSldViewPr snapToGrid="0" snapToObjects="1">
      <p:cViewPr varScale="1">
        <p:scale>
          <a:sx n="122" d="100"/>
          <a:sy n="122" d="100"/>
        </p:scale>
        <p:origin x="232" y="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6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1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7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9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1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2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2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6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5EB0-0F45-7E48-827F-CF36DA4C0AB4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3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5EB0-0F45-7E48-827F-CF36DA4C0AB4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57A21-D538-574A-B332-055C511D6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19503"/>
            <a:ext cx="9144000" cy="249046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Middle School Students’ Perceptions of Teacher Empathy in Christian Schools: A Transcendental Phenomenological Study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Harold W. Brackins</a:t>
            </a:r>
          </a:p>
          <a:p>
            <a:r>
              <a:rPr lang="en-US" dirty="0">
                <a:solidFill>
                  <a:schemeClr val="bg1"/>
                </a:solidFill>
              </a:rPr>
              <a:t>Research Week</a:t>
            </a:r>
          </a:p>
          <a:p>
            <a:r>
              <a:rPr lang="en-US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594620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(Moustakas, 1994)</a:t>
            </a:r>
          </a:p>
          <a:p>
            <a:r>
              <a:rPr lang="en-US" dirty="0" err="1">
                <a:solidFill>
                  <a:schemeClr val="bg1"/>
                </a:solidFill>
              </a:rPr>
              <a:t>Epoche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Phenomenological reduction</a:t>
            </a:r>
          </a:p>
          <a:p>
            <a:r>
              <a:rPr lang="en-US" dirty="0">
                <a:solidFill>
                  <a:schemeClr val="bg1"/>
                </a:solidFill>
              </a:rPr>
              <a:t>Essence of the experience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59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THEME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Theme 1: Teacher engagement</a:t>
            </a:r>
          </a:p>
          <a:p>
            <a:r>
              <a:rPr lang="en-US" dirty="0">
                <a:solidFill>
                  <a:schemeClr val="bg1"/>
                </a:solidFill>
              </a:rPr>
              <a:t>Theme 2: Means of empathy</a:t>
            </a:r>
          </a:p>
          <a:p>
            <a:r>
              <a:rPr lang="en-US" dirty="0">
                <a:solidFill>
                  <a:schemeClr val="bg1"/>
                </a:solidFill>
              </a:rPr>
              <a:t>Theme 3: Immediate impact</a:t>
            </a:r>
          </a:p>
          <a:p>
            <a:r>
              <a:rPr lang="en-US" dirty="0">
                <a:solidFill>
                  <a:schemeClr val="bg1"/>
                </a:solidFill>
              </a:rPr>
              <a:t>Theme 4: Long-term impact</a:t>
            </a:r>
          </a:p>
        </p:txBody>
      </p:sp>
    </p:spTree>
    <p:extLst>
      <p:ext uri="{BB962C8B-B14F-4D97-AF65-F5344CB8AC3E}">
        <p14:creationId xmlns:p14="http://schemas.microsoft.com/office/powerpoint/2010/main" val="3722400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Textural descriptions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Structural descriptions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Essence of </a:t>
            </a:r>
            <a:r>
              <a:rPr lang="en-US">
                <a:solidFill>
                  <a:schemeClr val="bg1"/>
                </a:solidFill>
              </a:rPr>
              <a:t>the experience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6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Sub Question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What are the perceptions of teacher cognitive empathy as voiced by middle school students in Christian academies?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What are the perceptions of teacher affective empathy as voiced by middle school students in Christian academies?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What are the perceptions of teacher behavioral empathy as voiced by middle school students in Christian academies?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What are the perceptions of the impact of teacher empathy on student educational and life experiences as voiced by middle school students in Christian academies 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254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Empirical discussion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Theoretical discussion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629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Empirical implications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Theoretical Implications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Practical Implications</a:t>
            </a:r>
          </a:p>
        </p:txBody>
      </p:sp>
    </p:spTree>
    <p:extLst>
      <p:ext uri="{BB962C8B-B14F-4D97-AF65-F5344CB8AC3E}">
        <p14:creationId xmlns:p14="http://schemas.microsoft.com/office/powerpoint/2010/main" val="2421918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en-US" dirty="0">
                <a:solidFill>
                  <a:schemeClr val="bg1"/>
                </a:solidFill>
              </a:rPr>
              <a:t>Comenius, J. A. (1896). </a:t>
            </a:r>
            <a:r>
              <a:rPr lang="en-US" i="1" dirty="0">
                <a:solidFill>
                  <a:schemeClr val="bg1"/>
                </a:solidFill>
              </a:rPr>
              <a:t>The great didactic of John Amos Comenius</a:t>
            </a:r>
            <a:r>
              <a:rPr lang="en-US" dirty="0">
                <a:solidFill>
                  <a:schemeClr val="bg1"/>
                </a:solidFill>
              </a:rPr>
              <a:t>. A. and C. Black. https://</a:t>
            </a:r>
            <a:r>
              <a:rPr lang="en-US" dirty="0" err="1">
                <a:solidFill>
                  <a:schemeClr val="bg1"/>
                </a:solidFill>
              </a:rPr>
              <a:t>openlibrary.org</a:t>
            </a:r>
            <a:r>
              <a:rPr lang="en-US" dirty="0">
                <a:solidFill>
                  <a:schemeClr val="bg1"/>
                </a:solidFill>
              </a:rPr>
              <a:t>/books/OL24155794M/</a:t>
            </a:r>
            <a:r>
              <a:rPr lang="en-US" dirty="0" err="1">
                <a:solidFill>
                  <a:schemeClr val="bg1"/>
                </a:solidFill>
              </a:rPr>
              <a:t>The_great_didactic_of_John_Amos_Comenius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None/>
            </a:pPr>
            <a:r>
              <a:rPr lang="en-US" dirty="0">
                <a:solidFill>
                  <a:schemeClr val="bg1"/>
                </a:solidFill>
              </a:rPr>
              <a:t>Moustakas, C. (1994). </a:t>
            </a:r>
            <a:r>
              <a:rPr lang="en-US" i="1" dirty="0">
                <a:solidFill>
                  <a:schemeClr val="bg1"/>
                </a:solidFill>
              </a:rPr>
              <a:t>Phenomenological research methods.</a:t>
            </a:r>
            <a:r>
              <a:rPr lang="en-US" dirty="0">
                <a:solidFill>
                  <a:schemeClr val="bg1"/>
                </a:solidFill>
              </a:rPr>
              <a:t> Thousand Oaks, California: SAGE Publications, Inc. </a:t>
            </a:r>
          </a:p>
          <a:p>
            <a:pPr marL="457200" indent="-45720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None/>
            </a:pPr>
            <a:r>
              <a:rPr lang="en-US" dirty="0">
                <a:solidFill>
                  <a:schemeClr val="bg1"/>
                </a:solidFill>
              </a:rPr>
              <a:t>Rogers, C. R. (1959). A theory of therapy, personality, and interpersonal relationships, as developed in the client-centered framework. In S. Koch (Ed.), </a:t>
            </a:r>
            <a:r>
              <a:rPr lang="en-US" i="1" dirty="0">
                <a:solidFill>
                  <a:schemeClr val="bg1"/>
                </a:solidFill>
              </a:rPr>
              <a:t>Psychology: A study of a science</a:t>
            </a:r>
            <a:r>
              <a:rPr lang="en-US" dirty="0">
                <a:solidFill>
                  <a:schemeClr val="bg1"/>
                </a:solidFill>
              </a:rPr>
              <a:t> (Vol. 3, pp. 184-256). McGraw-Hill.</a:t>
            </a:r>
          </a:p>
          <a:p>
            <a:pPr marL="457200" indent="-45720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None/>
            </a:pPr>
            <a:r>
              <a:rPr lang="en-US" dirty="0">
                <a:solidFill>
                  <a:schemeClr val="bg1"/>
                </a:solidFill>
              </a:rPr>
              <a:t>Rogers, C. R., &amp; Freiberg, H. J. (1994). </a:t>
            </a:r>
            <a:r>
              <a:rPr lang="en-US" i="1" dirty="0">
                <a:solidFill>
                  <a:schemeClr val="bg1"/>
                </a:solidFill>
              </a:rPr>
              <a:t>Freedom to learn</a:t>
            </a:r>
            <a:r>
              <a:rPr lang="en-US" dirty="0">
                <a:solidFill>
                  <a:schemeClr val="bg1"/>
                </a:solidFill>
              </a:rPr>
              <a:t> (3rd ed.). Macmillan.</a:t>
            </a:r>
          </a:p>
          <a:p>
            <a:pPr marL="457200" indent="-45720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None/>
            </a:pPr>
            <a:endParaRPr lang="en-US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74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PURPOSE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The purpose of this transcendental phenomenological study was to understand the experience of teacher empathy for middle school students at two Christian academies in central Alabama. 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80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CENTRAL 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What are the perceptions of teacher empathy as voiced by middle school students in Christian academies?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07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SUB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What are the perceptions of teacher cognitive empathy as voiced by middle school students in Christian academies?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What are the perceptions of teacher affective empathy as voiced by middle school students in Christian academies?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What are the perceptions of teacher behavioral empathy as voiced by middle school students in Christian academies?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What are the perceptions of the impact of teacher empathy on student educational and life experiences as voiced by middle school students in Christian academies ?</a:t>
            </a:r>
          </a:p>
          <a:p>
            <a:pPr marL="514350" indent="-514350"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855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THEORETICAL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Theories of self, therapy, &amp; interpersonal relationships (Rogers, 1959)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Origins in psychotherapy—efforts to help clients re-establish congruence, healthy self-conception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Therapist: change from mechanistic/clinical approach to empathic role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Key behaviors: nonjudgmental perspective-taking, achieving client’s internal frame of reference, empathic prizing</a:t>
            </a:r>
          </a:p>
          <a:p>
            <a:r>
              <a:rPr lang="en-US" dirty="0">
                <a:solidFill>
                  <a:schemeClr val="bg1"/>
                </a:solidFill>
              </a:rPr>
              <a:t>Humanistic student-centered pedagogy (Comenius, 1896; Rogers &amp; Freiberg, 1994)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Humanism &amp; schools: </a:t>
            </a:r>
            <a:r>
              <a:rPr lang="en-US" i="1" dirty="0">
                <a:solidFill>
                  <a:schemeClr val="bg1"/>
                </a:solidFill>
              </a:rPr>
              <a:t>imago </a:t>
            </a:r>
            <a:r>
              <a:rPr lang="en-US" i="1" dirty="0" err="1">
                <a:solidFill>
                  <a:schemeClr val="bg1"/>
                </a:solidFill>
              </a:rPr>
              <a:t>dei</a:t>
            </a:r>
            <a:r>
              <a:rPr lang="en-US" dirty="0">
                <a:solidFill>
                  <a:schemeClr val="bg1"/>
                </a:solidFill>
              </a:rPr>
              <a:t>, mutual respect, lighten drudgery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Empathic techniques translated to education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Key empathic characteristics: nonjudgmental perspective-taking, prizing students </a:t>
            </a:r>
          </a:p>
        </p:txBody>
      </p:sp>
    </p:spTree>
    <p:extLst>
      <p:ext uri="{BB962C8B-B14F-4D97-AF65-F5344CB8AC3E}">
        <p14:creationId xmlns:p14="http://schemas.microsoft.com/office/powerpoint/2010/main" val="882655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RELATED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Foundations, definitions, Christian practice</a:t>
            </a:r>
          </a:p>
          <a:p>
            <a:r>
              <a:rPr lang="en-US" dirty="0">
                <a:solidFill>
                  <a:schemeClr val="bg1"/>
                </a:solidFill>
              </a:rPr>
              <a:t>Teacher empathy and teacher-student relationships</a:t>
            </a:r>
          </a:p>
          <a:p>
            <a:r>
              <a:rPr lang="en-US" dirty="0">
                <a:solidFill>
                  <a:schemeClr val="bg1"/>
                </a:solidFill>
              </a:rPr>
              <a:t>Teacher empathy and student motivation, learning success</a:t>
            </a:r>
          </a:p>
          <a:p>
            <a:r>
              <a:rPr lang="en-US" dirty="0">
                <a:solidFill>
                  <a:schemeClr val="bg1"/>
                </a:solidFill>
              </a:rPr>
              <a:t>Teacher empathy and culturally relevant pedagogy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78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RESEARCH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Qualitative </a:t>
            </a:r>
          </a:p>
          <a:p>
            <a:r>
              <a:rPr lang="en-US" dirty="0">
                <a:solidFill>
                  <a:schemeClr val="bg1"/>
                </a:solidFill>
              </a:rPr>
              <a:t>Phenomenology: Essence of the experience</a:t>
            </a:r>
          </a:p>
          <a:p>
            <a:r>
              <a:rPr lang="en-US" dirty="0">
                <a:solidFill>
                  <a:schemeClr val="bg1"/>
                </a:solidFill>
              </a:rPr>
              <a:t>All participants experienced phenomenon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6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SETTING AND 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10 participants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Middle school students who identified as having experienced teacher empathy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Five Black males, two White males, three White females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Two Christian academies in south central Alabama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25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Interviews: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Virtual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Digitally recorded and later transcribed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Semi-structured </a:t>
            </a:r>
          </a:p>
          <a:p>
            <a:r>
              <a:rPr lang="en-US" u="sng" dirty="0">
                <a:solidFill>
                  <a:schemeClr val="bg1"/>
                </a:solidFill>
              </a:rPr>
              <a:t>Focus Group: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Six participants selected from interviews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Virtual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Video and audio recorded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Semi-structured</a:t>
            </a:r>
          </a:p>
          <a:p>
            <a:r>
              <a:rPr lang="en-US" u="sng" dirty="0">
                <a:solidFill>
                  <a:schemeClr val="bg1"/>
                </a:solidFill>
              </a:rPr>
              <a:t>Student Letters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Addressed to hypothetical future middle school teachers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Described experiences and impacts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All invited; seven participated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40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653</Words>
  <Application>Microsoft Macintosh PowerPoint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Middle School Students’ Perceptions of Teacher Empathy in Christian Schools: A Transcendental Phenomenological Study</vt:lpstr>
      <vt:lpstr>PURPOSE STATEMENT</vt:lpstr>
      <vt:lpstr>CENTRAL RESEARCH QUESTION</vt:lpstr>
      <vt:lpstr>SUB QUESTIONS</vt:lpstr>
      <vt:lpstr>THEORETICAL FRAMEWORK</vt:lpstr>
      <vt:lpstr>RELATED LITERATURE</vt:lpstr>
      <vt:lpstr>RESEARCH DESIGN</vt:lpstr>
      <vt:lpstr>SETTING AND PARTICIPANTS</vt:lpstr>
      <vt:lpstr>DATA COLLECTION</vt:lpstr>
      <vt:lpstr>DATA ANALYSIS</vt:lpstr>
      <vt:lpstr>THEME DEVELOPMENT</vt:lpstr>
      <vt:lpstr>SYNTHESIS</vt:lpstr>
      <vt:lpstr>Sub Question Responses</vt:lpstr>
      <vt:lpstr>DISCUSSION</vt:lpstr>
      <vt:lpstr>IMPLICATIONS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Wade and Janet Brackins</cp:lastModifiedBy>
  <cp:revision>42</cp:revision>
  <dcterms:created xsi:type="dcterms:W3CDTF">2016-08-29T18:00:14Z</dcterms:created>
  <dcterms:modified xsi:type="dcterms:W3CDTF">2021-03-08T18:40:50Z</dcterms:modified>
</cp:coreProperties>
</file>