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65"/>
    <p:restoredTop sz="94674"/>
  </p:normalViewPr>
  <p:slideViewPr>
    <p:cSldViewPr snapToGrid="0" snapToObjects="1">
      <p:cViewPr varScale="1">
        <p:scale>
          <a:sx n="88" d="100"/>
          <a:sy n="88" d="100"/>
        </p:scale>
        <p:origin x="103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6D25EB0-0F45-7E48-827F-CF36DA4C0AB4}" type="datetimeFigureOut">
              <a:rPr lang="en-US" smtClean="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29616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477715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31460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61657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25EB0-0F45-7E48-827F-CF36DA4C0AB4}" type="datetimeFigureOut">
              <a:rPr lang="en-US" smtClean="0"/>
              <a:t>3/14/21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203299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D25EB0-0F45-7E48-827F-CF36DA4C0AB4}" type="datetimeFigureOut">
              <a:rPr lang="en-US" smtClean="0"/>
              <a:t>3/14/21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210291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D25EB0-0F45-7E48-827F-CF36DA4C0AB4}" type="datetimeFigureOut">
              <a:rPr lang="en-US" smtClean="0"/>
              <a:t>3/14/21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40119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D25EB0-0F45-7E48-827F-CF36DA4C0AB4}" type="datetimeFigureOut">
              <a:rPr lang="en-US" smtClean="0"/>
              <a:t>3/14/21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984424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25EB0-0F45-7E48-827F-CF36DA4C0AB4}" type="datetimeFigureOut">
              <a:rPr lang="en-US" smtClean="0"/>
              <a:t>3/14/21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80662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3/14/21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69376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3/14/21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a:p>
        </p:txBody>
      </p:sp>
    </p:spTree>
    <p:extLst>
      <p:ext uri="{BB962C8B-B14F-4D97-AF65-F5344CB8AC3E}">
        <p14:creationId xmlns:p14="http://schemas.microsoft.com/office/powerpoint/2010/main" val="138003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25EB0-0F45-7E48-827F-CF36DA4C0AB4}" type="datetimeFigureOut">
              <a:rPr lang="en-US" smtClean="0"/>
              <a:t>3/14/21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7A21-D538-574A-B332-055C511D67D9}" type="slidenum">
              <a:rPr lang="en-US" smtClean="0"/>
              <a:t>‹#›</a:t>
            </a:fld>
            <a:endParaRPr lang="en-US"/>
          </a:p>
        </p:txBody>
      </p:sp>
    </p:spTree>
    <p:extLst>
      <p:ext uri="{BB962C8B-B14F-4D97-AF65-F5344CB8AC3E}">
        <p14:creationId xmlns:p14="http://schemas.microsoft.com/office/powerpoint/2010/main" val="115456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solidFill>
                  <a:schemeClr val="bg1"/>
                </a:solidFill>
                <a:latin typeface="Times New Roman" panose="02020603050405020304" pitchFamily="18" charset="0"/>
                <a:cs typeface="Times New Roman" panose="02020603050405020304" pitchFamily="18" charset="0"/>
              </a:rPr>
              <a:t>The Positive Effects of Early Childhood Literacy</a:t>
            </a:r>
            <a:endParaRPr lang="en-US" dirty="0">
              <a:solidFill>
                <a:schemeClr val="bg1"/>
              </a:solidFill>
            </a:endParaRPr>
          </a:p>
        </p:txBody>
      </p:sp>
      <p:sp>
        <p:nvSpPr>
          <p:cNvPr id="3" name="Subtitle 2"/>
          <p:cNvSpPr>
            <a:spLocks noGrp="1"/>
          </p:cNvSpPr>
          <p:nvPr>
            <p:ph type="subTitle"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Mary Ray</a:t>
            </a:r>
          </a:p>
          <a:p>
            <a:endParaRPr lang="en-US" dirty="0">
              <a:solidFill>
                <a:schemeClr val="bg1"/>
              </a:solidFill>
            </a:endParaRPr>
          </a:p>
        </p:txBody>
      </p:sp>
    </p:spTree>
    <p:extLst>
      <p:ext uri="{BB962C8B-B14F-4D97-AF65-F5344CB8AC3E}">
        <p14:creationId xmlns:p14="http://schemas.microsoft.com/office/powerpoint/2010/main" val="594620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Benefits in Spoken Language</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 lack of focus on early reading leads to deficiency in phonological awareness. </a:t>
            </a:r>
          </a:p>
          <a:p>
            <a:r>
              <a:rPr lang="en-US" dirty="0">
                <a:solidFill>
                  <a:schemeClr val="bg1"/>
                </a:solidFill>
                <a:latin typeface="Times New Roman" panose="02020603050405020304" pitchFamily="18" charset="0"/>
                <a:cs typeface="Times New Roman" panose="02020603050405020304" pitchFamily="18" charset="0"/>
              </a:rPr>
              <a:t>Phonological awareness is the ability to recognize a spoken word among a variety of other sounds.</a:t>
            </a:r>
          </a:p>
          <a:p>
            <a:r>
              <a:rPr lang="en-US" dirty="0">
                <a:solidFill>
                  <a:schemeClr val="bg1"/>
                </a:solidFill>
                <a:latin typeface="Times New Roman" panose="02020603050405020304" pitchFamily="18" charset="0"/>
                <a:cs typeface="Times New Roman" panose="02020603050405020304" pitchFamily="18" charset="0"/>
              </a:rPr>
              <a:t>Eileen W. Ball and Benita A. </a:t>
            </a:r>
            <a:r>
              <a:rPr lang="en-US" dirty="0" err="1">
                <a:solidFill>
                  <a:schemeClr val="bg1"/>
                </a:solidFill>
                <a:latin typeface="Times New Roman" panose="02020603050405020304" pitchFamily="18" charset="0"/>
                <a:cs typeface="Times New Roman" panose="02020603050405020304" pitchFamily="18" charset="0"/>
              </a:rPr>
              <a:t>Blachman</a:t>
            </a:r>
            <a:r>
              <a:rPr lang="en-US" dirty="0">
                <a:solidFill>
                  <a:schemeClr val="bg1"/>
                </a:solidFill>
                <a:latin typeface="Times New Roman" panose="02020603050405020304" pitchFamily="18" charset="0"/>
                <a:cs typeface="Times New Roman" panose="02020603050405020304" pitchFamily="18" charset="0"/>
              </a:rPr>
              <a:t> state,  “…the statistical relationship between phoneme awareness skills and success in the beginning stages of reading and writing is quite robust” (51). </a:t>
            </a:r>
          </a:p>
          <a:p>
            <a:endParaRPr lang="en-US" dirty="0">
              <a:solidFill>
                <a:schemeClr val="bg1"/>
              </a:solidFill>
            </a:endParaRPr>
          </a:p>
        </p:txBody>
      </p:sp>
    </p:spTree>
    <p:extLst>
      <p:ext uri="{BB962C8B-B14F-4D97-AF65-F5344CB8AC3E}">
        <p14:creationId xmlns:p14="http://schemas.microsoft.com/office/powerpoint/2010/main" val="3268711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Benefits in the Language Base</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As children gain proficiency in spoken language, their skills in oral speaking reinforces and uplifts their entire base of language. </a:t>
            </a:r>
          </a:p>
          <a:p>
            <a:r>
              <a:rPr lang="en-US" dirty="0">
                <a:solidFill>
                  <a:schemeClr val="bg1"/>
                </a:solidFill>
                <a:latin typeface="Times New Roman" panose="02020603050405020304" pitchFamily="18" charset="0"/>
                <a:cs typeface="Times New Roman" panose="02020603050405020304" pitchFamily="18" charset="0"/>
              </a:rPr>
              <a:t>There is a strong relationship between oral language and written language, and improvement in one means improvement in the other.</a:t>
            </a:r>
          </a:p>
          <a:p>
            <a:r>
              <a:rPr lang="en-US" dirty="0">
                <a:solidFill>
                  <a:schemeClr val="bg1"/>
                </a:solidFill>
                <a:latin typeface="Times New Roman" panose="02020603050405020304" pitchFamily="18" charset="0"/>
                <a:cs typeface="Times New Roman" panose="02020603050405020304" pitchFamily="18" charset="0"/>
              </a:rPr>
              <a:t>Thelma E. Weeks shares her research “There is a qualitative difference in the total language of the child who has learned to read early. The total language base is enriched” (521).</a:t>
            </a:r>
          </a:p>
          <a:p>
            <a:endParaRPr lang="en-US" dirty="0">
              <a:solidFill>
                <a:schemeClr val="bg1"/>
              </a:solidFill>
            </a:endParaRPr>
          </a:p>
        </p:txBody>
      </p:sp>
    </p:spTree>
    <p:extLst>
      <p:ext uri="{BB962C8B-B14F-4D97-AF65-F5344CB8AC3E}">
        <p14:creationId xmlns:p14="http://schemas.microsoft.com/office/powerpoint/2010/main" val="186405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Improved Knowledge of Literature, Vocabulary, and Subject Matter</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By learning to read, children will inherently gain knowledge through reading books, regardless of the subject matter. </a:t>
            </a:r>
          </a:p>
          <a:p>
            <a:r>
              <a:rPr lang="en-US" dirty="0">
                <a:solidFill>
                  <a:schemeClr val="bg1"/>
                </a:solidFill>
                <a:latin typeface="Times New Roman" panose="02020603050405020304" pitchFamily="18" charset="0"/>
                <a:cs typeface="Times New Roman" panose="02020603050405020304" pitchFamily="18" charset="0"/>
              </a:rPr>
              <a:t>Children will quickly learn and retain spelling and basic grammar rules. </a:t>
            </a:r>
          </a:p>
          <a:p>
            <a:r>
              <a:rPr lang="en-US" dirty="0">
                <a:solidFill>
                  <a:schemeClr val="bg1"/>
                </a:solidFill>
                <a:latin typeface="Times New Roman" panose="02020603050405020304" pitchFamily="18" charset="0"/>
                <a:cs typeface="Times New Roman" panose="02020603050405020304" pitchFamily="18" charset="0"/>
              </a:rPr>
              <a:t>Parents can expose their children to a variety of educational information.</a:t>
            </a:r>
          </a:p>
          <a:p>
            <a:endParaRPr lang="en-US" dirty="0">
              <a:solidFill>
                <a:schemeClr val="bg1"/>
              </a:solidFill>
            </a:endParaRPr>
          </a:p>
        </p:txBody>
      </p:sp>
    </p:spTree>
    <p:extLst>
      <p:ext uri="{BB962C8B-B14F-4D97-AF65-F5344CB8AC3E}">
        <p14:creationId xmlns:p14="http://schemas.microsoft.com/office/powerpoint/2010/main" val="1291894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Critical Areas</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Learning to read advances phonemic awareness, fluency, spelling, phonics, vocabulary, and comprehension.</a:t>
            </a:r>
          </a:p>
          <a:p>
            <a:r>
              <a:rPr lang="en-US" dirty="0">
                <a:solidFill>
                  <a:schemeClr val="bg1"/>
                </a:solidFill>
                <a:latin typeface="Times New Roman" panose="02020603050405020304" pitchFamily="18" charset="0"/>
                <a:cs typeface="Times New Roman" panose="02020603050405020304" pitchFamily="18" charset="0"/>
              </a:rPr>
              <a:t>If children are taught to read at home, parents can ensure that their children fully understand and comprehend these skills. </a:t>
            </a:r>
          </a:p>
          <a:p>
            <a:r>
              <a:rPr lang="en-US" dirty="0" err="1">
                <a:solidFill>
                  <a:schemeClr val="bg1"/>
                </a:solidFill>
                <a:latin typeface="Times New Roman" panose="02020603050405020304" pitchFamily="18" charset="0"/>
                <a:cs typeface="Times New Roman" panose="02020603050405020304" pitchFamily="18" charset="0"/>
              </a:rPr>
              <a:t>Harlaar</a:t>
            </a:r>
            <a:r>
              <a:rPr lang="en-US" dirty="0">
                <a:solidFill>
                  <a:schemeClr val="bg1"/>
                </a:solidFill>
                <a:latin typeface="Times New Roman" panose="02020603050405020304" pitchFamily="18" charset="0"/>
                <a:cs typeface="Times New Roman" panose="02020603050405020304" pitchFamily="18" charset="0"/>
              </a:rPr>
              <a:t> et al. notes that, “[c]</a:t>
            </a:r>
            <a:r>
              <a:rPr lang="en-US" dirty="0" err="1">
                <a:solidFill>
                  <a:schemeClr val="bg1"/>
                </a:solidFill>
                <a:latin typeface="Times New Roman" panose="02020603050405020304" pitchFamily="18" charset="0"/>
                <a:cs typeface="Times New Roman" panose="02020603050405020304" pitchFamily="18" charset="0"/>
              </a:rPr>
              <a:t>onversely</a:t>
            </a:r>
            <a:r>
              <a:rPr lang="en-US" dirty="0">
                <a:solidFill>
                  <a:schemeClr val="bg1"/>
                </a:solidFill>
                <a:latin typeface="Times New Roman" panose="02020603050405020304" pitchFamily="18" charset="0"/>
                <a:cs typeface="Times New Roman" panose="02020603050405020304" pitchFamily="18" charset="0"/>
              </a:rPr>
              <a:t>, children who make a good start in reading are likely to seek out opportunities to read, and these opportunities promote their reading development” (2124).</a:t>
            </a:r>
          </a:p>
          <a:p>
            <a:endParaRPr lang="en-US" dirty="0">
              <a:solidFill>
                <a:schemeClr val="bg1"/>
              </a:solidFill>
            </a:endParaRPr>
          </a:p>
        </p:txBody>
      </p:sp>
    </p:spTree>
    <p:extLst>
      <p:ext uri="{BB962C8B-B14F-4D97-AF65-F5344CB8AC3E}">
        <p14:creationId xmlns:p14="http://schemas.microsoft.com/office/powerpoint/2010/main" val="1217855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Conclusion</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The three areas of clear impact provided by early reading are improved parent/child relationships, greater achievement in future education, and advancements in critical areas.</a:t>
            </a:r>
          </a:p>
          <a:p>
            <a:r>
              <a:rPr lang="en-US" dirty="0">
                <a:solidFill>
                  <a:schemeClr val="bg1"/>
                </a:solidFill>
                <a:latin typeface="Times New Roman" panose="02020603050405020304" pitchFamily="18" charset="0"/>
                <a:cs typeface="Times New Roman" panose="02020603050405020304" pitchFamily="18" charset="0"/>
              </a:rPr>
              <a:t>The critical areas include phoneme awareness, literacy, reading comprehension, and knowledge of various subjects</a:t>
            </a:r>
          </a:p>
          <a:p>
            <a:r>
              <a:rPr lang="en-US" dirty="0">
                <a:solidFill>
                  <a:schemeClr val="bg1"/>
                </a:solidFill>
                <a:latin typeface="Times New Roman" panose="02020603050405020304" pitchFamily="18" charset="0"/>
                <a:cs typeface="Times New Roman" panose="02020603050405020304" pitchFamily="18" charset="0"/>
              </a:rPr>
              <a:t>Parents should be strongly urged to teach their children to read at the ages of two/three before they begin kindergarten.</a:t>
            </a:r>
          </a:p>
          <a:p>
            <a:endParaRPr lang="en-US" dirty="0">
              <a:solidFill>
                <a:schemeClr val="bg1"/>
              </a:solidFill>
            </a:endParaRPr>
          </a:p>
        </p:txBody>
      </p:sp>
    </p:spTree>
    <p:extLst>
      <p:ext uri="{BB962C8B-B14F-4D97-AF65-F5344CB8AC3E}">
        <p14:creationId xmlns:p14="http://schemas.microsoft.com/office/powerpoint/2010/main" val="738290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Works Cited</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Ball, Eileen W., and Benita A. </a:t>
            </a:r>
            <a:r>
              <a:rPr lang="en-US" dirty="0" err="1">
                <a:solidFill>
                  <a:schemeClr val="bg1"/>
                </a:solidFill>
                <a:latin typeface="Times New Roman" panose="02020603050405020304" pitchFamily="18" charset="0"/>
                <a:cs typeface="Times New Roman" panose="02020603050405020304" pitchFamily="18" charset="0"/>
              </a:rPr>
              <a:t>Blachman</a:t>
            </a:r>
            <a:r>
              <a:rPr lang="en-US" dirty="0">
                <a:solidFill>
                  <a:schemeClr val="bg1"/>
                </a:solidFill>
                <a:latin typeface="Times New Roman" panose="02020603050405020304" pitchFamily="18" charset="0"/>
                <a:cs typeface="Times New Roman" panose="02020603050405020304" pitchFamily="18" charset="0"/>
              </a:rPr>
              <a:t>. “Does Phoneme Awareness	 Training in Kindergarten Make a Difference in Early Word		 Recognition and Developmental Spelling?” </a:t>
            </a:r>
            <a:r>
              <a:rPr lang="en-US" i="1" dirty="0">
                <a:solidFill>
                  <a:schemeClr val="bg1"/>
                </a:solidFill>
                <a:latin typeface="Times New Roman" panose="02020603050405020304" pitchFamily="18" charset="0"/>
                <a:cs typeface="Times New Roman" panose="02020603050405020304" pitchFamily="18" charset="0"/>
              </a:rPr>
              <a:t>Reading Research		 Quarterly</a:t>
            </a:r>
            <a:r>
              <a:rPr lang="en-US" dirty="0">
                <a:solidFill>
                  <a:schemeClr val="bg1"/>
                </a:solidFill>
                <a:latin typeface="Times New Roman" panose="02020603050405020304" pitchFamily="18" charset="0"/>
                <a:cs typeface="Times New Roman" panose="02020603050405020304" pitchFamily="18" charset="0"/>
              </a:rPr>
              <a:t>, vol. 26, no. 1, 1991, pp. 49–66. JSTOR,			 </a:t>
            </a:r>
            <a:r>
              <a:rPr lang="en-US" dirty="0" err="1">
                <a:solidFill>
                  <a:schemeClr val="bg1"/>
                </a:solidFill>
                <a:latin typeface="Times New Roman" panose="02020603050405020304" pitchFamily="18" charset="0"/>
                <a:cs typeface="Times New Roman" panose="02020603050405020304" pitchFamily="18" charset="0"/>
              </a:rPr>
              <a:t>www.jstor.org</a:t>
            </a:r>
            <a:r>
              <a:rPr lang="en-US" dirty="0">
                <a:solidFill>
                  <a:schemeClr val="bg1"/>
                </a:solidFill>
                <a:latin typeface="Times New Roman" panose="02020603050405020304" pitchFamily="18" charset="0"/>
                <a:cs typeface="Times New Roman" panose="02020603050405020304" pitchFamily="18" charset="0"/>
              </a:rPr>
              <a:t>/stable/747731. Accessed 13 Mar. 2021.</a:t>
            </a:r>
          </a:p>
          <a:p>
            <a:r>
              <a:rPr lang="en-US" dirty="0" err="1">
                <a:solidFill>
                  <a:schemeClr val="bg1"/>
                </a:solidFill>
                <a:latin typeface="Times New Roman" panose="02020603050405020304" pitchFamily="18" charset="0"/>
                <a:cs typeface="Times New Roman" panose="02020603050405020304" pitchFamily="18" charset="0"/>
              </a:rPr>
              <a:t>Harlaar</a:t>
            </a:r>
            <a:r>
              <a:rPr lang="en-US" dirty="0">
                <a:solidFill>
                  <a:schemeClr val="bg1"/>
                </a:solidFill>
                <a:latin typeface="Times New Roman" panose="02020603050405020304" pitchFamily="18" charset="0"/>
                <a:cs typeface="Times New Roman" panose="02020603050405020304" pitchFamily="18" charset="0"/>
              </a:rPr>
              <a:t>, Nicole, et al. “Associations between reading Achievement and	 Independent Reading in  Early Elementary School: A Genetically	 Informative Cross-Lagged Study.” </a:t>
            </a:r>
            <a:r>
              <a:rPr lang="en-US" i="1" dirty="0">
                <a:solidFill>
                  <a:schemeClr val="bg1"/>
                </a:solidFill>
                <a:latin typeface="Times New Roman" panose="02020603050405020304" pitchFamily="18" charset="0"/>
                <a:cs typeface="Times New Roman" panose="02020603050405020304" pitchFamily="18" charset="0"/>
              </a:rPr>
              <a:t>Child </a:t>
            </a:r>
            <a:r>
              <a:rPr lang="en-US" dirty="0">
                <a:solidFill>
                  <a:schemeClr val="bg1"/>
                </a:solidFill>
                <a:latin typeface="Times New Roman" panose="02020603050405020304" pitchFamily="18" charset="0"/>
                <a:cs typeface="Times New Roman" panose="02020603050405020304" pitchFamily="18" charset="0"/>
              </a:rPr>
              <a:t> </a:t>
            </a:r>
            <a:r>
              <a:rPr lang="en-US" i="1" dirty="0">
                <a:solidFill>
                  <a:schemeClr val="bg1"/>
                </a:solidFill>
                <a:latin typeface="Times New Roman" panose="02020603050405020304" pitchFamily="18" charset="0"/>
                <a:cs typeface="Times New Roman" panose="02020603050405020304" pitchFamily="18" charset="0"/>
              </a:rPr>
              <a:t>Development</a:t>
            </a:r>
            <a:r>
              <a:rPr lang="en-US" dirty="0">
                <a:solidFill>
                  <a:schemeClr val="bg1"/>
                </a:solidFill>
                <a:latin typeface="Times New Roman" panose="02020603050405020304" pitchFamily="18" charset="0"/>
                <a:cs typeface="Times New Roman" panose="02020603050405020304" pitchFamily="18" charset="0"/>
              </a:rPr>
              <a:t>, vol. 82,	 no. 6, Nov./Dec. 2011, pp. 2123-137</a:t>
            </a:r>
            <a:r>
              <a:rPr lang="en-US" i="1" dirty="0">
                <a:solidFill>
                  <a:schemeClr val="bg1"/>
                </a:solidFill>
                <a:latin typeface="Times New Roman" panose="02020603050405020304" pitchFamily="18" charset="0"/>
                <a:cs typeface="Times New Roman" panose="02020603050405020304" pitchFamily="18" charset="0"/>
              </a:rPr>
              <a:t>.						 JSTOR</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www.jstor.org</a:t>
            </a:r>
            <a:r>
              <a:rPr lang="en-US" dirty="0">
                <a:solidFill>
                  <a:schemeClr val="bg1"/>
                </a:solidFill>
                <a:latin typeface="Times New Roman" panose="02020603050405020304" pitchFamily="18" charset="0"/>
                <a:cs typeface="Times New Roman" panose="02020603050405020304" pitchFamily="18" charset="0"/>
              </a:rPr>
              <a:t>/stable/41289904. </a:t>
            </a:r>
          </a:p>
          <a:p>
            <a:endParaRPr lang="en-US" dirty="0">
              <a:solidFill>
                <a:schemeClr val="bg1"/>
              </a:solidFill>
            </a:endParaRPr>
          </a:p>
        </p:txBody>
      </p:sp>
    </p:spTree>
    <p:extLst>
      <p:ext uri="{BB962C8B-B14F-4D97-AF65-F5344CB8AC3E}">
        <p14:creationId xmlns:p14="http://schemas.microsoft.com/office/powerpoint/2010/main" val="3175991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Works Cited</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Mason, George E., and Norma Jean Prater. “Early Reading and		 Reading Instruction.” </a:t>
            </a:r>
            <a:r>
              <a:rPr lang="en-US" i="1" dirty="0">
                <a:solidFill>
                  <a:schemeClr val="bg1"/>
                </a:solidFill>
                <a:latin typeface="Times New Roman" panose="02020603050405020304" pitchFamily="18" charset="0"/>
                <a:cs typeface="Times New Roman" panose="02020603050405020304" pitchFamily="18" charset="0"/>
              </a:rPr>
              <a:t>Elementary English</a:t>
            </a:r>
            <a:r>
              <a:rPr lang="en-US" dirty="0">
                <a:solidFill>
                  <a:schemeClr val="bg1"/>
                </a:solidFill>
                <a:latin typeface="Times New Roman" panose="02020603050405020304" pitchFamily="18" charset="0"/>
                <a:cs typeface="Times New Roman" panose="02020603050405020304" pitchFamily="18" charset="0"/>
              </a:rPr>
              <a:t>, vol. 43, no. 5, 1966,		 pp. 483–527. </a:t>
            </a:r>
            <a:r>
              <a:rPr lang="en-US" i="1" dirty="0">
                <a:solidFill>
                  <a:schemeClr val="bg1"/>
                </a:solidFill>
                <a:latin typeface="Times New Roman" panose="02020603050405020304" pitchFamily="18" charset="0"/>
                <a:cs typeface="Times New Roman" panose="02020603050405020304" pitchFamily="18" charset="0"/>
              </a:rPr>
              <a:t>JSTOR</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www.jstor.org</a:t>
            </a:r>
            <a:r>
              <a:rPr lang="en-US" dirty="0">
                <a:solidFill>
                  <a:schemeClr val="bg1"/>
                </a:solidFill>
                <a:latin typeface="Times New Roman" panose="02020603050405020304" pitchFamily="18" charset="0"/>
                <a:cs typeface="Times New Roman" panose="02020603050405020304" pitchFamily="18" charset="0"/>
              </a:rPr>
              <a:t>/stable/41386029. Accessed	 13 Mar. 2021.</a:t>
            </a:r>
          </a:p>
          <a:p>
            <a:r>
              <a:rPr lang="en-US" dirty="0" err="1">
                <a:solidFill>
                  <a:schemeClr val="bg1"/>
                </a:solidFill>
                <a:latin typeface="Times New Roman" panose="02020603050405020304" pitchFamily="18" charset="0"/>
                <a:cs typeface="Times New Roman" panose="02020603050405020304" pitchFamily="18" charset="0"/>
              </a:rPr>
              <a:t>Silinskas</a:t>
            </a:r>
            <a:r>
              <a:rPr lang="en-US" dirty="0">
                <a:solidFill>
                  <a:schemeClr val="bg1"/>
                </a:solidFill>
                <a:latin typeface="Times New Roman" panose="02020603050405020304" pitchFamily="18" charset="0"/>
                <a:cs typeface="Times New Roman" panose="02020603050405020304" pitchFamily="18" charset="0"/>
              </a:rPr>
              <a:t>, Gintautas, et al. “Mother’s Reading Related Activities at		 Home and Learning to Read  During Kindergarten.” </a:t>
            </a:r>
            <a:r>
              <a:rPr lang="en-US" i="1" dirty="0">
                <a:solidFill>
                  <a:schemeClr val="bg1"/>
                </a:solidFill>
                <a:latin typeface="Times New Roman" panose="02020603050405020304" pitchFamily="18" charset="0"/>
                <a:cs typeface="Times New Roman" panose="02020603050405020304" pitchFamily="18" charset="0"/>
              </a:rPr>
              <a:t>European		 Journal of Psychology of Education</a:t>
            </a:r>
            <a:r>
              <a:rPr lang="en-US" dirty="0">
                <a:solidFill>
                  <a:schemeClr val="bg1"/>
                </a:solidFill>
                <a:latin typeface="Times New Roman" panose="02020603050405020304" pitchFamily="18" charset="0"/>
                <a:cs typeface="Times New Roman" panose="02020603050405020304" pitchFamily="18" charset="0"/>
              </a:rPr>
              <a:t>, vol. 25, no. 2, Jun.  2010,		 pp. 243-64.</a:t>
            </a:r>
            <a:r>
              <a:rPr lang="en-US" i="1" dirty="0">
                <a:solidFill>
                  <a:schemeClr val="bg1"/>
                </a:solidFill>
                <a:latin typeface="Times New Roman" panose="02020603050405020304" pitchFamily="18" charset="0"/>
                <a:cs typeface="Times New Roman" panose="02020603050405020304" pitchFamily="18" charset="0"/>
              </a:rPr>
              <a:t> JSTOR</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www.jstor.org</a:t>
            </a:r>
            <a:r>
              <a:rPr lang="en-US" dirty="0">
                <a:solidFill>
                  <a:schemeClr val="bg1"/>
                </a:solidFill>
                <a:latin typeface="Times New Roman" panose="02020603050405020304" pitchFamily="18" charset="0"/>
                <a:cs typeface="Times New Roman" panose="02020603050405020304" pitchFamily="18" charset="0"/>
              </a:rPr>
              <a:t>/stable/23421538. </a:t>
            </a:r>
          </a:p>
          <a:p>
            <a:endParaRPr lang="en-US" dirty="0">
              <a:solidFill>
                <a:schemeClr val="bg1"/>
              </a:solidFill>
            </a:endParaRPr>
          </a:p>
        </p:txBody>
      </p:sp>
    </p:spTree>
    <p:extLst>
      <p:ext uri="{BB962C8B-B14F-4D97-AF65-F5344CB8AC3E}">
        <p14:creationId xmlns:p14="http://schemas.microsoft.com/office/powerpoint/2010/main" val="412636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Works Cited</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Weeks, Thelma E. “Early Reading Acquisition as Language			 Development.” </a:t>
            </a:r>
            <a:r>
              <a:rPr lang="en-US" i="1" dirty="0">
                <a:solidFill>
                  <a:schemeClr val="bg1"/>
                </a:solidFill>
                <a:latin typeface="Times New Roman" panose="02020603050405020304" pitchFamily="18" charset="0"/>
                <a:cs typeface="Times New Roman" panose="02020603050405020304" pitchFamily="18" charset="0"/>
              </a:rPr>
              <a:t>Language Arts</a:t>
            </a:r>
            <a:r>
              <a:rPr lang="en-US" dirty="0">
                <a:solidFill>
                  <a:schemeClr val="bg1"/>
                </a:solidFill>
                <a:latin typeface="Times New Roman" panose="02020603050405020304" pitchFamily="18" charset="0"/>
                <a:cs typeface="Times New Roman" panose="02020603050405020304" pitchFamily="18" charset="0"/>
              </a:rPr>
              <a:t>, vol. 56, no. 5, 1979, pp. 515		-21. </a:t>
            </a:r>
            <a:r>
              <a:rPr lang="en-US" i="1" dirty="0">
                <a:solidFill>
                  <a:schemeClr val="bg1"/>
                </a:solidFill>
                <a:latin typeface="Times New Roman" panose="02020603050405020304" pitchFamily="18" charset="0"/>
                <a:cs typeface="Times New Roman" panose="02020603050405020304" pitchFamily="18" charset="0"/>
              </a:rPr>
              <a:t>JSTOR</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www.jstor.org</a:t>
            </a:r>
            <a:r>
              <a:rPr lang="en-US" dirty="0">
                <a:solidFill>
                  <a:schemeClr val="bg1"/>
                </a:solidFill>
                <a:latin typeface="Times New Roman" panose="02020603050405020304" pitchFamily="18" charset="0"/>
                <a:cs typeface="Times New Roman" panose="02020603050405020304" pitchFamily="18" charset="0"/>
              </a:rPr>
              <a:t>/stable/41404840. Accessed 13 Mar.		 2021.</a:t>
            </a:r>
          </a:p>
          <a:p>
            <a:endParaRPr lang="en-US" dirty="0">
              <a:solidFill>
                <a:schemeClr val="bg1"/>
              </a:solidFill>
            </a:endParaRPr>
          </a:p>
        </p:txBody>
      </p:sp>
    </p:spTree>
    <p:extLst>
      <p:ext uri="{BB962C8B-B14F-4D97-AF65-F5344CB8AC3E}">
        <p14:creationId xmlns:p14="http://schemas.microsoft.com/office/powerpoint/2010/main" val="294748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Early Reading</a:t>
            </a: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Most children learn to read between kindergarten and second grade. </a:t>
            </a:r>
          </a:p>
          <a:p>
            <a:r>
              <a:rPr lang="en-US" dirty="0">
                <a:solidFill>
                  <a:schemeClr val="bg1"/>
                </a:solidFill>
                <a:latin typeface="Times New Roman" panose="02020603050405020304" pitchFamily="18" charset="0"/>
                <a:cs typeface="Times New Roman" panose="02020603050405020304" pitchFamily="18" charset="0"/>
              </a:rPr>
              <a:t>The influence of parents is the force that drives children to pursue activities and achievements in a variety of fields.</a:t>
            </a:r>
          </a:p>
          <a:p>
            <a:r>
              <a:rPr lang="en-US" dirty="0">
                <a:solidFill>
                  <a:schemeClr val="bg1"/>
                </a:solidFill>
                <a:latin typeface="Times New Roman" panose="02020603050405020304" pitchFamily="18" charset="0"/>
                <a:cs typeface="Times New Roman" panose="02020603050405020304" pitchFamily="18" charset="0"/>
              </a:rPr>
              <a:t>Young children are curious and eager to learn; reading provides a focus and a way to explore their curiosity while providing them with valuable benefits.</a:t>
            </a:r>
          </a:p>
          <a:p>
            <a:endParaRPr lang="en-US" dirty="0">
              <a:solidFill>
                <a:schemeClr val="bg1"/>
              </a:solidFill>
            </a:endParaRPr>
          </a:p>
        </p:txBody>
      </p:sp>
    </p:spTree>
    <p:extLst>
      <p:ext uri="{BB962C8B-B14F-4D97-AF65-F5344CB8AC3E}">
        <p14:creationId xmlns:p14="http://schemas.microsoft.com/office/powerpoint/2010/main" val="175218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Improved Future Education Achievements</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As children learn to read early in life, they will gain an attitude towards high achievement, focusing on future education and experiencing feelings of attainment.</a:t>
            </a:r>
          </a:p>
          <a:p>
            <a:r>
              <a:rPr lang="en-US" dirty="0">
                <a:solidFill>
                  <a:schemeClr val="bg1"/>
                </a:solidFill>
                <a:latin typeface="Times New Roman" panose="02020603050405020304" pitchFamily="18" charset="0"/>
                <a:cs typeface="Times New Roman" panose="02020603050405020304" pitchFamily="18" charset="0"/>
              </a:rPr>
              <a:t>Early exposure to books breeds fondness for an activity that children will be more encouraged to do in their own time.</a:t>
            </a:r>
          </a:p>
          <a:p>
            <a:r>
              <a:rPr lang="en-US" dirty="0">
                <a:solidFill>
                  <a:schemeClr val="bg1"/>
                </a:solidFill>
                <a:latin typeface="Times New Roman" panose="02020603050405020304" pitchFamily="18" charset="0"/>
                <a:cs typeface="Times New Roman" panose="02020603050405020304" pitchFamily="18" charset="0"/>
              </a:rPr>
              <a:t>Children will feel that reading is less of a chore and more of a usual part of everyday life, something to be done in enjoyment, their outlook on reading is shaped by their first experiences with books.</a:t>
            </a:r>
          </a:p>
          <a:p>
            <a:endParaRPr lang="en-US" dirty="0">
              <a:solidFill>
                <a:schemeClr val="bg1"/>
              </a:solidFill>
            </a:endParaRPr>
          </a:p>
        </p:txBody>
      </p:sp>
    </p:spTree>
    <p:extLst>
      <p:ext uri="{BB962C8B-B14F-4D97-AF65-F5344CB8AC3E}">
        <p14:creationId xmlns:p14="http://schemas.microsoft.com/office/powerpoint/2010/main" val="22455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Parent/Child Relationships</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Parents should teach their children not only the alphabet but also how to use it by instructing them in reading before they enter pre-kindergarten or kindergarten. </a:t>
            </a:r>
          </a:p>
          <a:p>
            <a:r>
              <a:rPr lang="en-US" dirty="0">
                <a:solidFill>
                  <a:schemeClr val="bg1"/>
                </a:solidFill>
                <a:latin typeface="Times New Roman" panose="02020603050405020304" pitchFamily="18" charset="0"/>
                <a:cs typeface="Times New Roman" panose="02020603050405020304" pitchFamily="18" charset="0"/>
              </a:rPr>
              <a:t>The influence that parents have means that these early moments of instruction, such as teaching the alphabet, will be more internalized and viable.</a:t>
            </a:r>
          </a:p>
          <a:p>
            <a:r>
              <a:rPr lang="en-US" dirty="0">
                <a:solidFill>
                  <a:schemeClr val="bg1"/>
                </a:solidFill>
                <a:latin typeface="Times New Roman" panose="02020603050405020304" pitchFamily="18" charset="0"/>
                <a:cs typeface="Times New Roman" panose="02020603050405020304" pitchFamily="18" charset="0"/>
              </a:rPr>
              <a:t>Parents will be able to strengthen their connection with their children as they instruct them, forging a strong bond and giving their children incentive to pursue literacy.</a:t>
            </a:r>
          </a:p>
          <a:p>
            <a:endParaRPr lang="en-US" dirty="0">
              <a:solidFill>
                <a:schemeClr val="bg1"/>
              </a:solidFill>
            </a:endParaRPr>
          </a:p>
        </p:txBody>
      </p:sp>
    </p:spTree>
    <p:extLst>
      <p:ext uri="{BB962C8B-B14F-4D97-AF65-F5344CB8AC3E}">
        <p14:creationId xmlns:p14="http://schemas.microsoft.com/office/powerpoint/2010/main" val="160528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An Eye on the Future</a:t>
            </a:r>
            <a:endParaRPr lang="en-US" dirty="0">
              <a:solidFill>
                <a:schemeClr val="bg1"/>
              </a:solidFill>
            </a:endParaRPr>
          </a:p>
        </p:txBody>
      </p:sp>
      <p:sp>
        <p:nvSpPr>
          <p:cNvPr id="3" name="Content Placeholder 2"/>
          <p:cNvSpPr>
            <a:spLocks noGrp="1"/>
          </p:cNvSpPr>
          <p:nvPr>
            <p:ph idx="1"/>
          </p:nvPr>
        </p:nvSpPr>
        <p:spPr/>
        <p:txBody>
          <a:bodyPr/>
          <a:lstStyle/>
          <a:p>
            <a:r>
              <a:rPr lang="en-US" dirty="0" err="1">
                <a:solidFill>
                  <a:schemeClr val="bg1"/>
                </a:solidFill>
                <a:latin typeface="Times New Roman" panose="02020603050405020304" pitchFamily="18" charset="0"/>
                <a:cs typeface="Times New Roman" panose="02020603050405020304" pitchFamily="18" charset="0"/>
              </a:rPr>
              <a:t>Silinskas</a:t>
            </a:r>
            <a:r>
              <a:rPr lang="en-US" dirty="0">
                <a:solidFill>
                  <a:schemeClr val="bg1"/>
                </a:solidFill>
                <a:latin typeface="Times New Roman" panose="02020603050405020304" pitchFamily="18" charset="0"/>
                <a:cs typeface="Times New Roman" panose="02020603050405020304" pitchFamily="18" charset="0"/>
              </a:rPr>
              <a:t> et al., believe that early experiences associated with literacy, including parents’ habits of reading to their children and children’s interest in books, correspond with future literacy success in the second grade (244).</a:t>
            </a:r>
          </a:p>
          <a:p>
            <a:r>
              <a:rPr lang="en-US" dirty="0">
                <a:solidFill>
                  <a:schemeClr val="bg1"/>
                </a:solidFill>
                <a:latin typeface="Times New Roman" panose="02020603050405020304" pitchFamily="18" charset="0"/>
                <a:cs typeface="Times New Roman" panose="02020603050405020304" pitchFamily="18" charset="0"/>
              </a:rPr>
              <a:t>The strong influence that parents wield over their children means that the child will be focused on retaining information rather than simply learning it because it is what they are supposed to do.</a:t>
            </a:r>
          </a:p>
          <a:p>
            <a:endParaRPr lang="en-US" dirty="0">
              <a:solidFill>
                <a:schemeClr val="bg1"/>
              </a:solidFill>
            </a:endParaRPr>
          </a:p>
        </p:txBody>
      </p:sp>
    </p:spTree>
    <p:extLst>
      <p:ext uri="{BB962C8B-B14F-4D97-AF65-F5344CB8AC3E}">
        <p14:creationId xmlns:p14="http://schemas.microsoft.com/office/powerpoint/2010/main" val="1095564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Stronger Focus in a Home Environment</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By using this technique for teaching children early, parents will be able to hone in on learning to read in a setting free of social distractions by their peers. </a:t>
            </a:r>
          </a:p>
          <a:p>
            <a:r>
              <a:rPr lang="en-US" dirty="0">
                <a:solidFill>
                  <a:schemeClr val="bg1"/>
                </a:solidFill>
                <a:latin typeface="Times New Roman" panose="02020603050405020304" pitchFamily="18" charset="0"/>
                <a:cs typeface="Times New Roman" panose="02020603050405020304" pitchFamily="18" charset="0"/>
              </a:rPr>
              <a:t>Children will still be able to experience socialization in many ways while also being able to devote adequate time to learning to read, being able to focus better and retain information.</a:t>
            </a:r>
          </a:p>
          <a:p>
            <a:endParaRPr lang="en-US" dirty="0">
              <a:solidFill>
                <a:schemeClr val="bg1"/>
              </a:solidFill>
            </a:endParaRPr>
          </a:p>
        </p:txBody>
      </p:sp>
    </p:spTree>
    <p:extLst>
      <p:ext uri="{BB962C8B-B14F-4D97-AF65-F5344CB8AC3E}">
        <p14:creationId xmlns:p14="http://schemas.microsoft.com/office/powerpoint/2010/main" val="654238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Children Who Struggle with Reading</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Learning to read at home can be especially beneficial for children who struggle in with various elements of reading.</a:t>
            </a:r>
          </a:p>
          <a:p>
            <a:r>
              <a:rPr lang="en-US" dirty="0">
                <a:solidFill>
                  <a:schemeClr val="bg1"/>
                </a:solidFill>
                <a:latin typeface="Times New Roman" panose="02020603050405020304" pitchFamily="18" charset="0"/>
                <a:cs typeface="Times New Roman" panose="02020603050405020304" pitchFamily="18" charset="0"/>
              </a:rPr>
              <a:t>The time and attention devoted to a child at home is far more than he or she would receive in a classroom. </a:t>
            </a:r>
          </a:p>
          <a:p>
            <a:r>
              <a:rPr lang="en-US" dirty="0">
                <a:solidFill>
                  <a:schemeClr val="bg1"/>
                </a:solidFill>
                <a:latin typeface="Times New Roman" panose="02020603050405020304" pitchFamily="18" charset="0"/>
                <a:cs typeface="Times New Roman" panose="02020603050405020304" pitchFamily="18" charset="0"/>
              </a:rPr>
              <a:t>George E. Mason and Norma Jean Prater advocate, “Most [early readers] are bright children, but apparently the environmental simulation of interest and provision of aid can enable a child of less than average ability to learn to read before reaching school age” (487). </a:t>
            </a:r>
          </a:p>
          <a:p>
            <a:endParaRPr lang="en-US" dirty="0">
              <a:solidFill>
                <a:schemeClr val="bg1"/>
              </a:solidFill>
            </a:endParaRPr>
          </a:p>
        </p:txBody>
      </p:sp>
    </p:spTree>
    <p:extLst>
      <p:ext uri="{BB962C8B-B14F-4D97-AF65-F5344CB8AC3E}">
        <p14:creationId xmlns:p14="http://schemas.microsoft.com/office/powerpoint/2010/main" val="1194902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Shifting Views of Reading</a:t>
            </a:r>
            <a:endParaRPr lang="en-US" dirty="0">
              <a:solidFill>
                <a:schemeClr val="bg1"/>
              </a:solidFill>
            </a:endParaRPr>
          </a:p>
        </p:txBody>
      </p:sp>
      <p:sp>
        <p:nvSpPr>
          <p:cNvPr id="3" name="Content Placeholder 2"/>
          <p:cNvSpPr>
            <a:spLocks noGrp="1"/>
          </p:cNvSpPr>
          <p:nvPr>
            <p:ph idx="1"/>
          </p:nvPr>
        </p:nvSpPr>
        <p:spPr/>
        <p:txBody>
          <a:bodyPr/>
          <a:lstStyle/>
          <a:p>
            <a:r>
              <a:rPr lang="en-US" dirty="0" err="1">
                <a:solidFill>
                  <a:schemeClr val="bg1"/>
                </a:solidFill>
                <a:latin typeface="Times New Roman" panose="02020603050405020304" pitchFamily="18" charset="0"/>
                <a:cs typeface="Times New Roman" panose="02020603050405020304" pitchFamily="18" charset="0"/>
              </a:rPr>
              <a:t>Harlaar</a:t>
            </a:r>
            <a:r>
              <a:rPr lang="en-US" dirty="0">
                <a:solidFill>
                  <a:schemeClr val="bg1"/>
                </a:solidFill>
                <a:latin typeface="Times New Roman" panose="02020603050405020304" pitchFamily="18" charset="0"/>
                <a:cs typeface="Times New Roman" panose="02020603050405020304" pitchFamily="18" charset="0"/>
              </a:rPr>
              <a:t> et al. believe that reading without having to worry about a grade encourages children to gain better vocabulary, lexical understandings, and refine literacy, which in turn increases viable mental capacity for reading comprehension (2124). </a:t>
            </a:r>
          </a:p>
          <a:p>
            <a:r>
              <a:rPr lang="en-US" dirty="0">
                <a:solidFill>
                  <a:schemeClr val="bg1"/>
                </a:solidFill>
                <a:latin typeface="Times New Roman" panose="02020603050405020304" pitchFamily="18" charset="0"/>
                <a:cs typeface="Times New Roman" panose="02020603050405020304" pitchFamily="18" charset="0"/>
              </a:rPr>
              <a:t>Children will be able to learn at their own pace before entering an educational environment and the lack of pressure will encourage reading to be seen as an enjoyable activity rather than a chore.</a:t>
            </a:r>
          </a:p>
          <a:p>
            <a:endParaRPr lang="en-US" dirty="0">
              <a:solidFill>
                <a:schemeClr val="bg1"/>
              </a:solidFill>
            </a:endParaRPr>
          </a:p>
        </p:txBody>
      </p:sp>
    </p:spTree>
    <p:extLst>
      <p:ext uri="{BB962C8B-B14F-4D97-AF65-F5344CB8AC3E}">
        <p14:creationId xmlns:p14="http://schemas.microsoft.com/office/powerpoint/2010/main" val="377429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Benefits in Testing</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latin typeface="Times New Roman" panose="02020603050405020304" pitchFamily="18" charset="0"/>
                <a:cs typeface="Times New Roman" panose="02020603050405020304" pitchFamily="18" charset="0"/>
              </a:rPr>
              <a:t>When children learn to read before starting elementary school, they receive higher test scores throughout the rest of their education.</a:t>
            </a:r>
          </a:p>
          <a:p>
            <a:r>
              <a:rPr lang="en-US" dirty="0">
                <a:solidFill>
                  <a:schemeClr val="bg1"/>
                </a:solidFill>
                <a:latin typeface="Times New Roman" panose="02020603050405020304" pitchFamily="18" charset="0"/>
                <a:cs typeface="Times New Roman" panose="02020603050405020304" pitchFamily="18" charset="0"/>
              </a:rPr>
              <a:t>Since children will already know how to read, they can focus on sharpening and developing their skills, which will help them gain higher scores on both tests administered by the curriculum and state-mandated tests.</a:t>
            </a:r>
          </a:p>
          <a:p>
            <a:endParaRPr lang="en-US" dirty="0">
              <a:solidFill>
                <a:schemeClr val="bg1"/>
              </a:solidFill>
            </a:endParaRPr>
          </a:p>
        </p:txBody>
      </p:sp>
    </p:spTree>
    <p:extLst>
      <p:ext uri="{BB962C8B-B14F-4D97-AF65-F5344CB8AC3E}">
        <p14:creationId xmlns:p14="http://schemas.microsoft.com/office/powerpoint/2010/main" val="7770978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1674</TotalTime>
  <Words>1342</Words>
  <Application>Microsoft Macintosh PowerPoint</Application>
  <PresentationFormat>Widescreen</PresentationFormat>
  <Paragraphs>58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The Positive Effects of Early Childhood Literacy</vt:lpstr>
      <vt:lpstr>Early Reading</vt:lpstr>
      <vt:lpstr>Improved Future Education Achievements</vt:lpstr>
      <vt:lpstr>Parent/Child Relationships</vt:lpstr>
      <vt:lpstr>An Eye on the Future</vt:lpstr>
      <vt:lpstr>Stronger Focus in a Home Environment</vt:lpstr>
      <vt:lpstr>Children Who Struggle with Reading</vt:lpstr>
      <vt:lpstr>Shifting Views of Reading</vt:lpstr>
      <vt:lpstr>Benefits in Testing</vt:lpstr>
      <vt:lpstr>Benefits in Spoken Language</vt:lpstr>
      <vt:lpstr>Benefits in the Language Base</vt:lpstr>
      <vt:lpstr>Improved Knowledge of Literature, Vocabulary, and Subject Matter</vt:lpstr>
      <vt:lpstr>Critical Areas</vt:lpstr>
      <vt:lpstr>Conclusion</vt:lpstr>
      <vt:lpstr>Works Cited</vt:lpstr>
      <vt:lpstr>Works Cited</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Ray, Mary Rachel</cp:lastModifiedBy>
  <cp:revision>9</cp:revision>
  <dcterms:created xsi:type="dcterms:W3CDTF">2016-08-29T18:00:14Z</dcterms:created>
  <dcterms:modified xsi:type="dcterms:W3CDTF">2021-03-16T02:20:49Z</dcterms:modified>
</cp:coreProperties>
</file>