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71" r:id="rId4"/>
    <p:sldId id="263" r:id="rId5"/>
    <p:sldId id="272" r:id="rId6"/>
    <p:sldId id="269" r:id="rId7"/>
    <p:sldId id="276" r:id="rId8"/>
    <p:sldId id="277" r:id="rId9"/>
    <p:sldId id="262" r:id="rId10"/>
    <p:sldId id="274" r:id="rId11"/>
    <p:sldId id="278" r:id="rId12"/>
    <p:sldId id="279" r:id="rId13"/>
    <p:sldId id="266" r:id="rId14"/>
    <p:sldId id="280" r:id="rId15"/>
    <p:sldId id="286" r:id="rId16"/>
    <p:sldId id="285" r:id="rId17"/>
    <p:sldId id="287" r:id="rId18"/>
    <p:sldId id="284" r:id="rId19"/>
    <p:sldId id="288" r:id="rId20"/>
    <p:sldId id="283" r:id="rId21"/>
    <p:sldId id="282" r:id="rId22"/>
    <p:sldId id="289" r:id="rId23"/>
    <p:sldId id="281" r:id="rId2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1"/>
  </p:normalViewPr>
  <p:slideViewPr>
    <p:cSldViewPr snapToGrid="0" snapToObjects="1">
      <p:cViewPr varScale="1">
        <p:scale>
          <a:sx n="59" d="100"/>
          <a:sy n="59" d="100"/>
        </p:scale>
        <p:origin x="184" y="15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3/16/21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7/s10862-005-2404-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55D9E-9612-0F4B-890C-5782927F93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Technology and Mental Security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FDFB27-7ED4-224A-BBB4-AF6B3EBA23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Research week 2021</a:t>
            </a:r>
          </a:p>
          <a:p>
            <a:r>
              <a:rPr lang="en-US" dirty="0"/>
              <a:t>Carl </a:t>
            </a:r>
            <a:r>
              <a:rPr lang="en-US" dirty="0" err="1"/>
              <a:t>Oelhaf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867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52CEC-8EBD-314D-BFCD-2A7A2611D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5D5F9-8FE5-254F-9115-356484DAE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Decreased amounts of sleep affect cognition in 2 specific ways </a:t>
            </a:r>
          </a:p>
          <a:p>
            <a:pPr lvl="1"/>
            <a:r>
              <a:rPr lang="en-US" sz="1650" dirty="0"/>
              <a:t>Aberrant light directly impairs mood and learning </a:t>
            </a:r>
            <a:r>
              <a:rPr lang="en-US" sz="1500" dirty="0"/>
              <a:t>(</a:t>
            </a:r>
            <a:r>
              <a:rPr lang="en-US" sz="1500" dirty="0" err="1"/>
              <a:t>LeGates</a:t>
            </a:r>
            <a:r>
              <a:rPr lang="en-US" sz="1500" dirty="0"/>
              <a:t> et al., 2012, p. 596)</a:t>
            </a:r>
          </a:p>
          <a:p>
            <a:pPr lvl="1"/>
            <a:r>
              <a:rPr lang="en-US" sz="1650" dirty="0"/>
              <a:t>Fatigue increases the risk for cognitive and psychological disorders </a:t>
            </a:r>
            <a:r>
              <a:rPr lang="en-US" sz="1800" dirty="0"/>
              <a:t>(Abdali et al., 2020)</a:t>
            </a:r>
            <a:endParaRPr lang="en-US" sz="1650" dirty="0"/>
          </a:p>
        </p:txBody>
      </p:sp>
    </p:spTree>
    <p:extLst>
      <p:ext uri="{BB962C8B-B14F-4D97-AF65-F5344CB8AC3E}">
        <p14:creationId xmlns:p14="http://schemas.microsoft.com/office/powerpoint/2010/main" val="3372032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511B9-BF17-D347-A1D7-44A2AC18F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16E69-D8FF-C24E-9F61-9F1E393FF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/>
              <a:t>Dubicka</a:t>
            </a:r>
            <a:r>
              <a:rPr lang="en-US" sz="2600" dirty="0"/>
              <a:t> et al. proposed that preliminary, yet not unsubstantial evidence that extensive internet usage is related to neurological indicators of poor verbal intelligence and impeded brain maturation (2019, p. 203)</a:t>
            </a:r>
          </a:p>
          <a:p>
            <a:r>
              <a:rPr lang="en-US" sz="2600" i="1" dirty="0"/>
              <a:t>“</a:t>
            </a:r>
            <a:r>
              <a:rPr lang="en-US" sz="2600" dirty="0"/>
              <a:t>Self-esteem among rejected persons was no different from neutral controls</a:t>
            </a:r>
            <a:r>
              <a:rPr lang="en-US" sz="2600" i="1" dirty="0"/>
              <a:t>” </a:t>
            </a:r>
            <a:r>
              <a:rPr lang="en-US" sz="2600" dirty="0"/>
              <a:t>(</a:t>
            </a:r>
            <a:r>
              <a:rPr lang="en-US" sz="2600" dirty="0" err="1"/>
              <a:t>Blackhart</a:t>
            </a:r>
            <a:r>
              <a:rPr lang="en-US" sz="2600" dirty="0"/>
              <a:t> et al., 2009, p. 287)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15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27649-3CF4-9D49-A02D-7422EF7A7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20C5D-692F-A34E-98EF-A2788B5DA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Given social media’s causal production of loneliness and significant correlation with other areas affecting mental security, there seems to be enough evidence to draw a clear connection.</a:t>
            </a:r>
          </a:p>
          <a:p>
            <a:r>
              <a:rPr lang="en-US" dirty="0"/>
              <a:t>There is a great deal of correlation between overuse of technology and a decreased mental security. </a:t>
            </a:r>
          </a:p>
          <a:p>
            <a:r>
              <a:rPr lang="en-US" dirty="0"/>
              <a:t>There are no causal relationships which can be drawn from this research.</a:t>
            </a:r>
          </a:p>
          <a:p>
            <a:r>
              <a:rPr lang="en-US" dirty="0"/>
              <a:t>Does not factor the positives of technological development into the i.e. decentralization of information, and the availability of quality information</a:t>
            </a:r>
          </a:p>
          <a:p>
            <a:r>
              <a:rPr lang="en-US" dirty="0"/>
              <a:t>Adds correlation between studies but does not add previously unknown information to the current discussion</a:t>
            </a:r>
          </a:p>
        </p:txBody>
      </p:sp>
    </p:spTree>
    <p:extLst>
      <p:ext uri="{BB962C8B-B14F-4D97-AF65-F5344CB8AC3E}">
        <p14:creationId xmlns:p14="http://schemas.microsoft.com/office/powerpoint/2010/main" val="181075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31D02-EA8E-7A48-B910-B020D1952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 for future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977FD-BD43-3D4F-8D47-6F3F45CD5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Test whether or not technology overuse, specifically problematic social media usage, causes depressive symptoms.</a:t>
            </a:r>
          </a:p>
          <a:p>
            <a:pPr lvl="1"/>
            <a:r>
              <a:rPr lang="en-US" sz="1650" dirty="0"/>
              <a:t>Inverse study of (Hunt et. al.) (2018, p. 764)</a:t>
            </a:r>
          </a:p>
          <a:p>
            <a:r>
              <a:rPr lang="en-US" sz="1800" dirty="0"/>
              <a:t>How commitment to academic rigor changes with different levels of social media usage.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18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66283-026A-D14C-AF31-6838674D7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4B112-18E8-9943-850A-2C3BCBA71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97706" indent="-685800">
              <a:lnSpc>
                <a:spcPct val="150000"/>
              </a:lnSpc>
              <a:buNone/>
            </a:pPr>
            <a:r>
              <a:rPr lang="en-US" dirty="0"/>
              <a:t>Abdali, N., </a:t>
            </a:r>
            <a:r>
              <a:rPr lang="en-US" dirty="0" err="1"/>
              <a:t>Nobahar</a:t>
            </a:r>
            <a:r>
              <a:rPr lang="en-US" dirty="0"/>
              <a:t>, M., &amp; </a:t>
            </a:r>
            <a:r>
              <a:rPr lang="en-US" dirty="0" err="1"/>
              <a:t>Ghorbani</a:t>
            </a:r>
            <a:r>
              <a:rPr lang="en-US" dirty="0"/>
              <a:t>, R. (2020). Evaluation of emotional intelligence, sleep quality, and fatigue among Iranian medical, nursing, and paramedical students: A cross-sectional study. </a:t>
            </a:r>
            <a:r>
              <a:rPr lang="en-US" i="1" dirty="0"/>
              <a:t>Qatar Medical Journal</a:t>
            </a:r>
            <a:r>
              <a:rPr lang="en-US" dirty="0"/>
              <a:t>, </a:t>
            </a:r>
            <a:r>
              <a:rPr lang="en-US" i="1" dirty="0"/>
              <a:t>2019</a:t>
            </a:r>
            <a:r>
              <a:rPr lang="en-US" dirty="0"/>
              <a:t>(3). https://</a:t>
            </a:r>
            <a:r>
              <a:rPr lang="en-US" dirty="0" err="1"/>
              <a:t>doi.org</a:t>
            </a:r>
            <a:r>
              <a:rPr lang="en-US" dirty="0"/>
              <a:t>/10.5339/qmj.2019.15</a:t>
            </a:r>
          </a:p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Barr, N., Pennycook, G., Stolz, J. A., &amp; </a:t>
            </a:r>
            <a:r>
              <a:rPr lang="en-US" dirty="0" err="1"/>
              <a:t>Fugelsang</a:t>
            </a:r>
            <a:r>
              <a:rPr lang="en-US" dirty="0"/>
              <a:t>, J. A. (2015). The brain in your pocket: Evidence that Smartphones are used to supplant thinking. </a:t>
            </a:r>
            <a:r>
              <a:rPr lang="en-US" i="1" dirty="0"/>
              <a:t>Computers in Human Behavior</a:t>
            </a:r>
            <a:r>
              <a:rPr lang="en-US" dirty="0"/>
              <a:t>, </a:t>
            </a:r>
            <a:r>
              <a:rPr lang="en-US" i="1" dirty="0"/>
              <a:t>48</a:t>
            </a:r>
            <a:r>
              <a:rPr lang="en-US" dirty="0"/>
              <a:t>, 473–480. https://</a:t>
            </a:r>
            <a:r>
              <a:rPr lang="en-US" dirty="0" err="1"/>
              <a:t>doi.org</a:t>
            </a:r>
            <a:r>
              <a:rPr lang="en-US" dirty="0"/>
              <a:t>/10.1016/j.chb.2015.02.029</a:t>
            </a:r>
          </a:p>
        </p:txBody>
      </p:sp>
    </p:spTree>
    <p:extLst>
      <p:ext uri="{BB962C8B-B14F-4D97-AF65-F5344CB8AC3E}">
        <p14:creationId xmlns:p14="http://schemas.microsoft.com/office/powerpoint/2010/main" val="1191764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7FFF-C508-824C-B4CE-3E6259A5C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963C0-94D7-7B40-8321-493FBC79D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97706" indent="-697706">
              <a:lnSpc>
                <a:spcPct val="150000"/>
              </a:lnSpc>
              <a:buNone/>
            </a:pPr>
            <a:r>
              <a:rPr lang="en-US" dirty="0"/>
              <a:t>Baumeister, R. F., &amp; </a:t>
            </a:r>
            <a:r>
              <a:rPr lang="en-US" dirty="0" err="1"/>
              <a:t>Scher</a:t>
            </a:r>
            <a:r>
              <a:rPr lang="en-US" dirty="0"/>
              <a:t>, S. J. (1988). Self-defeating behavior patterns among normal individuals: Review and analysis of common self-destructive tendencies. </a:t>
            </a:r>
            <a:r>
              <a:rPr lang="en-US" i="1" dirty="0"/>
              <a:t>Psychological Bulletin</a:t>
            </a:r>
            <a:r>
              <a:rPr lang="en-US" dirty="0"/>
              <a:t>, </a:t>
            </a:r>
            <a:r>
              <a:rPr lang="en-US" i="1" dirty="0"/>
              <a:t>104</a:t>
            </a:r>
            <a:r>
              <a:rPr lang="en-US" dirty="0"/>
              <a:t>(1), 3–22. https://</a:t>
            </a:r>
            <a:r>
              <a:rPr lang="en-US" dirty="0" err="1"/>
              <a:t>doi.org</a:t>
            </a:r>
            <a:r>
              <a:rPr lang="en-US" dirty="0"/>
              <a:t>/10.1037/0033-2909.104.1.3</a:t>
            </a:r>
          </a:p>
          <a:p>
            <a:pPr marL="697706" indent="-697706">
              <a:lnSpc>
                <a:spcPct val="150000"/>
              </a:lnSpc>
              <a:buNone/>
            </a:pPr>
            <a:r>
              <a:rPr lang="en-US" dirty="0"/>
              <a:t>Baumeister, R. F., Twenge, J. M., &amp; </a:t>
            </a:r>
            <a:r>
              <a:rPr lang="en-US" dirty="0" err="1"/>
              <a:t>Nuss</a:t>
            </a:r>
            <a:r>
              <a:rPr lang="en-US" dirty="0"/>
              <a:t>, C. K. (2002). Effects of social exclusion on cognitive processes: Anticipated aloneness reduces intelligent thought.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83</a:t>
            </a:r>
            <a:r>
              <a:rPr lang="en-US" dirty="0"/>
              <a:t>(4), 817–827. https://</a:t>
            </a:r>
            <a:r>
              <a:rPr lang="en-US" dirty="0" err="1"/>
              <a:t>doi.org</a:t>
            </a:r>
            <a:r>
              <a:rPr lang="en-US" dirty="0"/>
              <a:t>/10.1037/0022-3514.83.4.817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422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50B3C-52F4-B048-A531-14A86913E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29E74-D114-0F46-81F7-E11C32E33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Bevan, J. L., </a:t>
            </a:r>
            <a:r>
              <a:rPr lang="en-US" dirty="0" err="1"/>
              <a:t>Pfyl</a:t>
            </a:r>
            <a:r>
              <a:rPr lang="en-US" dirty="0"/>
              <a:t>, J., &amp; Barclay, B. (2012). Negative emotional and cognitive responses to being unfriended on Facebook: An exploratory study. </a:t>
            </a:r>
            <a:r>
              <a:rPr lang="en-US" i="1" dirty="0"/>
              <a:t>Computers in Human Behavior</a:t>
            </a:r>
            <a:r>
              <a:rPr lang="en-US" dirty="0"/>
              <a:t>, </a:t>
            </a:r>
            <a:r>
              <a:rPr lang="en-US" i="1" dirty="0"/>
              <a:t>28</a:t>
            </a:r>
            <a:r>
              <a:rPr lang="en-US" dirty="0"/>
              <a:t>(4), 1458–1464. https://</a:t>
            </a:r>
            <a:r>
              <a:rPr lang="en-US" dirty="0" err="1"/>
              <a:t>doi.org</a:t>
            </a:r>
            <a:r>
              <a:rPr lang="en-US" dirty="0"/>
              <a:t>/10.1016/j.chb.2012.03.008</a:t>
            </a:r>
          </a:p>
          <a:p>
            <a:pPr marL="697706" indent="-1040606">
              <a:lnSpc>
                <a:spcPct val="150000"/>
              </a:lnSpc>
              <a:buNone/>
            </a:pPr>
            <a:r>
              <a:rPr lang="en-US" dirty="0" err="1"/>
              <a:t>Blackhart</a:t>
            </a:r>
            <a:r>
              <a:rPr lang="en-US" dirty="0"/>
              <a:t>, G. C., Eckel, L. A., &amp; Tice, D. M. (2007). Salivary cortisol in response to acute social rejection and acceptance by peers. </a:t>
            </a:r>
            <a:r>
              <a:rPr lang="en-US" i="1" dirty="0"/>
              <a:t>Biological Psychology</a:t>
            </a:r>
            <a:r>
              <a:rPr lang="en-US" dirty="0"/>
              <a:t>, </a:t>
            </a:r>
            <a:r>
              <a:rPr lang="en-US" i="1" dirty="0"/>
              <a:t>75</a:t>
            </a:r>
            <a:r>
              <a:rPr lang="en-US" dirty="0"/>
              <a:t>(3), 267–276. https://</a:t>
            </a:r>
            <a:r>
              <a:rPr lang="en-US" dirty="0" err="1"/>
              <a:t>doi.org</a:t>
            </a:r>
            <a:r>
              <a:rPr lang="en-US" dirty="0"/>
              <a:t>/10.1016/j.biopsycho.2007.03.005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750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3D4C5-7CE3-C34A-B530-5A739130F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79018-C7DC-4440-AD15-204AED44F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97706" indent="-697706">
              <a:lnSpc>
                <a:spcPct val="150000"/>
              </a:lnSpc>
              <a:buNone/>
            </a:pPr>
            <a:r>
              <a:rPr lang="en-US" dirty="0" err="1"/>
              <a:t>Blackhart</a:t>
            </a:r>
            <a:r>
              <a:rPr lang="en-US" dirty="0"/>
              <a:t>, G. C., Nelson, B. C., Knowles, M. L., &amp; Baumeister, R. F. (2009). Rejection Elicits Emotional Reactions but Neither Causes Immediate Distress nor Lowers Self-Esteem: A Meta-Analytic Review of 192 Studies on Social Exclusion. </a:t>
            </a:r>
            <a:r>
              <a:rPr lang="en-US" i="1" dirty="0"/>
              <a:t>Personality and Social Psychology Review</a:t>
            </a:r>
            <a:r>
              <a:rPr lang="en-US" dirty="0"/>
              <a:t>, </a:t>
            </a:r>
            <a:r>
              <a:rPr lang="en-US" i="1" dirty="0"/>
              <a:t>13</a:t>
            </a:r>
            <a:r>
              <a:rPr lang="en-US" dirty="0"/>
              <a:t>(4), 269–309. https://</a:t>
            </a:r>
            <a:r>
              <a:rPr lang="en-US" dirty="0" err="1"/>
              <a:t>doi.org</a:t>
            </a:r>
            <a:r>
              <a:rPr lang="en-US" dirty="0"/>
              <a:t>/10.1177/1088868309346065</a:t>
            </a:r>
          </a:p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Chen, H.-T., &amp; Kim, Y. (2013). Problematic Use of Social Network Sites: The Interactive Relationship Between Gratifications Sought and Privacy Concerns. </a:t>
            </a:r>
            <a:r>
              <a:rPr lang="en-US" i="1" dirty="0"/>
              <a:t>Cyberpsychology, Behavior, and Social Networking</a:t>
            </a:r>
            <a:r>
              <a:rPr lang="en-US" dirty="0"/>
              <a:t>, </a:t>
            </a:r>
            <a:r>
              <a:rPr lang="en-US" i="1" dirty="0"/>
              <a:t>16</a:t>
            </a:r>
            <a:r>
              <a:rPr lang="en-US" dirty="0"/>
              <a:t>(11), 806–812. https://</a:t>
            </a:r>
            <a:r>
              <a:rPr lang="en-US" dirty="0" err="1"/>
              <a:t>doi.org</a:t>
            </a:r>
            <a:r>
              <a:rPr lang="en-US" dirty="0"/>
              <a:t>/10.1089/cyber.2011.0608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365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56F84-9764-024F-BA59-25774ADD3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365DA-F3BF-E641-A3E1-AB2027F7E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97706" indent="-1040606">
              <a:lnSpc>
                <a:spcPct val="150000"/>
              </a:lnSpc>
              <a:buNone/>
            </a:pPr>
            <a:r>
              <a:rPr lang="en-US" dirty="0" err="1"/>
              <a:t>Dubicka</a:t>
            </a:r>
            <a:r>
              <a:rPr lang="en-US" dirty="0"/>
              <a:t>, B., Martin, J., &amp; Firth, J. (2019). Editorial: Screen time, social media and developing brains: a cause for good or corrupting young minds? </a:t>
            </a:r>
            <a:r>
              <a:rPr lang="en-US" i="1" dirty="0"/>
              <a:t>Child and Adolescent Mental Health</a:t>
            </a:r>
            <a:r>
              <a:rPr lang="en-US" dirty="0"/>
              <a:t>, </a:t>
            </a:r>
            <a:r>
              <a:rPr lang="en-US" i="1" dirty="0"/>
              <a:t>24</a:t>
            </a:r>
            <a:r>
              <a:rPr lang="en-US" dirty="0"/>
              <a:t>(3), 203–204. https://</a:t>
            </a:r>
            <a:r>
              <a:rPr lang="en-US" dirty="0" err="1"/>
              <a:t>doi.org</a:t>
            </a:r>
            <a:r>
              <a:rPr lang="en-US" dirty="0"/>
              <a:t>/10.1111/camh.12346</a:t>
            </a:r>
          </a:p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Frost, P., Donahue, P., </a:t>
            </a:r>
            <a:r>
              <a:rPr lang="en-US" dirty="0" err="1"/>
              <a:t>Goeben</a:t>
            </a:r>
            <a:r>
              <a:rPr lang="en-US" dirty="0"/>
              <a:t>, K., Connor, M., Cheong, H. S., &amp; Schroeder, A. (2019). An examination of the potential lingering effects of smartphone use on cognition. </a:t>
            </a:r>
            <a:r>
              <a:rPr lang="en-US" i="1" dirty="0"/>
              <a:t>Applied Cognitive Psychology</a:t>
            </a:r>
            <a:r>
              <a:rPr lang="en-US" dirty="0"/>
              <a:t>, </a:t>
            </a:r>
            <a:r>
              <a:rPr lang="en-US" i="1" dirty="0"/>
              <a:t>33</a:t>
            </a:r>
            <a:r>
              <a:rPr lang="en-US" dirty="0"/>
              <a:t>(6), 1055–1067. https://</a:t>
            </a:r>
            <a:r>
              <a:rPr lang="en-US" dirty="0" err="1"/>
              <a:t>doi.org</a:t>
            </a:r>
            <a:r>
              <a:rPr lang="en-US" dirty="0"/>
              <a:t>/10.1002/acp.3546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48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E4EA2-CD5E-FF4D-BC22-1E01C5F0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A31D1-7067-BC49-9996-271115E6F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Fu, T., </a:t>
            </a:r>
            <a:r>
              <a:rPr lang="en-US" dirty="0" err="1"/>
              <a:t>Koutstaal</a:t>
            </a:r>
            <a:r>
              <a:rPr lang="en-US" dirty="0"/>
              <a:t>, W., Fu, C. H. Y., Poon, L., &amp; </a:t>
            </a:r>
            <a:r>
              <a:rPr lang="en-US" dirty="0" err="1"/>
              <a:t>Cleare</a:t>
            </a:r>
            <a:r>
              <a:rPr lang="en-US" dirty="0"/>
              <a:t>, A. J. (2005). Depression, Confidence, and Decision: Evidence Against Depressive Realism. </a:t>
            </a:r>
            <a:r>
              <a:rPr lang="en-US" i="1" dirty="0"/>
              <a:t>Journal of Psychopathology and Behavioral Assessment</a:t>
            </a:r>
            <a:r>
              <a:rPr lang="en-US" dirty="0"/>
              <a:t>, </a:t>
            </a:r>
            <a:r>
              <a:rPr lang="en-US" i="1" dirty="0"/>
              <a:t>27</a:t>
            </a:r>
            <a:r>
              <a:rPr lang="en-US" dirty="0"/>
              <a:t>(4), 243–252. </a:t>
            </a:r>
            <a:r>
              <a:rPr lang="en-US" dirty="0">
                <a:hlinkClick r:id="rId2"/>
              </a:rPr>
              <a:t>https://doi.org/10.1007/s10862-005-2404-x</a:t>
            </a:r>
            <a:endParaRPr lang="en-US" dirty="0"/>
          </a:p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Gardner, B., </a:t>
            </a:r>
            <a:r>
              <a:rPr lang="en-US" dirty="0" err="1"/>
              <a:t>Lally</a:t>
            </a:r>
            <a:r>
              <a:rPr lang="en-US" dirty="0"/>
              <a:t>, P., &amp; Wardle, J. (2012). Making health habitual: the psychology of ‘habit-formation’ and general practice. </a:t>
            </a:r>
            <a:r>
              <a:rPr lang="en-US" i="1" dirty="0"/>
              <a:t>British Journal of General Practice</a:t>
            </a:r>
            <a:r>
              <a:rPr lang="en-US" dirty="0"/>
              <a:t>, </a:t>
            </a:r>
            <a:r>
              <a:rPr lang="en-US" i="1" dirty="0"/>
              <a:t>62</a:t>
            </a:r>
            <a:r>
              <a:rPr lang="en-US" dirty="0"/>
              <a:t>(605), 664–666. https://</a:t>
            </a:r>
            <a:r>
              <a:rPr lang="en-US" dirty="0" err="1"/>
              <a:t>doi.org</a:t>
            </a:r>
            <a:r>
              <a:rPr lang="en-US" dirty="0"/>
              <a:t>/10.3399/bjgp12x659466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30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864C9-664C-F645-A3A8-C99D2AC3D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29A23-3771-3F43-974F-7B2B64F87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Is there a clear connection between recent developments in technology and the affect depressive symptoms have on individual’s mental security and confidence in their own minds?</a:t>
            </a:r>
          </a:p>
        </p:txBody>
      </p:sp>
    </p:spTree>
    <p:extLst>
      <p:ext uri="{BB962C8B-B14F-4D97-AF65-F5344CB8AC3E}">
        <p14:creationId xmlns:p14="http://schemas.microsoft.com/office/powerpoint/2010/main" val="3187216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FA14-1B51-1141-9449-F47B5A542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C5C3C-8DD9-F648-89A1-729334C07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Hasler, G. (2010). PATHOPHYSIOLOGY OF DEPRESSION: DO WE HAVE ANY SOLID EVIDENCE OF INTEREST TO CLINICIANS? </a:t>
            </a:r>
            <a:r>
              <a:rPr lang="en-US" i="1" dirty="0"/>
              <a:t>World Psychiatry</a:t>
            </a:r>
            <a:r>
              <a:rPr lang="en-US" dirty="0"/>
              <a:t>, </a:t>
            </a:r>
            <a:r>
              <a:rPr lang="en-US" i="1" dirty="0"/>
              <a:t>9</a:t>
            </a:r>
            <a:r>
              <a:rPr lang="en-US" dirty="0"/>
              <a:t>(3), 155–161. https://</a:t>
            </a:r>
            <a:r>
              <a:rPr lang="en-US" dirty="0" err="1"/>
              <a:t>doi.org</a:t>
            </a:r>
            <a:r>
              <a:rPr lang="en-US" dirty="0"/>
              <a:t>/10.1002/j.2051-5545.2010.tb00298.x</a:t>
            </a:r>
          </a:p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Heine, S. J. (2007). </a:t>
            </a:r>
            <a:r>
              <a:rPr lang="en-US" i="1" dirty="0"/>
              <a:t>Cultural Psychology</a:t>
            </a:r>
            <a:r>
              <a:rPr lang="en-US" dirty="0"/>
              <a:t> (1st ed.). W. W. Norton &amp; Company.</a:t>
            </a:r>
          </a:p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Hunt, M. G., Marx, R., Lipson, C., &amp; Young, J. (2018). No More FOMO: Limiting Social Media Decreases Loneliness and Depression. </a:t>
            </a:r>
            <a:r>
              <a:rPr lang="en-US" i="1" dirty="0"/>
              <a:t>Journal of Social and Clinical Psychology</a:t>
            </a:r>
            <a:r>
              <a:rPr lang="en-US" dirty="0"/>
              <a:t>, </a:t>
            </a:r>
            <a:r>
              <a:rPr lang="en-US" i="1" dirty="0"/>
              <a:t>37</a:t>
            </a:r>
            <a:r>
              <a:rPr lang="en-US" dirty="0"/>
              <a:t>(10), 751–768. https://</a:t>
            </a:r>
            <a:r>
              <a:rPr lang="en-US" dirty="0" err="1"/>
              <a:t>doi.org</a:t>
            </a:r>
            <a:r>
              <a:rPr lang="en-US" dirty="0"/>
              <a:t>/10.1521/jscp.2018.37.10.751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057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D7D84-E23C-3E40-A660-92F6FABD4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B5801-F65D-FA49-B9E5-F01850E6E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97706" indent="-1040606">
              <a:lnSpc>
                <a:spcPct val="150000"/>
              </a:lnSpc>
              <a:buNone/>
            </a:pPr>
            <a:r>
              <a:rPr lang="en-US" dirty="0" err="1"/>
              <a:t>LeGates</a:t>
            </a:r>
            <a:r>
              <a:rPr lang="en-US" dirty="0"/>
              <a:t>, T. A., </a:t>
            </a:r>
            <a:r>
              <a:rPr lang="en-US" dirty="0" err="1"/>
              <a:t>Altimus</a:t>
            </a:r>
            <a:r>
              <a:rPr lang="en-US" dirty="0"/>
              <a:t>, C. M., Wang, H., Lee, H.-K., Yang, S., Zhao, H., Kirkwood, A., Weber, E. T., &amp; </a:t>
            </a:r>
            <a:r>
              <a:rPr lang="en-US" dirty="0" err="1"/>
              <a:t>Hattar</a:t>
            </a:r>
            <a:r>
              <a:rPr lang="en-US" dirty="0"/>
              <a:t>, S. (2012). Aberrant light directly impairs mood and learning through melanopsin-expressing neurons. </a:t>
            </a:r>
            <a:r>
              <a:rPr lang="en-US" i="1" dirty="0"/>
              <a:t>Nature</a:t>
            </a:r>
            <a:r>
              <a:rPr lang="en-US" dirty="0"/>
              <a:t>, </a:t>
            </a:r>
            <a:r>
              <a:rPr lang="en-US" i="1" dirty="0"/>
              <a:t>491</a:t>
            </a:r>
            <a:r>
              <a:rPr lang="en-US" dirty="0"/>
              <a:t>(7425), 594–598. https://</a:t>
            </a:r>
            <a:r>
              <a:rPr lang="en-US" dirty="0" err="1"/>
              <a:t>doi.org</a:t>
            </a:r>
            <a:r>
              <a:rPr lang="en-US" dirty="0"/>
              <a:t>/10.1038/nature11673</a:t>
            </a:r>
          </a:p>
          <a:p>
            <a:pPr marL="697706" indent="-1040606">
              <a:lnSpc>
                <a:spcPct val="150000"/>
              </a:lnSpc>
              <a:buNone/>
            </a:pPr>
            <a:r>
              <a:rPr lang="en-US" dirty="0" err="1"/>
              <a:t>Matthes</a:t>
            </a:r>
            <a:r>
              <a:rPr lang="en-US" dirty="0"/>
              <a:t>, J., </a:t>
            </a:r>
            <a:r>
              <a:rPr lang="en-US" dirty="0" err="1"/>
              <a:t>Karsay</a:t>
            </a:r>
            <a:r>
              <a:rPr lang="en-US" dirty="0"/>
              <a:t>, K., Schmuck, D., &amp; </a:t>
            </a:r>
            <a:r>
              <a:rPr lang="en-US" dirty="0" err="1"/>
              <a:t>Stevic</a:t>
            </a:r>
            <a:r>
              <a:rPr lang="en-US" dirty="0"/>
              <a:t>, A. (2020, April 1). </a:t>
            </a:r>
            <a:r>
              <a:rPr lang="en-US" i="1" dirty="0"/>
              <a:t>Too much to handle: Impact of mobile social networking sites on information overload, depressive symptoms, and well-being</a:t>
            </a:r>
            <a:r>
              <a:rPr lang="en-US" dirty="0"/>
              <a:t>. ScienceDirect. https://</a:t>
            </a:r>
            <a:r>
              <a:rPr lang="en-US" dirty="0" err="1"/>
              <a:t>www.sciencedirect.com</a:t>
            </a:r>
            <a:r>
              <a:rPr lang="en-US" dirty="0"/>
              <a:t>/science/article/abs/</a:t>
            </a:r>
            <a:r>
              <a:rPr lang="en-US" dirty="0" err="1"/>
              <a:t>pii</a:t>
            </a:r>
            <a:r>
              <a:rPr lang="en-US" dirty="0"/>
              <a:t>/S0747563219304364?via%3Dihub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4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D8632-BA87-6841-A36E-6E2DB633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81A8D-8B3C-0F46-BA86-19C7EB089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Mayo Clinic. (2018, February 3). </a:t>
            </a:r>
            <a:r>
              <a:rPr lang="en-US" i="1" dirty="0"/>
              <a:t>Depression (major depressive disorder) - Symptoms and causes</a:t>
            </a:r>
            <a:r>
              <a:rPr lang="en-US" dirty="0"/>
              <a:t>. https://</a:t>
            </a:r>
            <a:r>
              <a:rPr lang="en-US" dirty="0" err="1"/>
              <a:t>www.mayoclinic.org</a:t>
            </a:r>
            <a:r>
              <a:rPr lang="en-US" dirty="0"/>
              <a:t>/diseases-conditions/depression/symptoms-causes/syc-20356007</a:t>
            </a:r>
          </a:p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Pennycook, G., </a:t>
            </a:r>
            <a:r>
              <a:rPr lang="en-US" dirty="0" err="1"/>
              <a:t>Fugelsang</a:t>
            </a:r>
            <a:r>
              <a:rPr lang="en-US" dirty="0"/>
              <a:t>, J. A., &amp; Koehler, D. J. (2015). Everyday Consequences of Analytic Thinking. </a:t>
            </a:r>
            <a:r>
              <a:rPr lang="en-US" i="1" dirty="0"/>
              <a:t>Current Directions in Psychological Science</a:t>
            </a:r>
            <a:r>
              <a:rPr lang="en-US" dirty="0"/>
              <a:t>, </a:t>
            </a:r>
            <a:r>
              <a:rPr lang="en-US" i="1" dirty="0"/>
              <a:t>24</a:t>
            </a:r>
            <a:r>
              <a:rPr lang="en-US" dirty="0"/>
              <a:t>(6), 425–432. https://doi.org/10.1177/0963721415604610</a:t>
            </a:r>
          </a:p>
          <a:p>
            <a:pPr marL="697706" indent="-1040606">
              <a:lnSpc>
                <a:spcPct val="160000"/>
              </a:lnSpc>
              <a:buNone/>
            </a:pPr>
            <a:r>
              <a:rPr lang="en-US" dirty="0" err="1"/>
              <a:t>Shors</a:t>
            </a:r>
            <a:r>
              <a:rPr lang="en-US" dirty="0"/>
              <a:t>, T. J., Anderson, M. L., </a:t>
            </a:r>
            <a:r>
              <a:rPr lang="en-US" dirty="0" err="1"/>
              <a:t>Curlik</a:t>
            </a:r>
            <a:r>
              <a:rPr lang="en-US" dirty="0"/>
              <a:t>, D. M., &amp; Nokia, M. S. (2012). Use it or lose it: How neurogenesis keeps the brain fit for learning. </a:t>
            </a:r>
            <a:r>
              <a:rPr lang="en-US" i="1" dirty="0" err="1"/>
              <a:t>Behavioural</a:t>
            </a:r>
            <a:r>
              <a:rPr lang="en-US" i="1" dirty="0"/>
              <a:t> Brain Research</a:t>
            </a:r>
            <a:r>
              <a:rPr lang="en-US" dirty="0"/>
              <a:t>, </a:t>
            </a:r>
            <a:r>
              <a:rPr lang="en-US" i="1" dirty="0"/>
              <a:t>227</a:t>
            </a:r>
            <a:r>
              <a:rPr lang="en-US" dirty="0"/>
              <a:t>(2), 450–458. https://</a:t>
            </a:r>
            <a:r>
              <a:rPr lang="en-US" dirty="0" err="1"/>
              <a:t>doi.org</a:t>
            </a:r>
            <a:r>
              <a:rPr lang="en-US" dirty="0"/>
              <a:t>/10.1016/j.bbr.2011.04.023</a:t>
            </a:r>
          </a:p>
        </p:txBody>
      </p:sp>
    </p:spTree>
    <p:extLst>
      <p:ext uri="{BB962C8B-B14F-4D97-AF65-F5344CB8AC3E}">
        <p14:creationId xmlns:p14="http://schemas.microsoft.com/office/powerpoint/2010/main" val="3708727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B36E-E4CC-9D4C-ABDE-3DBE03B8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8E15D-79B7-754E-BCBB-C7E8883F9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97706" indent="-1040606">
              <a:lnSpc>
                <a:spcPct val="150000"/>
              </a:lnSpc>
              <a:buNone/>
            </a:pPr>
            <a:r>
              <a:rPr lang="en-US" dirty="0" err="1"/>
              <a:t>Uttl</a:t>
            </a:r>
            <a:r>
              <a:rPr lang="en-US" dirty="0"/>
              <a:t>, B., &amp; Van </a:t>
            </a:r>
            <a:r>
              <a:rPr lang="en-US" dirty="0" err="1"/>
              <a:t>Alstine</a:t>
            </a:r>
            <a:r>
              <a:rPr lang="en-US" dirty="0"/>
              <a:t>, C. L. (2003). Rising verbal intelligence scores: Implications for research and clinical practice. </a:t>
            </a:r>
            <a:r>
              <a:rPr lang="en-US" i="1" dirty="0"/>
              <a:t>Psychology and Aging</a:t>
            </a:r>
            <a:r>
              <a:rPr lang="en-US" dirty="0"/>
              <a:t>, </a:t>
            </a:r>
            <a:r>
              <a:rPr lang="en-US" i="1" dirty="0"/>
              <a:t>18</a:t>
            </a:r>
            <a:r>
              <a:rPr lang="en-US" dirty="0"/>
              <a:t>(3), 616–621. https://</a:t>
            </a:r>
            <a:r>
              <a:rPr lang="en-US" dirty="0" err="1"/>
              <a:t>doi.org</a:t>
            </a:r>
            <a:r>
              <a:rPr lang="en-US" dirty="0"/>
              <a:t>/10.1037/0882-7974.18.3.616</a:t>
            </a:r>
          </a:p>
          <a:p>
            <a:pPr marL="697706" indent="-1040606">
              <a:lnSpc>
                <a:spcPct val="150000"/>
              </a:lnSpc>
              <a:buNone/>
            </a:pPr>
            <a:r>
              <a:rPr lang="en-US" dirty="0"/>
              <a:t>Wang, F., Lan, Y., Li, J., Dai, J., Zheng, P., &amp; Fu, H. (2019). Patterns, influencing factors and mediating effects of smartphone use and problematic smartphone use among migrant workers in Shanghai, China. </a:t>
            </a:r>
            <a:r>
              <a:rPr lang="en-US" i="1" dirty="0"/>
              <a:t>International Health</a:t>
            </a:r>
            <a:r>
              <a:rPr lang="en-US" dirty="0"/>
              <a:t>, </a:t>
            </a:r>
            <a:r>
              <a:rPr lang="en-US" i="1" dirty="0"/>
              <a:t>11</a:t>
            </a:r>
            <a:r>
              <a:rPr lang="en-US" dirty="0"/>
              <a:t>(Supplement_1), S33–S44. https://</a:t>
            </a:r>
            <a:r>
              <a:rPr lang="en-US" dirty="0" err="1"/>
              <a:t>doi.org</a:t>
            </a:r>
            <a:r>
              <a:rPr lang="en-US" dirty="0"/>
              <a:t>/10.1093/</a:t>
            </a:r>
            <a:r>
              <a:rPr lang="en-US" dirty="0" err="1"/>
              <a:t>inthealth</a:t>
            </a:r>
            <a:r>
              <a:rPr lang="en-US" dirty="0"/>
              <a:t>/ihz086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6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2CF97-5870-6148-B721-9EC917635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Clarifications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A7637-C82A-5D42-9CB8-1173AB96A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Defining mental security</a:t>
            </a:r>
          </a:p>
          <a:p>
            <a:pPr lvl="1"/>
            <a:r>
              <a:rPr lang="en-US" dirty="0"/>
              <a:t>One’s trust in their own mind in areas such as intellectual capacities, emotional stability, and an accurate perception of the self</a:t>
            </a:r>
          </a:p>
          <a:p>
            <a:pPr lvl="1"/>
            <a:r>
              <a:rPr lang="en-US" dirty="0"/>
              <a:t>Different from psychological security</a:t>
            </a:r>
          </a:p>
          <a:p>
            <a:r>
              <a:rPr lang="en-US" dirty="0"/>
              <a:t>Recent developments in technology</a:t>
            </a:r>
          </a:p>
          <a:p>
            <a:pPr lvl="1"/>
            <a:r>
              <a:rPr lang="en-US" dirty="0"/>
              <a:t>Includes smartphones and social media</a:t>
            </a:r>
          </a:p>
          <a:p>
            <a:r>
              <a:rPr lang="en-US" dirty="0"/>
              <a:t>Depressive symptoms vs Major Depressive Disorder (MDD)</a:t>
            </a:r>
          </a:p>
          <a:p>
            <a:pPr lvl="1"/>
            <a:r>
              <a:rPr lang="en-US" dirty="0"/>
              <a:t>Depressive symptoms are those associated but not limited to MDD as they are also clearly seen in persons experiencing loneliness</a:t>
            </a:r>
          </a:p>
        </p:txBody>
      </p:sp>
    </p:spTree>
    <p:extLst>
      <p:ext uri="{BB962C8B-B14F-4D97-AF65-F5344CB8AC3E}">
        <p14:creationId xmlns:p14="http://schemas.microsoft.com/office/powerpoint/2010/main" val="369618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84F7C-A5DD-5B4B-A879-22138076C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741CB-1025-A94A-B157-BE5A04DED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I predicted that technology produced “artificial depressive symptoms” which in turn would lead to a decreased perception of personal abilities which in turn would lead to an actual decrease in cognitive confidence</a:t>
            </a:r>
          </a:p>
          <a:p>
            <a:r>
              <a:rPr lang="en-US" sz="2000" dirty="0"/>
              <a:t>I predicted that a decrease in cognitive confidence would be a product of a reduced foundation of credible information which in turn is a product of the shorter attention span associated with technology usage.</a:t>
            </a:r>
          </a:p>
          <a:p>
            <a:r>
              <a:rPr lang="en-US" sz="2000" dirty="0"/>
              <a:t>A decreased confidence in defending one’s own opinions may result from the sheer number of opinions presented and consumed on a daily basis through smartphones</a:t>
            </a:r>
          </a:p>
        </p:txBody>
      </p:sp>
    </p:spTree>
    <p:extLst>
      <p:ext uri="{BB962C8B-B14F-4D97-AF65-F5344CB8AC3E}">
        <p14:creationId xmlns:p14="http://schemas.microsoft.com/office/powerpoint/2010/main" val="2103492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832E6-4F0E-7246-94B5-036E0458F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0AEC0-4CD4-7748-954D-7DDA092DE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Review and compilation of existing literature regarding depressive symptoms, cognitive abilities, confidence, and social media</a:t>
            </a:r>
          </a:p>
          <a:p>
            <a:r>
              <a:rPr lang="en-US" sz="2000" dirty="0"/>
              <a:t>Analyze different aspects of technology’s effect on different aspects of mental capacity and confidence</a:t>
            </a:r>
          </a:p>
          <a:p>
            <a:r>
              <a:rPr lang="en-US" sz="2000" dirty="0"/>
              <a:t>Synthesize depressive symptoms’ effects on the mind and social media’s production of depressive symptoms</a:t>
            </a:r>
          </a:p>
        </p:txBody>
      </p:sp>
    </p:spTree>
    <p:extLst>
      <p:ext uri="{BB962C8B-B14F-4D97-AF65-F5344CB8AC3E}">
        <p14:creationId xmlns:p14="http://schemas.microsoft.com/office/powerpoint/2010/main" val="1995400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8147D-DFA6-1548-80C9-CF0B8B8E1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ED9E8-498E-BE4A-8D92-85EA3091F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Effects of offloading cognition onto smartphones</a:t>
            </a:r>
          </a:p>
          <a:p>
            <a:r>
              <a:rPr lang="en-US" sz="2400" dirty="0"/>
              <a:t>Necessity of continual use in neurogenesis</a:t>
            </a:r>
          </a:p>
          <a:p>
            <a:r>
              <a:rPr lang="en-US" sz="2400" dirty="0"/>
              <a:t>Social media’s production of loneliness</a:t>
            </a:r>
          </a:p>
          <a:p>
            <a:r>
              <a:rPr lang="en-US" sz="2400" dirty="0"/>
              <a:t>Duration of effects</a:t>
            </a:r>
          </a:p>
          <a:p>
            <a:r>
              <a:rPr lang="en-US" sz="2400" dirty="0"/>
              <a:t>Technology’s effect on sleep</a:t>
            </a:r>
          </a:p>
          <a:p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1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682FC-02AE-3D4E-AD03-AB45C8F83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Offloading of Cognition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D56E1-C9ED-EF43-AAFA-BB27731E7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Barr et al. proposed that smartphone usage leads to an offloading of cognition from the brain to the smartphone</a:t>
            </a:r>
          </a:p>
          <a:p>
            <a:pPr lvl="1"/>
            <a:r>
              <a:rPr lang="en-US" dirty="0"/>
              <a:t>Framed the smartphone not only as a “second brain” but also as a method of reducing personal effort in performing mental/cognitive tasks</a:t>
            </a:r>
          </a:p>
          <a:p>
            <a:pPr lvl="1"/>
            <a:r>
              <a:rPr lang="en-US" dirty="0"/>
              <a:t>Specifically observed in the area of relying on smartphones for information in their everyday lives (2015, p. 474)</a:t>
            </a:r>
          </a:p>
          <a:p>
            <a:r>
              <a:rPr lang="en-US" dirty="0"/>
              <a:t>Neurogenesis is the formation and preservation of new neurons in the hippocampus</a:t>
            </a:r>
          </a:p>
          <a:p>
            <a:pPr lvl="1"/>
            <a:r>
              <a:rPr lang="en-US" dirty="0"/>
              <a:t>These cells will die unless the owner of the cells engages in some sort of challenging learning process requiring effort and an extended period of concentration (</a:t>
            </a:r>
            <a:r>
              <a:rPr lang="en-US" dirty="0" err="1"/>
              <a:t>Shors</a:t>
            </a:r>
            <a:r>
              <a:rPr lang="en-US" dirty="0"/>
              <a:t> et al., 2012, p. 454)</a:t>
            </a:r>
          </a:p>
        </p:txBody>
      </p:sp>
    </p:spTree>
    <p:extLst>
      <p:ext uri="{BB962C8B-B14F-4D97-AF65-F5344CB8AC3E}">
        <p14:creationId xmlns:p14="http://schemas.microsoft.com/office/powerpoint/2010/main" val="107121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AE223-4F41-984D-AC6E-5D4085ECD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Loneliness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7E37F-E1AB-4A47-A818-5B2A794A2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Highly ignored aspect of problematic social media usage</a:t>
            </a:r>
          </a:p>
          <a:p>
            <a:r>
              <a:rPr lang="en-US" sz="2000" dirty="0"/>
              <a:t>Normal practices such as ”unfriending” on Facebook produce a condition within the unfriended called “acute social rejection” (Bevan et al., 2012, p. 1462)</a:t>
            </a:r>
          </a:p>
          <a:p>
            <a:pPr lvl="1"/>
            <a:r>
              <a:rPr lang="en-US" sz="1800" dirty="0"/>
              <a:t>Generally increased cortisol levels</a:t>
            </a:r>
          </a:p>
          <a:p>
            <a:r>
              <a:rPr lang="en-US" sz="2000" dirty="0"/>
              <a:t>Strong evidence for a causal relationship between perceived rejection and a sharp decline in intellectual capacities (Baumeister et al., 2002, p. 824)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74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FA71D-4EEA-4F44-A3D1-CE59F9BD4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Duration of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053BD-0EE0-5B4D-A7A0-3FEBBE80D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Negative correlation between social problem solving skills and delayed gratification diminished after 4 weeks (Frost et al., 2019, p. 1061) </a:t>
            </a:r>
          </a:p>
          <a:p>
            <a:r>
              <a:rPr lang="en-US" sz="2000" dirty="0"/>
              <a:t>Shows correlation between brain patterns of Internet Addiction and addictive substance abuse (</a:t>
            </a:r>
            <a:r>
              <a:rPr lang="en-US" sz="2000" dirty="0" err="1"/>
              <a:t>Darnai</a:t>
            </a:r>
            <a:r>
              <a:rPr lang="en-US" sz="2000" dirty="0"/>
              <a:t> et al., 2019)</a:t>
            </a:r>
          </a:p>
          <a:p>
            <a:r>
              <a:rPr lang="en-US" sz="2000" dirty="0"/>
              <a:t>Likely a similar time-frame and comparable stages of recovery</a:t>
            </a:r>
          </a:p>
        </p:txBody>
      </p:sp>
    </p:spTree>
    <p:extLst>
      <p:ext uri="{BB962C8B-B14F-4D97-AF65-F5344CB8AC3E}">
        <p14:creationId xmlns:p14="http://schemas.microsoft.com/office/powerpoint/2010/main" val="94862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1992</Words>
  <Application>Microsoft Macintosh PowerPoint</Application>
  <PresentationFormat>On-screen Show (16:9)</PresentationFormat>
  <Paragraphs>91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Cambria</vt:lpstr>
      <vt:lpstr>Office Theme</vt:lpstr>
      <vt:lpstr>Technology and Mental Security</vt:lpstr>
      <vt:lpstr>Research Question</vt:lpstr>
      <vt:lpstr>Important Clarifications</vt:lpstr>
      <vt:lpstr>Predictions</vt:lpstr>
      <vt:lpstr>Methodology</vt:lpstr>
      <vt:lpstr>Important Findings</vt:lpstr>
      <vt:lpstr>Offloading of Cognition</vt:lpstr>
      <vt:lpstr>Loneliness</vt:lpstr>
      <vt:lpstr>Duration of Effects</vt:lpstr>
      <vt:lpstr>Sleep</vt:lpstr>
      <vt:lpstr>Additional Notes</vt:lpstr>
      <vt:lpstr>Discussion</vt:lpstr>
      <vt:lpstr>Suggestions for future study</vt:lpstr>
      <vt:lpstr>References</vt:lpstr>
      <vt:lpstr>References</vt:lpstr>
      <vt:lpstr>References</vt:lpstr>
      <vt:lpstr>References</vt:lpstr>
      <vt:lpstr>References</vt:lpstr>
      <vt:lpstr>References</vt:lpstr>
      <vt:lpstr>References</vt:lpstr>
      <vt:lpstr>References</vt:lpstr>
      <vt:lpstr>References</vt:lpstr>
      <vt:lpstr>References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Carl Oelhaf</cp:lastModifiedBy>
  <cp:revision>11</cp:revision>
  <dcterms:created xsi:type="dcterms:W3CDTF">2014-11-10T20:35:24Z</dcterms:created>
  <dcterms:modified xsi:type="dcterms:W3CDTF">2021-03-17T16:07:42Z</dcterms:modified>
</cp:coreProperties>
</file>