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17"/>
  </p:notesMasterIdLst>
  <p:sldIdLst>
    <p:sldId id="256" r:id="rId2"/>
    <p:sldId id="259" r:id="rId3"/>
    <p:sldId id="260" r:id="rId4"/>
    <p:sldId id="278" r:id="rId5"/>
    <p:sldId id="264" r:id="rId6"/>
    <p:sldId id="261" r:id="rId7"/>
    <p:sldId id="275" r:id="rId8"/>
    <p:sldId id="276" r:id="rId9"/>
    <p:sldId id="262" r:id="rId10"/>
    <p:sldId id="268" r:id="rId11"/>
    <p:sldId id="263" r:id="rId12"/>
    <p:sldId id="257" r:id="rId13"/>
    <p:sldId id="269" r:id="rId14"/>
    <p:sldId id="25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6" autoAdjust="0"/>
    <p:restoredTop sz="94660"/>
  </p:normalViewPr>
  <p:slideViewPr>
    <p:cSldViewPr snapToGrid="0">
      <p:cViewPr varScale="1">
        <p:scale>
          <a:sx n="122" d="100"/>
          <a:sy n="122" d="100"/>
        </p:scale>
        <p:origin x="2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A3296-22C8-4449-84D6-B3F75F4165B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ABB4FF7-DAF9-44E8-A441-7FD980C4B1E1}">
      <dgm:prSet/>
      <dgm:spPr/>
      <dgm:t>
        <a:bodyPr/>
        <a:lstStyle/>
        <a:p>
          <a:r>
            <a:rPr lang="en-US" dirty="0"/>
            <a:t>Khaled A. Beydoun</a:t>
          </a:r>
        </a:p>
      </dgm:t>
    </dgm:pt>
    <dgm:pt modelId="{13751D53-4B00-4351-AC2F-92861E3823CB}" type="parTrans" cxnId="{C02C4B7C-695C-4A6F-B39A-50420E979CF9}">
      <dgm:prSet/>
      <dgm:spPr/>
      <dgm:t>
        <a:bodyPr/>
        <a:lstStyle/>
        <a:p>
          <a:endParaRPr lang="en-US"/>
        </a:p>
      </dgm:t>
    </dgm:pt>
    <dgm:pt modelId="{6D858DAF-4952-4C59-8FDB-60CB116F8336}" type="sibTrans" cxnId="{C02C4B7C-695C-4A6F-B39A-50420E979CF9}">
      <dgm:prSet/>
      <dgm:spPr/>
      <dgm:t>
        <a:bodyPr/>
        <a:lstStyle/>
        <a:p>
          <a:endParaRPr lang="en-US"/>
        </a:p>
      </dgm:t>
    </dgm:pt>
    <dgm:pt modelId="{159A7AF1-CA8D-412F-9694-6D90A987F914}">
      <dgm:prSet/>
      <dgm:spPr/>
      <dgm:t>
        <a:bodyPr/>
        <a:lstStyle/>
        <a:p>
          <a:r>
            <a:rPr lang="en-US">
              <a:solidFill>
                <a:schemeClr val="tx1"/>
              </a:solidFill>
              <a:cs typeface="Calibri Light" panose="020F0302020204030204"/>
            </a:rPr>
            <a:t>In 2001, had just begun his career as a law professor  </a:t>
          </a:r>
          <a:endParaRPr lang="en-US" dirty="0"/>
        </a:p>
      </dgm:t>
    </dgm:pt>
    <dgm:pt modelId="{C4CB82DD-D069-4EB3-90E1-7E54772C5698}" type="parTrans" cxnId="{AFF1C185-EF0F-4A7A-8863-CE6043E734FC}">
      <dgm:prSet/>
      <dgm:spPr/>
      <dgm:t>
        <a:bodyPr/>
        <a:lstStyle/>
        <a:p>
          <a:endParaRPr lang="en-US"/>
        </a:p>
      </dgm:t>
    </dgm:pt>
    <dgm:pt modelId="{79492C0B-76EA-4642-AA3E-DF32BB51FF76}" type="sibTrans" cxnId="{AFF1C185-EF0F-4A7A-8863-CE6043E734FC}">
      <dgm:prSet/>
      <dgm:spPr/>
      <dgm:t>
        <a:bodyPr/>
        <a:lstStyle/>
        <a:p>
          <a:endParaRPr lang="en-US"/>
        </a:p>
      </dgm:t>
    </dgm:pt>
    <dgm:pt modelId="{23BC24EB-7F39-4F68-9A88-3A14F7B749B3}">
      <dgm:prSet/>
      <dgm:spPr/>
      <dgm:t>
        <a:bodyPr/>
        <a:lstStyle/>
        <a:p>
          <a:r>
            <a:rPr lang="en-US" dirty="0">
              <a:solidFill>
                <a:schemeClr val="tx1"/>
              </a:solidFill>
              <a:cs typeface="Calibri Light" panose="020F0302020204030204"/>
            </a:rPr>
            <a:t>Awoke on the morning of 9/11 to the sound of multiple calls from his mother</a:t>
          </a:r>
          <a:endParaRPr lang="en-US" dirty="0"/>
        </a:p>
      </dgm:t>
    </dgm:pt>
    <dgm:pt modelId="{7561817A-5CF6-4B50-9363-2E3D20B003A0}" type="parTrans" cxnId="{AEA77FC6-1DBD-4181-9F38-160A8124F0E7}">
      <dgm:prSet/>
      <dgm:spPr/>
      <dgm:t>
        <a:bodyPr/>
        <a:lstStyle/>
        <a:p>
          <a:endParaRPr lang="en-US"/>
        </a:p>
      </dgm:t>
    </dgm:pt>
    <dgm:pt modelId="{6242B2AD-895D-40D8-85DF-C54CADCF72D6}" type="sibTrans" cxnId="{AEA77FC6-1DBD-4181-9F38-160A8124F0E7}">
      <dgm:prSet/>
      <dgm:spPr/>
      <dgm:t>
        <a:bodyPr/>
        <a:lstStyle/>
        <a:p>
          <a:endParaRPr lang="en-US"/>
        </a:p>
      </dgm:t>
    </dgm:pt>
    <dgm:pt modelId="{9E51E2BB-098D-4406-8F6B-AF3442D8B0BD}">
      <dgm:prSet/>
      <dgm:spPr/>
      <dgm:t>
        <a:bodyPr/>
        <a:lstStyle/>
        <a:p>
          <a:r>
            <a:rPr lang="en-US" dirty="0">
              <a:solidFill>
                <a:schemeClr val="tx1"/>
              </a:solidFill>
              <a:cs typeface="Calibri Light" panose="020F0302020204030204"/>
            </a:rPr>
            <a:t>He answered and she said "Turn on the TV"</a:t>
          </a:r>
          <a:endParaRPr lang="en-US" dirty="0"/>
        </a:p>
      </dgm:t>
    </dgm:pt>
    <dgm:pt modelId="{3E34F4EA-B161-4847-94FA-33A2132B35CB}" type="parTrans" cxnId="{41877606-501A-4520-849E-06C5FE6BD798}">
      <dgm:prSet/>
      <dgm:spPr/>
      <dgm:t>
        <a:bodyPr/>
        <a:lstStyle/>
        <a:p>
          <a:endParaRPr lang="en-US"/>
        </a:p>
      </dgm:t>
    </dgm:pt>
    <dgm:pt modelId="{7B620714-0C90-454F-8FA5-13328E485AAF}" type="sibTrans" cxnId="{41877606-501A-4520-849E-06C5FE6BD798}">
      <dgm:prSet/>
      <dgm:spPr/>
      <dgm:t>
        <a:bodyPr/>
        <a:lstStyle/>
        <a:p>
          <a:endParaRPr lang="en-US"/>
        </a:p>
      </dgm:t>
    </dgm:pt>
    <dgm:pt modelId="{9414CD10-6541-E348-A858-CC1EA05D96E3}" type="pres">
      <dgm:prSet presAssocID="{595A3296-22C8-4449-84D6-B3F75F4165B2}" presName="linear" presStyleCnt="0">
        <dgm:presLayoutVars>
          <dgm:animLvl val="lvl"/>
          <dgm:resizeHandles val="exact"/>
        </dgm:presLayoutVars>
      </dgm:prSet>
      <dgm:spPr/>
    </dgm:pt>
    <dgm:pt modelId="{13517605-9ED5-0447-9048-D7AF71C101C1}" type="pres">
      <dgm:prSet presAssocID="{3ABB4FF7-DAF9-44E8-A441-7FD980C4B1E1}" presName="parentText" presStyleLbl="node1" presStyleIdx="0" presStyleCnt="1">
        <dgm:presLayoutVars>
          <dgm:chMax val="0"/>
          <dgm:bulletEnabled val="1"/>
        </dgm:presLayoutVars>
      </dgm:prSet>
      <dgm:spPr/>
    </dgm:pt>
    <dgm:pt modelId="{9C1EE18D-0B41-914B-BE77-4CAA916F5140}" type="pres">
      <dgm:prSet presAssocID="{3ABB4FF7-DAF9-44E8-A441-7FD980C4B1E1}" presName="childText" presStyleLbl="revTx" presStyleIdx="0" presStyleCnt="1">
        <dgm:presLayoutVars>
          <dgm:bulletEnabled val="1"/>
        </dgm:presLayoutVars>
      </dgm:prSet>
      <dgm:spPr/>
    </dgm:pt>
  </dgm:ptLst>
  <dgm:cxnLst>
    <dgm:cxn modelId="{E5655B05-AF15-9542-87C1-B0DF8C5D5E6F}" type="presOf" srcId="{23BC24EB-7F39-4F68-9A88-3A14F7B749B3}" destId="{9C1EE18D-0B41-914B-BE77-4CAA916F5140}" srcOrd="0" destOrd="1" presId="urn:microsoft.com/office/officeart/2005/8/layout/vList2"/>
    <dgm:cxn modelId="{41877606-501A-4520-849E-06C5FE6BD798}" srcId="{3ABB4FF7-DAF9-44E8-A441-7FD980C4B1E1}" destId="{9E51E2BB-098D-4406-8F6B-AF3442D8B0BD}" srcOrd="2" destOrd="0" parTransId="{3E34F4EA-B161-4847-94FA-33A2132B35CB}" sibTransId="{7B620714-0C90-454F-8FA5-13328E485AAF}"/>
    <dgm:cxn modelId="{6D4B0628-F6E7-2D43-9FC4-F4F320CAEB9F}" type="presOf" srcId="{595A3296-22C8-4449-84D6-B3F75F4165B2}" destId="{9414CD10-6541-E348-A858-CC1EA05D96E3}" srcOrd="0" destOrd="0" presId="urn:microsoft.com/office/officeart/2005/8/layout/vList2"/>
    <dgm:cxn modelId="{37241434-E539-A74E-BC2D-6797390CFA40}" type="presOf" srcId="{9E51E2BB-098D-4406-8F6B-AF3442D8B0BD}" destId="{9C1EE18D-0B41-914B-BE77-4CAA916F5140}" srcOrd="0" destOrd="2" presId="urn:microsoft.com/office/officeart/2005/8/layout/vList2"/>
    <dgm:cxn modelId="{8AEACF36-5905-A048-8A2D-A7039660CCE0}" type="presOf" srcId="{159A7AF1-CA8D-412F-9694-6D90A987F914}" destId="{9C1EE18D-0B41-914B-BE77-4CAA916F5140}" srcOrd="0" destOrd="0" presId="urn:microsoft.com/office/officeart/2005/8/layout/vList2"/>
    <dgm:cxn modelId="{9DD88576-0E04-9047-8770-5A66C7CF9134}" type="presOf" srcId="{3ABB4FF7-DAF9-44E8-A441-7FD980C4B1E1}" destId="{13517605-9ED5-0447-9048-D7AF71C101C1}" srcOrd="0" destOrd="0" presId="urn:microsoft.com/office/officeart/2005/8/layout/vList2"/>
    <dgm:cxn modelId="{C02C4B7C-695C-4A6F-B39A-50420E979CF9}" srcId="{595A3296-22C8-4449-84D6-B3F75F4165B2}" destId="{3ABB4FF7-DAF9-44E8-A441-7FD980C4B1E1}" srcOrd="0" destOrd="0" parTransId="{13751D53-4B00-4351-AC2F-92861E3823CB}" sibTransId="{6D858DAF-4952-4C59-8FDB-60CB116F8336}"/>
    <dgm:cxn modelId="{AFF1C185-EF0F-4A7A-8863-CE6043E734FC}" srcId="{3ABB4FF7-DAF9-44E8-A441-7FD980C4B1E1}" destId="{159A7AF1-CA8D-412F-9694-6D90A987F914}" srcOrd="0" destOrd="0" parTransId="{C4CB82DD-D069-4EB3-90E1-7E54772C5698}" sibTransId="{79492C0B-76EA-4642-AA3E-DF32BB51FF76}"/>
    <dgm:cxn modelId="{AEA77FC6-1DBD-4181-9F38-160A8124F0E7}" srcId="{3ABB4FF7-DAF9-44E8-A441-7FD980C4B1E1}" destId="{23BC24EB-7F39-4F68-9A88-3A14F7B749B3}" srcOrd="1" destOrd="0" parTransId="{7561817A-5CF6-4B50-9363-2E3D20B003A0}" sibTransId="{6242B2AD-895D-40D8-85DF-C54CADCF72D6}"/>
    <dgm:cxn modelId="{AD6C5DDE-8C4F-8047-8572-16A12133C267}" type="presParOf" srcId="{9414CD10-6541-E348-A858-CC1EA05D96E3}" destId="{13517605-9ED5-0447-9048-D7AF71C101C1}" srcOrd="0" destOrd="0" presId="urn:microsoft.com/office/officeart/2005/8/layout/vList2"/>
    <dgm:cxn modelId="{A1D61348-CFFA-6147-AFBE-3F8FB12A21E4}" type="presParOf" srcId="{9414CD10-6541-E348-A858-CC1EA05D96E3}" destId="{9C1EE18D-0B41-914B-BE77-4CAA916F514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A3296-22C8-4449-84D6-B3F75F4165B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ABB4FF7-DAF9-44E8-A441-7FD980C4B1E1}">
      <dgm:prSet/>
      <dgm:spPr/>
      <dgm:t>
        <a:bodyPr/>
        <a:lstStyle/>
        <a:p>
          <a:r>
            <a:rPr lang="en-US" b="1"/>
            <a:t>Maya</a:t>
          </a:r>
          <a:endParaRPr lang="en-US"/>
        </a:p>
      </dgm:t>
    </dgm:pt>
    <dgm:pt modelId="{13751D53-4B00-4351-AC2F-92861E3823CB}" type="parTrans" cxnId="{C02C4B7C-695C-4A6F-B39A-50420E979CF9}">
      <dgm:prSet/>
      <dgm:spPr/>
      <dgm:t>
        <a:bodyPr/>
        <a:lstStyle/>
        <a:p>
          <a:endParaRPr lang="en-US"/>
        </a:p>
      </dgm:t>
    </dgm:pt>
    <dgm:pt modelId="{6D858DAF-4952-4C59-8FDB-60CB116F8336}" type="sibTrans" cxnId="{C02C4B7C-695C-4A6F-B39A-50420E979CF9}">
      <dgm:prSet/>
      <dgm:spPr/>
      <dgm:t>
        <a:bodyPr/>
        <a:lstStyle/>
        <a:p>
          <a:endParaRPr lang="en-US"/>
        </a:p>
      </dgm:t>
    </dgm:pt>
    <dgm:pt modelId="{159A7AF1-CA8D-412F-9694-6D90A987F914}">
      <dgm:prSet/>
      <dgm:spPr/>
      <dgm:t>
        <a:bodyPr/>
        <a:lstStyle/>
        <a:p>
          <a:r>
            <a:rPr lang="en-US"/>
            <a:t>College student at Columbia</a:t>
          </a:r>
        </a:p>
      </dgm:t>
    </dgm:pt>
    <dgm:pt modelId="{C4CB82DD-D069-4EB3-90E1-7E54772C5698}" type="parTrans" cxnId="{AFF1C185-EF0F-4A7A-8863-CE6043E734FC}">
      <dgm:prSet/>
      <dgm:spPr/>
      <dgm:t>
        <a:bodyPr/>
        <a:lstStyle/>
        <a:p>
          <a:endParaRPr lang="en-US"/>
        </a:p>
      </dgm:t>
    </dgm:pt>
    <dgm:pt modelId="{79492C0B-76EA-4642-AA3E-DF32BB51FF76}" type="sibTrans" cxnId="{AFF1C185-EF0F-4A7A-8863-CE6043E734FC}">
      <dgm:prSet/>
      <dgm:spPr/>
      <dgm:t>
        <a:bodyPr/>
        <a:lstStyle/>
        <a:p>
          <a:endParaRPr lang="en-US"/>
        </a:p>
      </dgm:t>
    </dgm:pt>
    <dgm:pt modelId="{23BC24EB-7F39-4F68-9A88-3A14F7B749B3}">
      <dgm:prSet/>
      <dgm:spPr/>
      <dgm:t>
        <a:bodyPr/>
        <a:lstStyle/>
        <a:p>
          <a:r>
            <a:rPr lang="en-US"/>
            <a:t>Was in the library all morning. At 9:30 she heard a student on the phone discussing </a:t>
          </a:r>
          <a:r>
            <a:rPr lang="en-US" b="1"/>
            <a:t>"the terrorists"</a:t>
          </a:r>
          <a:endParaRPr lang="en-US"/>
        </a:p>
      </dgm:t>
    </dgm:pt>
    <dgm:pt modelId="{7561817A-5CF6-4B50-9363-2E3D20B003A0}" type="parTrans" cxnId="{AEA77FC6-1DBD-4181-9F38-160A8124F0E7}">
      <dgm:prSet/>
      <dgm:spPr/>
      <dgm:t>
        <a:bodyPr/>
        <a:lstStyle/>
        <a:p>
          <a:endParaRPr lang="en-US"/>
        </a:p>
      </dgm:t>
    </dgm:pt>
    <dgm:pt modelId="{6242B2AD-895D-40D8-85DF-C54CADCF72D6}" type="sibTrans" cxnId="{AEA77FC6-1DBD-4181-9F38-160A8124F0E7}">
      <dgm:prSet/>
      <dgm:spPr/>
      <dgm:t>
        <a:bodyPr/>
        <a:lstStyle/>
        <a:p>
          <a:endParaRPr lang="en-US"/>
        </a:p>
      </dgm:t>
    </dgm:pt>
    <dgm:pt modelId="{9E51E2BB-098D-4406-8F6B-AF3442D8B0BD}">
      <dgm:prSet/>
      <dgm:spPr/>
      <dgm:t>
        <a:bodyPr/>
        <a:lstStyle/>
        <a:p>
          <a:r>
            <a:rPr lang="en-US"/>
            <a:t>She collected her bags and went to the Muslim Students Association, where she, along with other Muslim students stayed for </a:t>
          </a:r>
          <a:r>
            <a:rPr lang="en-US" b="1"/>
            <a:t>four hours</a:t>
          </a:r>
          <a:r>
            <a:rPr lang="en-US"/>
            <a:t>, afraid to leave </a:t>
          </a:r>
        </a:p>
      </dgm:t>
    </dgm:pt>
    <dgm:pt modelId="{3E34F4EA-B161-4847-94FA-33A2132B35CB}" type="parTrans" cxnId="{41877606-501A-4520-849E-06C5FE6BD798}">
      <dgm:prSet/>
      <dgm:spPr/>
      <dgm:t>
        <a:bodyPr/>
        <a:lstStyle/>
        <a:p>
          <a:endParaRPr lang="en-US"/>
        </a:p>
      </dgm:t>
    </dgm:pt>
    <dgm:pt modelId="{7B620714-0C90-454F-8FA5-13328E485AAF}" type="sibTrans" cxnId="{41877606-501A-4520-849E-06C5FE6BD798}">
      <dgm:prSet/>
      <dgm:spPr/>
      <dgm:t>
        <a:bodyPr/>
        <a:lstStyle/>
        <a:p>
          <a:endParaRPr lang="en-US"/>
        </a:p>
      </dgm:t>
    </dgm:pt>
    <dgm:pt modelId="{9414CD10-6541-E348-A858-CC1EA05D96E3}" type="pres">
      <dgm:prSet presAssocID="{595A3296-22C8-4449-84D6-B3F75F4165B2}" presName="linear" presStyleCnt="0">
        <dgm:presLayoutVars>
          <dgm:animLvl val="lvl"/>
          <dgm:resizeHandles val="exact"/>
        </dgm:presLayoutVars>
      </dgm:prSet>
      <dgm:spPr/>
    </dgm:pt>
    <dgm:pt modelId="{13517605-9ED5-0447-9048-D7AF71C101C1}" type="pres">
      <dgm:prSet presAssocID="{3ABB4FF7-DAF9-44E8-A441-7FD980C4B1E1}" presName="parentText" presStyleLbl="node1" presStyleIdx="0" presStyleCnt="1">
        <dgm:presLayoutVars>
          <dgm:chMax val="0"/>
          <dgm:bulletEnabled val="1"/>
        </dgm:presLayoutVars>
      </dgm:prSet>
      <dgm:spPr/>
    </dgm:pt>
    <dgm:pt modelId="{9C1EE18D-0B41-914B-BE77-4CAA916F5140}" type="pres">
      <dgm:prSet presAssocID="{3ABB4FF7-DAF9-44E8-A441-7FD980C4B1E1}" presName="childText" presStyleLbl="revTx" presStyleIdx="0" presStyleCnt="1">
        <dgm:presLayoutVars>
          <dgm:bulletEnabled val="1"/>
        </dgm:presLayoutVars>
      </dgm:prSet>
      <dgm:spPr/>
    </dgm:pt>
  </dgm:ptLst>
  <dgm:cxnLst>
    <dgm:cxn modelId="{E5655B05-AF15-9542-87C1-B0DF8C5D5E6F}" type="presOf" srcId="{23BC24EB-7F39-4F68-9A88-3A14F7B749B3}" destId="{9C1EE18D-0B41-914B-BE77-4CAA916F5140}" srcOrd="0" destOrd="1" presId="urn:microsoft.com/office/officeart/2005/8/layout/vList2"/>
    <dgm:cxn modelId="{41877606-501A-4520-849E-06C5FE6BD798}" srcId="{3ABB4FF7-DAF9-44E8-A441-7FD980C4B1E1}" destId="{9E51E2BB-098D-4406-8F6B-AF3442D8B0BD}" srcOrd="2" destOrd="0" parTransId="{3E34F4EA-B161-4847-94FA-33A2132B35CB}" sibTransId="{7B620714-0C90-454F-8FA5-13328E485AAF}"/>
    <dgm:cxn modelId="{6D4B0628-F6E7-2D43-9FC4-F4F320CAEB9F}" type="presOf" srcId="{595A3296-22C8-4449-84D6-B3F75F4165B2}" destId="{9414CD10-6541-E348-A858-CC1EA05D96E3}" srcOrd="0" destOrd="0" presId="urn:microsoft.com/office/officeart/2005/8/layout/vList2"/>
    <dgm:cxn modelId="{37241434-E539-A74E-BC2D-6797390CFA40}" type="presOf" srcId="{9E51E2BB-098D-4406-8F6B-AF3442D8B0BD}" destId="{9C1EE18D-0B41-914B-BE77-4CAA916F5140}" srcOrd="0" destOrd="2" presId="urn:microsoft.com/office/officeart/2005/8/layout/vList2"/>
    <dgm:cxn modelId="{8AEACF36-5905-A048-8A2D-A7039660CCE0}" type="presOf" srcId="{159A7AF1-CA8D-412F-9694-6D90A987F914}" destId="{9C1EE18D-0B41-914B-BE77-4CAA916F5140}" srcOrd="0" destOrd="0" presId="urn:microsoft.com/office/officeart/2005/8/layout/vList2"/>
    <dgm:cxn modelId="{9DD88576-0E04-9047-8770-5A66C7CF9134}" type="presOf" srcId="{3ABB4FF7-DAF9-44E8-A441-7FD980C4B1E1}" destId="{13517605-9ED5-0447-9048-D7AF71C101C1}" srcOrd="0" destOrd="0" presId="urn:microsoft.com/office/officeart/2005/8/layout/vList2"/>
    <dgm:cxn modelId="{C02C4B7C-695C-4A6F-B39A-50420E979CF9}" srcId="{595A3296-22C8-4449-84D6-B3F75F4165B2}" destId="{3ABB4FF7-DAF9-44E8-A441-7FD980C4B1E1}" srcOrd="0" destOrd="0" parTransId="{13751D53-4B00-4351-AC2F-92861E3823CB}" sibTransId="{6D858DAF-4952-4C59-8FDB-60CB116F8336}"/>
    <dgm:cxn modelId="{AFF1C185-EF0F-4A7A-8863-CE6043E734FC}" srcId="{3ABB4FF7-DAF9-44E8-A441-7FD980C4B1E1}" destId="{159A7AF1-CA8D-412F-9694-6D90A987F914}" srcOrd="0" destOrd="0" parTransId="{C4CB82DD-D069-4EB3-90E1-7E54772C5698}" sibTransId="{79492C0B-76EA-4642-AA3E-DF32BB51FF76}"/>
    <dgm:cxn modelId="{AEA77FC6-1DBD-4181-9F38-160A8124F0E7}" srcId="{3ABB4FF7-DAF9-44E8-A441-7FD980C4B1E1}" destId="{23BC24EB-7F39-4F68-9A88-3A14F7B749B3}" srcOrd="1" destOrd="0" parTransId="{7561817A-5CF6-4B50-9363-2E3D20B003A0}" sibTransId="{6242B2AD-895D-40D8-85DF-C54CADCF72D6}"/>
    <dgm:cxn modelId="{AD6C5DDE-8C4F-8047-8572-16A12133C267}" type="presParOf" srcId="{9414CD10-6541-E348-A858-CC1EA05D96E3}" destId="{13517605-9ED5-0447-9048-D7AF71C101C1}" srcOrd="0" destOrd="0" presId="urn:microsoft.com/office/officeart/2005/8/layout/vList2"/>
    <dgm:cxn modelId="{A1D61348-CFFA-6147-AFBE-3F8FB12A21E4}" type="presParOf" srcId="{9414CD10-6541-E348-A858-CC1EA05D96E3}" destId="{9C1EE18D-0B41-914B-BE77-4CAA916F514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17605-9ED5-0447-9048-D7AF71C101C1}">
      <dsp:nvSpPr>
        <dsp:cNvPr id="0" name=""/>
        <dsp:cNvSpPr/>
      </dsp:nvSpPr>
      <dsp:spPr>
        <a:xfrm>
          <a:off x="0" y="242709"/>
          <a:ext cx="6348501" cy="110331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Khaled A. Beydoun</a:t>
          </a:r>
        </a:p>
      </dsp:txBody>
      <dsp:txXfrm>
        <a:off x="53859" y="296568"/>
        <a:ext cx="6240783" cy="995592"/>
      </dsp:txXfrm>
    </dsp:sp>
    <dsp:sp modelId="{9C1EE18D-0B41-914B-BE77-4CAA916F5140}">
      <dsp:nvSpPr>
        <dsp:cNvPr id="0" name=""/>
        <dsp:cNvSpPr/>
      </dsp:nvSpPr>
      <dsp:spPr>
        <a:xfrm>
          <a:off x="0" y="1346020"/>
          <a:ext cx="6348501" cy="390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65"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a:solidFill>
                <a:schemeClr val="tx1"/>
              </a:solidFill>
              <a:cs typeface="Calibri Light" panose="020F0302020204030204"/>
            </a:rPr>
            <a:t>In 2001, had just begun his career as a law professor  </a:t>
          </a:r>
          <a:endParaRPr lang="en-US" sz="3600" kern="1200" dirty="0"/>
        </a:p>
        <a:p>
          <a:pPr marL="285750" lvl="1" indent="-285750" algn="l" defTabSz="1600200">
            <a:lnSpc>
              <a:spcPct val="90000"/>
            </a:lnSpc>
            <a:spcBef>
              <a:spcPct val="0"/>
            </a:spcBef>
            <a:spcAft>
              <a:spcPct val="20000"/>
            </a:spcAft>
            <a:buChar char="•"/>
          </a:pPr>
          <a:r>
            <a:rPr lang="en-US" sz="3600" kern="1200" dirty="0">
              <a:solidFill>
                <a:schemeClr val="tx1"/>
              </a:solidFill>
              <a:cs typeface="Calibri Light" panose="020F0302020204030204"/>
            </a:rPr>
            <a:t>Awoke on the morning of 9/11 to the sound of multiple calls from his mother</a:t>
          </a:r>
          <a:endParaRPr lang="en-US" sz="3600" kern="1200" dirty="0"/>
        </a:p>
        <a:p>
          <a:pPr marL="285750" lvl="1" indent="-285750" algn="l" defTabSz="1600200">
            <a:lnSpc>
              <a:spcPct val="90000"/>
            </a:lnSpc>
            <a:spcBef>
              <a:spcPct val="0"/>
            </a:spcBef>
            <a:spcAft>
              <a:spcPct val="20000"/>
            </a:spcAft>
            <a:buChar char="•"/>
          </a:pPr>
          <a:r>
            <a:rPr lang="en-US" sz="3600" kern="1200" dirty="0">
              <a:solidFill>
                <a:schemeClr val="tx1"/>
              </a:solidFill>
              <a:cs typeface="Calibri Light" panose="020F0302020204030204"/>
            </a:rPr>
            <a:t>He answered and she said "Turn on the TV"</a:t>
          </a:r>
          <a:endParaRPr lang="en-US" sz="3600" kern="1200" dirty="0"/>
        </a:p>
      </dsp:txBody>
      <dsp:txXfrm>
        <a:off x="0" y="1346020"/>
        <a:ext cx="6348501" cy="3904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17605-9ED5-0447-9048-D7AF71C101C1}">
      <dsp:nvSpPr>
        <dsp:cNvPr id="0" name=""/>
        <dsp:cNvSpPr/>
      </dsp:nvSpPr>
      <dsp:spPr>
        <a:xfrm>
          <a:off x="0" y="155274"/>
          <a:ext cx="6348501" cy="9594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a:t>Maya</a:t>
          </a:r>
          <a:endParaRPr lang="en-US" sz="4000" kern="1200"/>
        </a:p>
      </dsp:txBody>
      <dsp:txXfrm>
        <a:off x="46834" y="202108"/>
        <a:ext cx="6254833" cy="865732"/>
      </dsp:txXfrm>
    </dsp:sp>
    <dsp:sp modelId="{9C1EE18D-0B41-914B-BE77-4CAA916F5140}">
      <dsp:nvSpPr>
        <dsp:cNvPr id="0" name=""/>
        <dsp:cNvSpPr/>
      </dsp:nvSpPr>
      <dsp:spPr>
        <a:xfrm>
          <a:off x="0" y="1114674"/>
          <a:ext cx="6348501" cy="42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65"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College student at Columbia</a:t>
          </a:r>
        </a:p>
        <a:p>
          <a:pPr marL="285750" lvl="1" indent="-285750" algn="l" defTabSz="1377950">
            <a:lnSpc>
              <a:spcPct val="90000"/>
            </a:lnSpc>
            <a:spcBef>
              <a:spcPct val="0"/>
            </a:spcBef>
            <a:spcAft>
              <a:spcPct val="20000"/>
            </a:spcAft>
            <a:buChar char="•"/>
          </a:pPr>
          <a:r>
            <a:rPr lang="en-US" sz="3100" kern="1200"/>
            <a:t>Was in the library all morning. At 9:30 she heard a student on the phone discussing </a:t>
          </a:r>
          <a:r>
            <a:rPr lang="en-US" sz="3100" b="1" kern="1200"/>
            <a:t>"the terrorists"</a:t>
          </a:r>
          <a:endParaRPr lang="en-US" sz="3100" kern="1200"/>
        </a:p>
        <a:p>
          <a:pPr marL="285750" lvl="1" indent="-285750" algn="l" defTabSz="1377950">
            <a:lnSpc>
              <a:spcPct val="90000"/>
            </a:lnSpc>
            <a:spcBef>
              <a:spcPct val="0"/>
            </a:spcBef>
            <a:spcAft>
              <a:spcPct val="20000"/>
            </a:spcAft>
            <a:buChar char="•"/>
          </a:pPr>
          <a:r>
            <a:rPr lang="en-US" sz="3100" kern="1200"/>
            <a:t>She collected her bags and went to the Muslim Students Association, where she, along with other Muslim students stayed for </a:t>
          </a:r>
          <a:r>
            <a:rPr lang="en-US" sz="3100" b="1" kern="1200"/>
            <a:t>four hours</a:t>
          </a:r>
          <a:r>
            <a:rPr lang="en-US" sz="3100" kern="1200"/>
            <a:t>, afraid to leave </a:t>
          </a:r>
        </a:p>
      </dsp:txBody>
      <dsp:txXfrm>
        <a:off x="0" y="1114674"/>
        <a:ext cx="6348501" cy="4222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52AC6-C323-49BF-8C5F-178AC818C241}" type="datetimeFigureOut">
              <a:rPr lang="en-US"/>
              <a:t>3/21/21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C3563-E07A-4AC2-8873-92870EAA3A53}" type="slidenum">
              <a:rPr lang="en-US"/>
              <a:t>‹#›</a:t>
            </a:fld>
            <a:endParaRPr lang="en-US"/>
          </a:p>
        </p:txBody>
      </p:sp>
    </p:spTree>
    <p:extLst>
      <p:ext uri="{BB962C8B-B14F-4D97-AF65-F5344CB8AC3E}">
        <p14:creationId xmlns:p14="http://schemas.microsoft.com/office/powerpoint/2010/main" val="183549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Ask about personal experiences</a:t>
            </a:r>
          </a:p>
          <a:p>
            <a:r>
              <a:rPr lang="en-US" dirty="0">
                <a:cs typeface="Calibri"/>
              </a:rPr>
              <a:t>- What impacts of 9/11 </a:t>
            </a:r>
            <a:r>
              <a:rPr lang="en-US">
                <a:cs typeface="Calibri"/>
              </a:rPr>
              <a:t>have you seen?</a:t>
            </a:r>
            <a:endParaRPr lang="en-US" dirty="0">
              <a:cs typeface="Calibri"/>
            </a:endParaRPr>
          </a:p>
        </p:txBody>
      </p:sp>
      <p:sp>
        <p:nvSpPr>
          <p:cNvPr id="4" name="Slide Number Placeholder 3"/>
          <p:cNvSpPr>
            <a:spLocks noGrp="1"/>
          </p:cNvSpPr>
          <p:nvPr>
            <p:ph type="sldNum" sz="quarter" idx="5"/>
          </p:nvPr>
        </p:nvSpPr>
        <p:spPr/>
        <p:txBody>
          <a:bodyPr/>
          <a:lstStyle/>
          <a:p>
            <a:fld id="{01AC3563-E07A-4AC2-8873-92870EAA3A53}" type="slidenum">
              <a:rPr lang="en-US"/>
              <a:t>1</a:t>
            </a:fld>
            <a:endParaRPr lang="en-US"/>
          </a:p>
        </p:txBody>
      </p:sp>
    </p:spTree>
    <p:extLst>
      <p:ext uri="{BB962C8B-B14F-4D97-AF65-F5344CB8AC3E}">
        <p14:creationId xmlns:p14="http://schemas.microsoft.com/office/powerpoint/2010/main" val="248285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People react to natural disasters differently than intentional attacks</a:t>
            </a:r>
          </a:p>
          <a:p>
            <a:r>
              <a:rPr lang="en-US" dirty="0"/>
              <a:t>- The Americans blamed all Muslims- and perceived Muslims for the attack</a:t>
            </a:r>
          </a:p>
        </p:txBody>
      </p:sp>
      <p:sp>
        <p:nvSpPr>
          <p:cNvPr id="4" name="Slide Number Placeholder 3"/>
          <p:cNvSpPr>
            <a:spLocks noGrp="1"/>
          </p:cNvSpPr>
          <p:nvPr>
            <p:ph type="sldNum" sz="quarter" idx="5"/>
          </p:nvPr>
        </p:nvSpPr>
        <p:spPr/>
        <p:txBody>
          <a:bodyPr/>
          <a:lstStyle/>
          <a:p>
            <a:fld id="{01AC3563-E07A-4AC2-8873-92870EAA3A53}" type="slidenum">
              <a:rPr lang="en-US" smtClean="0"/>
              <a:t>13</a:t>
            </a:fld>
            <a:endParaRPr lang="en-US"/>
          </a:p>
        </p:txBody>
      </p:sp>
    </p:spTree>
    <p:extLst>
      <p:ext uri="{BB962C8B-B14F-4D97-AF65-F5344CB8AC3E}">
        <p14:creationId xmlns:p14="http://schemas.microsoft.com/office/powerpoint/2010/main" val="69680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times mark a drastic shift in the nation</a:t>
            </a:r>
          </a:p>
        </p:txBody>
      </p:sp>
      <p:sp>
        <p:nvSpPr>
          <p:cNvPr id="4" name="Slide Number Placeholder 3"/>
          <p:cNvSpPr>
            <a:spLocks noGrp="1"/>
          </p:cNvSpPr>
          <p:nvPr>
            <p:ph type="sldNum" sz="quarter" idx="5"/>
          </p:nvPr>
        </p:nvSpPr>
        <p:spPr/>
        <p:txBody>
          <a:bodyPr/>
          <a:lstStyle/>
          <a:p>
            <a:fld id="{01AC3563-E07A-4AC2-8873-92870EAA3A53}" type="slidenum">
              <a:rPr lang="en-US" smtClean="0"/>
              <a:t>2</a:t>
            </a:fld>
            <a:endParaRPr lang="en-US"/>
          </a:p>
        </p:txBody>
      </p:sp>
    </p:spTree>
    <p:extLst>
      <p:ext uri="{BB962C8B-B14F-4D97-AF65-F5344CB8AC3E}">
        <p14:creationId xmlns:p14="http://schemas.microsoft.com/office/powerpoint/2010/main" val="58443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Khaled is a professor of Law at the University of Detroit</a:t>
            </a:r>
          </a:p>
        </p:txBody>
      </p:sp>
      <p:sp>
        <p:nvSpPr>
          <p:cNvPr id="4" name="Slide Number Placeholder 3"/>
          <p:cNvSpPr>
            <a:spLocks noGrp="1"/>
          </p:cNvSpPr>
          <p:nvPr>
            <p:ph type="sldNum" sz="quarter" idx="5"/>
          </p:nvPr>
        </p:nvSpPr>
        <p:spPr/>
        <p:txBody>
          <a:bodyPr/>
          <a:lstStyle/>
          <a:p>
            <a:fld id="{01AC3563-E07A-4AC2-8873-92870EAA3A53}" type="slidenum">
              <a:rPr lang="en-US" smtClean="0"/>
              <a:t>3</a:t>
            </a:fld>
            <a:endParaRPr lang="en-US"/>
          </a:p>
        </p:txBody>
      </p:sp>
    </p:spTree>
    <p:extLst>
      <p:ext uri="{BB962C8B-B14F-4D97-AF65-F5344CB8AC3E}">
        <p14:creationId xmlns:p14="http://schemas.microsoft.com/office/powerpoint/2010/main" val="315631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Two Muslim brothers escorted her home</a:t>
            </a:r>
          </a:p>
          <a:p>
            <a:r>
              <a:rPr lang="en-US" dirty="0"/>
              <a:t>- Along the way she feared for her life</a:t>
            </a:r>
          </a:p>
        </p:txBody>
      </p:sp>
      <p:sp>
        <p:nvSpPr>
          <p:cNvPr id="4" name="Slide Number Placeholder 3"/>
          <p:cNvSpPr>
            <a:spLocks noGrp="1"/>
          </p:cNvSpPr>
          <p:nvPr>
            <p:ph type="sldNum" sz="quarter" idx="5"/>
          </p:nvPr>
        </p:nvSpPr>
        <p:spPr/>
        <p:txBody>
          <a:bodyPr/>
          <a:lstStyle/>
          <a:p>
            <a:fld id="{01AC3563-E07A-4AC2-8873-92870EAA3A53}" type="slidenum">
              <a:rPr lang="en-US" smtClean="0"/>
              <a:t>4</a:t>
            </a:fld>
            <a:endParaRPr lang="en-US"/>
          </a:p>
        </p:txBody>
      </p:sp>
    </p:spTree>
    <p:extLst>
      <p:ext uri="{BB962C8B-B14F-4D97-AF65-F5344CB8AC3E}">
        <p14:creationId xmlns:p14="http://schemas.microsoft.com/office/powerpoint/2010/main" val="269861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other interviews with </a:t>
            </a:r>
            <a:r>
              <a:rPr lang="en-US" dirty="0" err="1"/>
              <a:t>muslims</a:t>
            </a:r>
            <a:r>
              <a:rPr lang="en-US" dirty="0"/>
              <a:t> reveals that they had no idea the attacks were planned, they thought it was an accident</a:t>
            </a:r>
          </a:p>
          <a:p>
            <a:r>
              <a:rPr lang="en-US" dirty="0"/>
              <a:t>- They grieved along with the nation</a:t>
            </a:r>
          </a:p>
        </p:txBody>
      </p:sp>
      <p:sp>
        <p:nvSpPr>
          <p:cNvPr id="4" name="Slide Number Placeholder 3"/>
          <p:cNvSpPr>
            <a:spLocks noGrp="1"/>
          </p:cNvSpPr>
          <p:nvPr>
            <p:ph type="sldNum" sz="quarter" idx="5"/>
          </p:nvPr>
        </p:nvSpPr>
        <p:spPr/>
        <p:txBody>
          <a:bodyPr/>
          <a:lstStyle/>
          <a:p>
            <a:fld id="{01AC3563-E07A-4AC2-8873-92870EAA3A53}" type="slidenum">
              <a:rPr lang="en-US" smtClean="0"/>
              <a:t>5</a:t>
            </a:fld>
            <a:endParaRPr lang="en-US"/>
          </a:p>
        </p:txBody>
      </p:sp>
    </p:spTree>
    <p:extLst>
      <p:ext uri="{BB962C8B-B14F-4D97-AF65-F5344CB8AC3E}">
        <p14:creationId xmlns:p14="http://schemas.microsoft.com/office/powerpoint/2010/main" val="380853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an interview for a book, one student shared her own story of 9/11 </a:t>
            </a:r>
          </a:p>
        </p:txBody>
      </p:sp>
      <p:sp>
        <p:nvSpPr>
          <p:cNvPr id="4" name="Slide Number Placeholder 3"/>
          <p:cNvSpPr>
            <a:spLocks noGrp="1"/>
          </p:cNvSpPr>
          <p:nvPr>
            <p:ph type="sldNum" sz="quarter" idx="5"/>
          </p:nvPr>
        </p:nvSpPr>
        <p:spPr/>
        <p:txBody>
          <a:bodyPr/>
          <a:lstStyle/>
          <a:p>
            <a:fld id="{01AC3563-E07A-4AC2-8873-92870EAA3A53}" type="slidenum">
              <a:rPr lang="en-US" smtClean="0"/>
              <a:t>6</a:t>
            </a:fld>
            <a:endParaRPr lang="en-US"/>
          </a:p>
        </p:txBody>
      </p:sp>
    </p:spTree>
    <p:extLst>
      <p:ext uri="{BB962C8B-B14F-4D97-AF65-F5344CB8AC3E}">
        <p14:creationId xmlns:p14="http://schemas.microsoft.com/office/powerpoint/2010/main" val="380611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Two Muslim brothers escorted her home</a:t>
            </a:r>
          </a:p>
          <a:p>
            <a:r>
              <a:rPr lang="en-US" dirty="0"/>
              <a:t>- Along the way she feared for her life</a:t>
            </a:r>
          </a:p>
        </p:txBody>
      </p:sp>
      <p:sp>
        <p:nvSpPr>
          <p:cNvPr id="4" name="Slide Number Placeholder 3"/>
          <p:cNvSpPr>
            <a:spLocks noGrp="1"/>
          </p:cNvSpPr>
          <p:nvPr>
            <p:ph type="sldNum" sz="quarter" idx="5"/>
          </p:nvPr>
        </p:nvSpPr>
        <p:spPr/>
        <p:txBody>
          <a:bodyPr/>
          <a:lstStyle/>
          <a:p>
            <a:fld id="{01AC3563-E07A-4AC2-8873-92870EAA3A53}" type="slidenum">
              <a:rPr lang="en-US" smtClean="0"/>
              <a:t>7</a:t>
            </a:fld>
            <a:endParaRPr lang="en-US"/>
          </a:p>
        </p:txBody>
      </p:sp>
    </p:spTree>
    <p:extLst>
      <p:ext uri="{BB962C8B-B14F-4D97-AF65-F5344CB8AC3E}">
        <p14:creationId xmlns:p14="http://schemas.microsoft.com/office/powerpoint/2010/main" val="29516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Violence was kept at bay by the presence of a few policemen</a:t>
            </a:r>
          </a:p>
          <a:p>
            <a:r>
              <a:rPr lang="en-US" dirty="0"/>
              <a:t>- From 2000-2001, violence against Muslim Americans and Arabs increased by 1600%</a:t>
            </a:r>
          </a:p>
        </p:txBody>
      </p:sp>
      <p:sp>
        <p:nvSpPr>
          <p:cNvPr id="4" name="Slide Number Placeholder 3"/>
          <p:cNvSpPr>
            <a:spLocks noGrp="1"/>
          </p:cNvSpPr>
          <p:nvPr>
            <p:ph type="sldNum" sz="quarter" idx="5"/>
          </p:nvPr>
        </p:nvSpPr>
        <p:spPr/>
        <p:txBody>
          <a:bodyPr/>
          <a:lstStyle/>
          <a:p>
            <a:fld id="{01AC3563-E07A-4AC2-8873-92870EAA3A53}" type="slidenum">
              <a:rPr lang="en-US" smtClean="0"/>
              <a:t>8</a:t>
            </a:fld>
            <a:endParaRPr lang="en-US"/>
          </a:p>
        </p:txBody>
      </p:sp>
    </p:spTree>
    <p:extLst>
      <p:ext uri="{BB962C8B-B14F-4D97-AF65-F5344CB8AC3E}">
        <p14:creationId xmlns:p14="http://schemas.microsoft.com/office/powerpoint/2010/main" val="197922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event lives in the minds of contemporary Americans</a:t>
            </a:r>
          </a:p>
        </p:txBody>
      </p:sp>
      <p:sp>
        <p:nvSpPr>
          <p:cNvPr id="4" name="Slide Number Placeholder 3"/>
          <p:cNvSpPr>
            <a:spLocks noGrp="1"/>
          </p:cNvSpPr>
          <p:nvPr>
            <p:ph type="sldNum" sz="quarter" idx="5"/>
          </p:nvPr>
        </p:nvSpPr>
        <p:spPr/>
        <p:txBody>
          <a:bodyPr/>
          <a:lstStyle/>
          <a:p>
            <a:fld id="{01AC3563-E07A-4AC2-8873-92870EAA3A53}" type="slidenum">
              <a:rPr lang="en-US" smtClean="0"/>
              <a:t>12</a:t>
            </a:fld>
            <a:endParaRPr lang="en-US"/>
          </a:p>
        </p:txBody>
      </p:sp>
    </p:spTree>
    <p:extLst>
      <p:ext uri="{BB962C8B-B14F-4D97-AF65-F5344CB8AC3E}">
        <p14:creationId xmlns:p14="http://schemas.microsoft.com/office/powerpoint/2010/main" val="5768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p>
            <a:fld id="{5586B75A-687E-405C-8A0B-8D00578BA2C3}" type="datetimeFigureOut">
              <a:rPr lang="en-US" dirty="0"/>
              <a:pPr/>
              <a:t>3/21/21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2305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E5243-F52A-4D37-9694-EB26C6C31910}" type="datetimeFigureOut">
              <a:rPr lang="en-US" dirty="0"/>
              <a:t>3/21/21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6834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7B6E1-634A-48DC-9E8B-D894023267EF}" type="datetimeFigureOut">
              <a:rPr lang="en-US" dirty="0"/>
              <a:t>3/21/21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4210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dirty="0"/>
              <a:t>3/21/21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7478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2247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dirty="0"/>
              <a:t>3/21/21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1073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dirty="0"/>
              <a:t>3/21/21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4042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3/21/21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268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3/21/21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2595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3/21/21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6507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3/21/21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9507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3/21/21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7789055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6468" y="4832610"/>
            <a:ext cx="10085033" cy="1954300"/>
          </a:xfrm>
        </p:spPr>
        <p:txBody>
          <a:bodyPr>
            <a:normAutofit/>
          </a:bodyPr>
          <a:lstStyle/>
          <a:p>
            <a:pPr algn="ctr"/>
            <a:r>
              <a:rPr lang="en-US" sz="4800" dirty="0">
                <a:latin typeface="Cambria"/>
                <a:ea typeface="Tahoma"/>
                <a:cs typeface="Calibri Light"/>
              </a:rPr>
              <a:t>9/11 and Muslim Americans</a:t>
            </a:r>
            <a:br>
              <a:rPr lang="en-US" sz="4400" dirty="0">
                <a:latin typeface="Cambria"/>
                <a:ea typeface="Tahoma"/>
                <a:cs typeface="Calibri Light"/>
              </a:rPr>
            </a:br>
            <a:br>
              <a:rPr lang="en-US" sz="4400" dirty="0">
                <a:latin typeface="Cambria"/>
                <a:ea typeface="Tahoma"/>
                <a:cs typeface="Calibri Light"/>
              </a:rPr>
            </a:br>
            <a:r>
              <a:rPr lang="en-US" sz="2400" dirty="0">
                <a:latin typeface="Cambria"/>
                <a:ea typeface="Tahoma"/>
                <a:cs typeface="Calibri Light"/>
              </a:rPr>
              <a:t>HIWD:497 - Islam in America</a:t>
            </a:r>
            <a:br>
              <a:rPr lang="en-US" sz="2400" dirty="0">
                <a:latin typeface="Cambria"/>
                <a:ea typeface="Tahoma"/>
                <a:cs typeface="Calibri Light"/>
              </a:rPr>
            </a:br>
            <a:endParaRPr lang="en-US" sz="2400" dirty="0">
              <a:latin typeface="Cambria"/>
              <a:ea typeface="Tahoma"/>
              <a:cs typeface="Calibri Light"/>
            </a:endParaRPr>
          </a:p>
        </p:txBody>
      </p:sp>
      <p:pic>
        <p:nvPicPr>
          <p:cNvPr id="4" name="Picture 4" descr="A view of a city at sunset&#10;&#10;Description automatically generated">
            <a:extLst>
              <a:ext uri="{FF2B5EF4-FFF2-40B4-BE49-F238E27FC236}">
                <a16:creationId xmlns:a16="http://schemas.microsoft.com/office/drawing/2014/main" id="{57A5045A-97B7-4C62-864B-4D3903B914BD}"/>
              </a:ext>
            </a:extLst>
          </p:cNvPr>
          <p:cNvPicPr>
            <a:picLocks noChangeAspect="1"/>
          </p:cNvPicPr>
          <p:nvPr/>
        </p:nvPicPr>
        <p:blipFill>
          <a:blip r:embed="rId3"/>
          <a:stretch>
            <a:fillRect/>
          </a:stretch>
        </p:blipFill>
        <p:spPr>
          <a:xfrm>
            <a:off x="1973777" y="598824"/>
            <a:ext cx="8050415" cy="402520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building, boat, table, truck&#10;&#10;Description automatically generated">
            <a:extLst>
              <a:ext uri="{FF2B5EF4-FFF2-40B4-BE49-F238E27FC236}">
                <a16:creationId xmlns:a16="http://schemas.microsoft.com/office/drawing/2014/main" id="{B0E723D1-F49D-4447-AFDF-D929E96733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99581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6552-B4CE-432C-B852-EA7BC9E56A16}"/>
              </a:ext>
            </a:extLst>
          </p:cNvPr>
          <p:cNvSpPr>
            <a:spLocks noGrp="1"/>
          </p:cNvSpPr>
          <p:nvPr>
            <p:ph type="title"/>
          </p:nvPr>
        </p:nvSpPr>
        <p:spPr>
          <a:xfrm>
            <a:off x="7836310" y="499533"/>
            <a:ext cx="3706761" cy="1658198"/>
          </a:xfrm>
        </p:spPr>
        <p:txBody>
          <a:bodyPr>
            <a:normAutofit/>
          </a:bodyPr>
          <a:lstStyle/>
          <a:p>
            <a:r>
              <a:rPr lang="en-US" sz="4400" dirty="0">
                <a:cs typeface="Calibri Light"/>
              </a:rPr>
              <a:t>10:03</a:t>
            </a:r>
            <a:endParaRPr lang="en-US" sz="4400" dirty="0"/>
          </a:p>
        </p:txBody>
      </p:sp>
      <p:pic>
        <p:nvPicPr>
          <p:cNvPr id="4" name="Picture 4" descr="A close up of a flag&#10;&#10;Description automatically generated">
            <a:extLst>
              <a:ext uri="{FF2B5EF4-FFF2-40B4-BE49-F238E27FC236}">
                <a16:creationId xmlns:a16="http://schemas.microsoft.com/office/drawing/2014/main" id="{FA5365BB-341B-477C-8994-237AB77FA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999" y="772928"/>
            <a:ext cx="6912217" cy="5322405"/>
          </a:xfrm>
          <a:prstGeom prst="rect">
            <a:avLst/>
          </a:prstGeom>
        </p:spPr>
      </p:pic>
      <p:sp>
        <p:nvSpPr>
          <p:cNvPr id="3" name="Content Placeholder 2">
            <a:extLst>
              <a:ext uri="{FF2B5EF4-FFF2-40B4-BE49-F238E27FC236}">
                <a16:creationId xmlns:a16="http://schemas.microsoft.com/office/drawing/2014/main" id="{0B8D6702-2883-483E-9BA5-53C148932478}"/>
              </a:ext>
            </a:extLst>
          </p:cNvPr>
          <p:cNvSpPr>
            <a:spLocks noGrp="1"/>
          </p:cNvSpPr>
          <p:nvPr>
            <p:ph idx="1"/>
          </p:nvPr>
        </p:nvSpPr>
        <p:spPr>
          <a:xfrm>
            <a:off x="7836310" y="2011680"/>
            <a:ext cx="3706761" cy="3864732"/>
          </a:xfrm>
        </p:spPr>
        <p:txBody>
          <a:bodyPr vert="horz" lIns="91440" tIns="45720" rIns="91440" bIns="45720" rtlCol="0" anchor="t">
            <a:normAutofit/>
          </a:bodyPr>
          <a:lstStyle/>
          <a:p>
            <a:pPr>
              <a:buChar char="•"/>
            </a:pPr>
            <a:r>
              <a:rPr lang="en-US" sz="2800" dirty="0">
                <a:solidFill>
                  <a:schemeClr val="tx1"/>
                </a:solidFill>
                <a:cs typeface="Calibri Light" panose="020F0302020204030204"/>
              </a:rPr>
              <a:t> The final plane was recaptured and landed in a field in Pennsylvania, killing the passengers and hijackers</a:t>
            </a:r>
          </a:p>
        </p:txBody>
      </p:sp>
    </p:spTree>
    <p:extLst>
      <p:ext uri="{BB962C8B-B14F-4D97-AF65-F5344CB8AC3E}">
        <p14:creationId xmlns:p14="http://schemas.microsoft.com/office/powerpoint/2010/main" val="69634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large crowd of people&#10;&#10;Description automatically generated">
            <a:extLst>
              <a:ext uri="{FF2B5EF4-FFF2-40B4-BE49-F238E27FC236}">
                <a16:creationId xmlns:a16="http://schemas.microsoft.com/office/drawing/2014/main" id="{630F9972-05A4-4937-9034-9FF34362F1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33138" y="634392"/>
            <a:ext cx="6095999" cy="5486400"/>
          </a:xfrm>
          <a:prstGeom prst="rect">
            <a:avLst/>
          </a:prstGeom>
        </p:spPr>
      </p:pic>
      <p:sp>
        <p:nvSpPr>
          <p:cNvPr id="4" name="TextBox 3">
            <a:extLst>
              <a:ext uri="{FF2B5EF4-FFF2-40B4-BE49-F238E27FC236}">
                <a16:creationId xmlns:a16="http://schemas.microsoft.com/office/drawing/2014/main" id="{726CD109-25C2-4FA9-A68D-32CBACE2FC20}"/>
              </a:ext>
            </a:extLst>
          </p:cNvPr>
          <p:cNvSpPr txBox="1"/>
          <p:nvPr/>
        </p:nvSpPr>
        <p:spPr>
          <a:xfrm>
            <a:off x="6649453" y="200526"/>
            <a:ext cx="5358063" cy="39472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 </a:t>
            </a:r>
            <a:r>
              <a:rPr lang="en-US" sz="2800" dirty="0"/>
              <a:t>Overall, this attack took the lives of just under </a:t>
            </a:r>
            <a:r>
              <a:rPr lang="en-US" sz="2800" b="1" u="sng" dirty="0"/>
              <a:t>3,000 people</a:t>
            </a:r>
            <a:r>
              <a:rPr lang="en-US" sz="2800" dirty="0"/>
              <a:t> and forever changed the lives of countless others</a:t>
            </a:r>
            <a:endParaRPr lang="en-US" sz="2800" dirty="0">
              <a:cs typeface="Calibri Light"/>
            </a:endParaRPr>
          </a:p>
          <a:p>
            <a:endParaRPr lang="en-US" sz="2800" dirty="0">
              <a:cs typeface="Calibri Light"/>
            </a:endParaRPr>
          </a:p>
          <a:p>
            <a:pPr marL="342900" indent="-342900">
              <a:buFont typeface="Arial"/>
              <a:buChar char="•"/>
            </a:pPr>
            <a:r>
              <a:rPr lang="en-US" sz="2800" dirty="0">
                <a:cs typeface="Calibri Light"/>
              </a:rPr>
              <a:t>The Pew Research Center estimates that approximately </a:t>
            </a:r>
            <a:r>
              <a:rPr lang="en-US" sz="2800" b="1" u="sng" dirty="0">
                <a:cs typeface="Calibri Light"/>
              </a:rPr>
              <a:t>20 percent</a:t>
            </a:r>
            <a:r>
              <a:rPr lang="en-US" sz="2800" dirty="0">
                <a:cs typeface="Calibri Light"/>
              </a:rPr>
              <a:t> of Americans knew someone (or knew someone who knew someone) who was injured or killed in the attacks</a:t>
            </a:r>
          </a:p>
          <a:p>
            <a:pPr marL="342900" indent="-342900">
              <a:buFont typeface="Arial"/>
              <a:buChar char="•"/>
            </a:pPr>
            <a:endParaRPr lang="en-US" sz="2800" dirty="0">
              <a:cs typeface="Calibri Light"/>
            </a:endParaRPr>
          </a:p>
          <a:p>
            <a:pPr marL="342900" indent="-342900">
              <a:buFont typeface="Arial"/>
              <a:buChar char="•"/>
            </a:pPr>
            <a:r>
              <a:rPr lang="en-US" sz="2800" dirty="0">
                <a:cs typeface="Calibri Light"/>
              </a:rPr>
              <a:t>After these events, </a:t>
            </a:r>
            <a:r>
              <a:rPr lang="en-US" sz="2800" b="1" u="sng" dirty="0">
                <a:cs typeface="Calibri Light"/>
              </a:rPr>
              <a:t>90 percent</a:t>
            </a:r>
            <a:r>
              <a:rPr lang="en-US" sz="2800" dirty="0">
                <a:cs typeface="Calibri Light"/>
              </a:rPr>
              <a:t> of Americans exhibited symptoms of PTSD</a:t>
            </a:r>
          </a:p>
        </p:txBody>
      </p:sp>
    </p:spTree>
    <p:extLst>
      <p:ext uri="{BB962C8B-B14F-4D97-AF65-F5344CB8AC3E}">
        <p14:creationId xmlns:p14="http://schemas.microsoft.com/office/powerpoint/2010/main" val="85885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27DE-CFAD-4CF6-BB28-B490B724D766}"/>
              </a:ext>
            </a:extLst>
          </p:cNvPr>
          <p:cNvSpPr>
            <a:spLocks noGrp="1"/>
          </p:cNvSpPr>
          <p:nvPr>
            <p:ph type="title"/>
          </p:nvPr>
        </p:nvSpPr>
        <p:spPr>
          <a:xfrm>
            <a:off x="6400800" y="499533"/>
            <a:ext cx="5142271" cy="1658198"/>
          </a:xfrm>
        </p:spPr>
        <p:txBody>
          <a:bodyPr>
            <a:normAutofit/>
          </a:bodyPr>
          <a:lstStyle/>
          <a:p>
            <a:r>
              <a:rPr lang="en-US" dirty="0">
                <a:cs typeface="Calibri Light"/>
              </a:rPr>
              <a:t>Economic Loss</a:t>
            </a:r>
          </a:p>
        </p:txBody>
      </p:sp>
      <p:sp>
        <p:nvSpPr>
          <p:cNvPr id="3" name="Content Placeholder 2">
            <a:extLst>
              <a:ext uri="{FF2B5EF4-FFF2-40B4-BE49-F238E27FC236}">
                <a16:creationId xmlns:a16="http://schemas.microsoft.com/office/drawing/2014/main" id="{E01C715C-3BAC-444D-ADED-2FAB9B9A51F5}"/>
              </a:ext>
            </a:extLst>
          </p:cNvPr>
          <p:cNvSpPr>
            <a:spLocks noGrp="1"/>
          </p:cNvSpPr>
          <p:nvPr>
            <p:ph idx="1"/>
          </p:nvPr>
        </p:nvSpPr>
        <p:spPr>
          <a:xfrm>
            <a:off x="6400800" y="2011680"/>
            <a:ext cx="5142271" cy="3864732"/>
          </a:xfrm>
        </p:spPr>
        <p:txBody>
          <a:bodyPr vert="horz" lIns="91440" tIns="45720" rIns="91440" bIns="45720" rtlCol="0" anchor="t">
            <a:normAutofit/>
          </a:bodyPr>
          <a:lstStyle/>
          <a:p>
            <a:pPr>
              <a:buChar char="•"/>
            </a:pPr>
            <a:r>
              <a:rPr lang="en-US" dirty="0">
                <a:solidFill>
                  <a:schemeClr val="tx1"/>
                </a:solidFill>
                <a:cs typeface="Calibri Light"/>
              </a:rPr>
              <a:t> U.S. Government Accountability Office estimates that </a:t>
            </a:r>
            <a:r>
              <a:rPr lang="en-US" b="1" u="sng" dirty="0">
                <a:solidFill>
                  <a:schemeClr val="tx1"/>
                </a:solidFill>
                <a:cs typeface="Calibri Light"/>
              </a:rPr>
              <a:t>$80 to $100 billion</a:t>
            </a:r>
            <a:r>
              <a:rPr lang="en-US" b="1" dirty="0">
                <a:solidFill>
                  <a:schemeClr val="tx1"/>
                </a:solidFill>
                <a:cs typeface="Calibri Light"/>
              </a:rPr>
              <a:t> of loss</a:t>
            </a:r>
            <a:r>
              <a:rPr lang="en-US" dirty="0">
                <a:solidFill>
                  <a:schemeClr val="tx1"/>
                </a:solidFill>
                <a:cs typeface="Calibri Light"/>
              </a:rPr>
              <a:t> in both direct costs (human life, infrastructure, economic loss, etc.) and indirect costs (losses harder to estimate)</a:t>
            </a:r>
          </a:p>
          <a:p>
            <a:pPr>
              <a:buChar char="•"/>
            </a:pPr>
            <a:r>
              <a:rPr lang="en-US" dirty="0">
                <a:solidFill>
                  <a:schemeClr val="tx1"/>
                </a:solidFill>
                <a:cs typeface="Calibri Light"/>
              </a:rPr>
              <a:t> Domestic and International travel fell by </a:t>
            </a:r>
            <a:r>
              <a:rPr lang="en-US" b="1" u="sng" dirty="0">
                <a:solidFill>
                  <a:schemeClr val="tx1"/>
                </a:solidFill>
                <a:cs typeface="Calibri Light"/>
              </a:rPr>
              <a:t>30 percent</a:t>
            </a:r>
          </a:p>
          <a:p>
            <a:pPr>
              <a:buChar char="•"/>
            </a:pPr>
            <a:r>
              <a:rPr lang="en-US" dirty="0">
                <a:solidFill>
                  <a:schemeClr val="tx1"/>
                </a:solidFill>
                <a:cs typeface="Calibri Light"/>
              </a:rPr>
              <a:t> In the last three months of 2001, just under </a:t>
            </a:r>
            <a:r>
              <a:rPr lang="en-US" b="1" u="sng" dirty="0">
                <a:solidFill>
                  <a:schemeClr val="tx1"/>
                </a:solidFill>
                <a:cs typeface="Calibri Light"/>
              </a:rPr>
              <a:t>100,000 jobs were lost</a:t>
            </a:r>
            <a:r>
              <a:rPr lang="en-US" dirty="0">
                <a:solidFill>
                  <a:schemeClr val="tx1"/>
                </a:solidFill>
                <a:cs typeface="Calibri Light"/>
              </a:rPr>
              <a:t> in New York City alone</a:t>
            </a:r>
            <a:endParaRPr lang="en-US" b="1" dirty="0">
              <a:solidFill>
                <a:schemeClr val="tx1"/>
              </a:solidFill>
              <a:cs typeface="Calibri Light"/>
            </a:endParaRPr>
          </a:p>
        </p:txBody>
      </p:sp>
      <p:pic>
        <p:nvPicPr>
          <p:cNvPr id="1026" name="Picture 2" descr="Harrowing unseen 9/11 pics show devastation and bloodshed at Ground Zero  through the eyes of first doctor on scene">
            <a:extLst>
              <a:ext uri="{FF2B5EF4-FFF2-40B4-BE49-F238E27FC236}">
                <a16:creationId xmlns:a16="http://schemas.microsoft.com/office/drawing/2014/main" id="{4691C933-50CD-9849-ABF7-AC77A5BD26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238321"/>
            <a:ext cx="5791200" cy="438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16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reaking News Consumer's Handbook: Islamophobia Edition | On the Media |  WNYC Studios">
            <a:extLst>
              <a:ext uri="{FF2B5EF4-FFF2-40B4-BE49-F238E27FC236}">
                <a16:creationId xmlns:a16="http://schemas.microsoft.com/office/drawing/2014/main" id="{3C575270-BD93-E847-B137-CB3ECDF94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838" y="0"/>
            <a:ext cx="10728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1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CEC70-7CFE-6546-B700-C29D9A069B6F}"/>
              </a:ext>
            </a:extLst>
          </p:cNvPr>
          <p:cNvSpPr>
            <a:spLocks noGrp="1"/>
          </p:cNvSpPr>
          <p:nvPr>
            <p:ph idx="1"/>
          </p:nvPr>
        </p:nvSpPr>
        <p:spPr>
          <a:xfrm>
            <a:off x="294289" y="367862"/>
            <a:ext cx="11603421" cy="6306207"/>
          </a:xfrm>
        </p:spPr>
        <p:txBody>
          <a:bodyPr>
            <a:normAutofit/>
          </a:bodyPr>
          <a:lstStyle/>
          <a:p>
            <a:pPr marL="0" indent="0" algn="ctr">
              <a:buNone/>
            </a:pPr>
            <a:r>
              <a:rPr lang="en-US" sz="1400" dirty="0">
                <a:solidFill>
                  <a:schemeClr val="tx1"/>
                </a:solidFill>
              </a:rPr>
              <a:t>Works Cited</a:t>
            </a:r>
          </a:p>
          <a:p>
            <a:pPr marL="0" indent="0">
              <a:buNone/>
            </a:pPr>
            <a:r>
              <a:rPr lang="en-US" sz="1400" dirty="0">
                <a:solidFill>
                  <a:schemeClr val="tx1"/>
                </a:solidFill>
              </a:rPr>
              <a:t>Fig. 1 - Vitali, Joann. “</a:t>
            </a:r>
            <a:r>
              <a:rPr lang="en-US" sz="1400" dirty="0" err="1">
                <a:solidFill>
                  <a:schemeClr val="tx1"/>
                </a:solidFill>
              </a:rPr>
              <a:t>Nyc</a:t>
            </a:r>
            <a:r>
              <a:rPr lang="en-US" sz="1400" dirty="0">
                <a:solidFill>
                  <a:schemeClr val="tx1"/>
                </a:solidFill>
              </a:rPr>
              <a:t> Skyline Sunrise with Twin Towers.” Fine Art America, May 3, 2013. https://fineartamerica.com/featured/nyc-skyline-sunrise-with-twin-towers-joann-</a:t>
            </a:r>
            <a:r>
              <a:rPr lang="en-US" sz="1400" dirty="0" err="1">
                <a:solidFill>
                  <a:schemeClr val="tx1"/>
                </a:solidFill>
              </a:rPr>
              <a:t>vitali.html</a:t>
            </a:r>
            <a:r>
              <a:rPr lang="en-US" sz="1400" dirty="0">
                <a:solidFill>
                  <a:schemeClr val="tx1"/>
                </a:solidFill>
              </a:rPr>
              <a:t>. Accessed, March 21, 2020.</a:t>
            </a:r>
          </a:p>
          <a:p>
            <a:pPr marL="0" indent="0">
              <a:buNone/>
            </a:pPr>
            <a:r>
              <a:rPr lang="en-US" sz="1400" dirty="0">
                <a:solidFill>
                  <a:schemeClr val="tx1"/>
                </a:solidFill>
              </a:rPr>
              <a:t>Fig. 2 - University of Amsterdam. “</a:t>
            </a:r>
            <a:r>
              <a:rPr lang="en-US" sz="1400" dirty="0" err="1">
                <a:solidFill>
                  <a:schemeClr val="tx1"/>
                </a:solidFill>
              </a:rPr>
              <a:t>Beels</a:t>
            </a:r>
            <a:r>
              <a:rPr lang="en-US" sz="1400" dirty="0">
                <a:solidFill>
                  <a:schemeClr val="tx1"/>
                </a:solidFill>
              </a:rPr>
              <a:t>, Yu-Bin, </a:t>
            </a:r>
            <a:r>
              <a:rPr lang="en-US" sz="1400" dirty="0" err="1">
                <a:solidFill>
                  <a:schemeClr val="tx1"/>
                </a:solidFill>
              </a:rPr>
              <a:t>Flickrcc</a:t>
            </a:r>
            <a:r>
              <a:rPr lang="en-US" sz="1400" dirty="0">
                <a:solidFill>
                  <a:schemeClr val="tx1"/>
                </a:solidFill>
              </a:rPr>
              <a:t>, in 9/11: One Event, Many Meanings.” September 4, 2019. https://www.uva.nl/en/content/news/press-releases/2019/09/9-11-one-event-many-meanings.html?cb. Accessed, March 21, 2020.</a:t>
            </a:r>
          </a:p>
          <a:p>
            <a:pPr marL="0" indent="0">
              <a:buNone/>
            </a:pPr>
            <a:r>
              <a:rPr lang="en-US" sz="1400" dirty="0">
                <a:solidFill>
                  <a:schemeClr val="tx1"/>
                </a:solidFill>
              </a:rPr>
              <a:t>Fig. 3 - Hiro </a:t>
            </a:r>
            <a:r>
              <a:rPr lang="en-US" sz="1400" dirty="0" err="1">
                <a:solidFill>
                  <a:schemeClr val="tx1"/>
                </a:solidFill>
              </a:rPr>
              <a:t>Oshima</a:t>
            </a:r>
            <a:r>
              <a:rPr lang="en-US" sz="1400" i="1" dirty="0">
                <a:solidFill>
                  <a:schemeClr val="tx1"/>
                </a:solidFill>
              </a:rPr>
              <a:t>. “</a:t>
            </a:r>
            <a:r>
              <a:rPr lang="en-US" sz="1400" dirty="0" err="1">
                <a:solidFill>
                  <a:schemeClr val="tx1"/>
                </a:solidFill>
              </a:rPr>
              <a:t>WireImage</a:t>
            </a:r>
            <a:r>
              <a:rPr lang="en-US" sz="1400" dirty="0">
                <a:solidFill>
                  <a:schemeClr val="tx1"/>
                </a:solidFill>
              </a:rPr>
              <a:t>.</a:t>
            </a:r>
            <a:r>
              <a:rPr lang="en-US" sz="1400" i="1" dirty="0">
                <a:solidFill>
                  <a:schemeClr val="tx1"/>
                </a:solidFill>
              </a:rPr>
              <a:t>” </a:t>
            </a:r>
            <a:r>
              <a:rPr lang="en-US" sz="1400" dirty="0">
                <a:solidFill>
                  <a:schemeClr val="tx1"/>
                </a:solidFill>
              </a:rPr>
              <a:t>Getty Images. https://www.history.com/topics/21st-century/9-11-timeline. Accessed, March 21, 2020.</a:t>
            </a:r>
            <a:endParaRPr lang="en-US" sz="1400" i="1" dirty="0">
              <a:solidFill>
                <a:schemeClr val="tx1"/>
              </a:solidFill>
            </a:endParaRPr>
          </a:p>
          <a:p>
            <a:pPr marL="0" indent="0">
              <a:buNone/>
            </a:pPr>
            <a:r>
              <a:rPr lang="en-US" sz="1400" dirty="0">
                <a:solidFill>
                  <a:schemeClr val="tx1"/>
                </a:solidFill>
              </a:rPr>
              <a:t>Fig. 4 - Robert Clark, “An explosion rips through the south tower of the World Trade Center as smoke billows from the north tower,” Associated Press. https://www.latimes.com/travel/la-xpm-2001-sep-12-na-sept-11-attack-201105-01-story.html. Accessed, March 21, 2020.</a:t>
            </a:r>
          </a:p>
          <a:p>
            <a:pPr marL="0" indent="0">
              <a:buNone/>
            </a:pPr>
            <a:r>
              <a:rPr lang="en-US" sz="1400" dirty="0">
                <a:solidFill>
                  <a:schemeClr val="tx1"/>
                </a:solidFill>
              </a:rPr>
              <a:t>Fig. 5 - US National Archives, “Dan Bartlett, deputy assistant to the president, points to news footage of the attacks while President Bush listens to new security information.” https://www.businessinsider.com/photos-president-bush-911-attacks-2019-9#dan-bartlett-deputy-assistant-to-the-president-points-to-news-footage-of-the-attacks-while-president-bush-listens-to-new-security-information-2. Accessed, March 21, 2020.</a:t>
            </a:r>
          </a:p>
          <a:p>
            <a:pPr marL="0" indent="0">
              <a:buNone/>
            </a:pPr>
            <a:r>
              <a:rPr lang="en-US" sz="1400" dirty="0">
                <a:solidFill>
                  <a:schemeClr val="tx1"/>
                </a:solidFill>
              </a:rPr>
              <a:t>Fig. 6 -  Thomas  </a:t>
            </a:r>
            <a:r>
              <a:rPr lang="en-US" sz="1400" dirty="0" err="1">
                <a:solidFill>
                  <a:schemeClr val="tx1"/>
                </a:solidFill>
              </a:rPr>
              <a:t>Brading</a:t>
            </a:r>
            <a:r>
              <a:rPr lang="en-US" sz="1400" dirty="0">
                <a:solidFill>
                  <a:schemeClr val="tx1"/>
                </a:solidFill>
              </a:rPr>
              <a:t>, “Army leaders share stories of the 9/11 Pentagon attack,” Army News Service, September 11, 2020 https://www.army.mil/article/238930/army_leaders_share_stories_of_the_911_pentagon_attack. Accessed, March 21, 2020.</a:t>
            </a:r>
          </a:p>
          <a:p>
            <a:pPr marL="0" indent="0">
              <a:buNone/>
            </a:pPr>
            <a:r>
              <a:rPr lang="en-US" sz="1400" dirty="0">
                <a:solidFill>
                  <a:schemeClr val="tx1"/>
                </a:solidFill>
              </a:rPr>
              <a:t>Fig. 7 -  The Week. In “What happened to the passengers of United Airlines flight 93 on 9/11?” September 11, 2018, https://www.theweek.co.uk/94482/911-crash-what-happened-to-the-passengers-on-united-airlines-flight-93. Accessed, March 21, 2020.</a:t>
            </a:r>
          </a:p>
          <a:p>
            <a:pPr marL="0" indent="0">
              <a:buNone/>
            </a:pPr>
            <a:r>
              <a:rPr lang="en-US" sz="1400" dirty="0">
                <a:solidFill>
                  <a:schemeClr val="tx1"/>
                </a:solidFill>
              </a:rPr>
              <a:t>Fig. 8 -  Beth A. Keiser, in “Tuesday, and After: New Yorker writers respond to 9/11.” AFP, Getty, https://www.newyorker.com/magazine/2001/09/24/tuesday-and-after-talk-of-the-town. Accessed, March 21, 2020.</a:t>
            </a:r>
          </a:p>
          <a:p>
            <a:pPr marL="0" indent="0">
              <a:buNone/>
            </a:pPr>
            <a:r>
              <a:rPr lang="en-US" sz="1400" dirty="0">
                <a:solidFill>
                  <a:schemeClr val="tx1"/>
                </a:solidFill>
              </a:rPr>
              <a:t>Fig. 9 - Dr. Emil </a:t>
            </a:r>
            <a:r>
              <a:rPr lang="en-US" sz="1400" dirty="0" err="1">
                <a:solidFill>
                  <a:schemeClr val="tx1"/>
                </a:solidFill>
              </a:rPr>
              <a:t>Chynn</a:t>
            </a:r>
            <a:r>
              <a:rPr lang="en-US" sz="1400" dirty="0">
                <a:solidFill>
                  <a:schemeClr val="tx1"/>
                </a:solidFill>
              </a:rPr>
              <a:t>, “Of the 2,996 who died on 9/11, including the 19 hijackers, 2,606 were killed at the World Trade Center and the surrounding area.” Caters News Agency, 10 Sep 2019, https://www.thesun.co.uk/news/9898159/harrowing-unseen-9-11-pics-show-devastation-and-bloodshed-at-ground-zero-through-the-eyes-of-first-doctor-on-scene/. Accessed, March 21, 2020.</a:t>
            </a:r>
          </a:p>
          <a:p>
            <a:pPr marL="0" indent="0">
              <a:buNone/>
            </a:pPr>
            <a:r>
              <a:rPr lang="en-US" sz="1400" dirty="0">
                <a:solidFill>
                  <a:schemeClr val="tx1"/>
                </a:solidFill>
              </a:rPr>
              <a:t>Fig. 10 - Bill </a:t>
            </a:r>
            <a:r>
              <a:rPr lang="en-US" sz="1400" dirty="0" err="1">
                <a:solidFill>
                  <a:schemeClr val="tx1"/>
                </a:solidFill>
              </a:rPr>
              <a:t>Pugliano</a:t>
            </a:r>
            <a:r>
              <a:rPr lang="en-US" sz="1400" dirty="0">
                <a:solidFill>
                  <a:schemeClr val="tx1"/>
                </a:solidFill>
              </a:rPr>
              <a:t>, “anti-Muslim graffiti on the wall of the Islamic Center of America in Dearborn MI.” Getty, https://</a:t>
            </a:r>
            <a:r>
              <a:rPr lang="en-US" sz="1400" dirty="0" err="1">
                <a:solidFill>
                  <a:schemeClr val="tx1"/>
                </a:solidFill>
              </a:rPr>
              <a:t>www.wnycstudios.org</a:t>
            </a:r>
            <a:r>
              <a:rPr lang="en-US" sz="1400" dirty="0">
                <a:solidFill>
                  <a:schemeClr val="tx1"/>
                </a:solidFill>
              </a:rPr>
              <a:t>/podcasts/</a:t>
            </a:r>
            <a:r>
              <a:rPr lang="en-US" sz="1400" dirty="0" err="1">
                <a:solidFill>
                  <a:schemeClr val="tx1"/>
                </a:solidFill>
              </a:rPr>
              <a:t>otm</a:t>
            </a:r>
            <a:r>
              <a:rPr lang="en-US" sz="1400" dirty="0">
                <a:solidFill>
                  <a:schemeClr val="tx1"/>
                </a:solidFill>
              </a:rPr>
              <a:t>/segments/breaking-news-consumers-handbook-islamophobia-edition. Accessed, March 21, 2020.</a:t>
            </a:r>
          </a:p>
        </p:txBody>
      </p:sp>
    </p:spTree>
    <p:extLst>
      <p:ext uri="{BB962C8B-B14F-4D97-AF65-F5344CB8AC3E}">
        <p14:creationId xmlns:p14="http://schemas.microsoft.com/office/powerpoint/2010/main" val="26624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2F987D0-774F-4E59-B305-97C4772648B1}"/>
              </a:ext>
            </a:extLst>
          </p:cNvPr>
          <p:cNvGrpSpPr/>
          <p:nvPr/>
        </p:nvGrpSpPr>
        <p:grpSpPr>
          <a:xfrm>
            <a:off x="643468" y="2824055"/>
            <a:ext cx="10905067" cy="1209890"/>
            <a:chOff x="3443990" y="3041754"/>
            <a:chExt cx="5397706" cy="837243"/>
          </a:xfrm>
        </p:grpSpPr>
        <p:sp>
          <p:nvSpPr>
            <p:cNvPr id="4" name="TextBox 3">
              <a:extLst>
                <a:ext uri="{FF2B5EF4-FFF2-40B4-BE49-F238E27FC236}">
                  <a16:creationId xmlns:a16="http://schemas.microsoft.com/office/drawing/2014/main" id="{0C33FC2E-2B01-40F9-9505-42A3B3C81709}"/>
                </a:ext>
              </a:extLst>
            </p:cNvPr>
            <p:cNvSpPr txBox="1"/>
            <p:nvPr/>
          </p:nvSpPr>
          <p:spPr>
            <a:xfrm>
              <a:off x="6017301" y="3041754"/>
              <a:ext cx="12316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Aft>
                  <a:spcPts val="600"/>
                </a:spcAft>
              </a:pPr>
              <a:r>
                <a:rPr lang="en-US" sz="5000" dirty="0"/>
                <a:t>9:30</a:t>
              </a:r>
              <a:endParaRPr lang="en-US" sz="5000" dirty="0">
                <a:cs typeface="Calibri Light"/>
              </a:endParaRPr>
            </a:p>
          </p:txBody>
        </p:sp>
        <p:sp>
          <p:nvSpPr>
            <p:cNvPr id="5" name="TextBox 4">
              <a:extLst>
                <a:ext uri="{FF2B5EF4-FFF2-40B4-BE49-F238E27FC236}">
                  <a16:creationId xmlns:a16="http://schemas.microsoft.com/office/drawing/2014/main" id="{D46DE5D5-A845-4290-A6D4-731FD6242057}"/>
                </a:ext>
              </a:extLst>
            </p:cNvPr>
            <p:cNvSpPr txBox="1"/>
            <p:nvPr/>
          </p:nvSpPr>
          <p:spPr>
            <a:xfrm>
              <a:off x="7335184" y="3041754"/>
              <a:ext cx="15065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Aft>
                  <a:spcPts val="600"/>
                </a:spcAft>
              </a:pPr>
              <a:r>
                <a:rPr lang="en-US" sz="5000" dirty="0">
                  <a:cs typeface="Calibri Light"/>
                </a:rPr>
                <a:t>10:03</a:t>
              </a:r>
            </a:p>
          </p:txBody>
        </p:sp>
        <p:sp>
          <p:nvSpPr>
            <p:cNvPr id="6" name="TextBox 5">
              <a:extLst>
                <a:ext uri="{FF2B5EF4-FFF2-40B4-BE49-F238E27FC236}">
                  <a16:creationId xmlns:a16="http://schemas.microsoft.com/office/drawing/2014/main" id="{637F6832-3CC9-4100-B7BE-5DC9FBC5710B}"/>
                </a:ext>
              </a:extLst>
            </p:cNvPr>
            <p:cNvSpPr txBox="1"/>
            <p:nvPr/>
          </p:nvSpPr>
          <p:spPr>
            <a:xfrm>
              <a:off x="3443990" y="3041754"/>
              <a:ext cx="12441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Aft>
                  <a:spcPts val="600"/>
                </a:spcAft>
              </a:pPr>
              <a:r>
                <a:rPr lang="en-US" sz="5000" dirty="0"/>
                <a:t>8:46</a:t>
              </a:r>
              <a:endParaRPr lang="en-US" sz="5000" dirty="0">
                <a:cs typeface="Calibri Light"/>
              </a:endParaRPr>
            </a:p>
          </p:txBody>
        </p:sp>
        <p:sp>
          <p:nvSpPr>
            <p:cNvPr id="11" name="TextBox 10">
              <a:extLst>
                <a:ext uri="{FF2B5EF4-FFF2-40B4-BE49-F238E27FC236}">
                  <a16:creationId xmlns:a16="http://schemas.microsoft.com/office/drawing/2014/main" id="{2F7CA8A8-8B3D-480A-97FF-AFBA3C6E2E3D}"/>
                </a:ext>
              </a:extLst>
            </p:cNvPr>
            <p:cNvSpPr txBox="1"/>
            <p:nvPr/>
          </p:nvSpPr>
          <p:spPr>
            <a:xfrm>
              <a:off x="4730644" y="3048000"/>
              <a:ext cx="12441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Aft>
                  <a:spcPts val="600"/>
                </a:spcAft>
              </a:pPr>
              <a:r>
                <a:rPr lang="en-US" sz="5000" dirty="0"/>
                <a:t>9:03</a:t>
              </a:r>
              <a:endParaRPr lang="en-US" sz="5000" dirty="0">
                <a:cs typeface="Calibri Light"/>
              </a:endParaRPr>
            </a:p>
          </p:txBody>
        </p:sp>
      </p:grpSp>
    </p:spTree>
    <p:extLst>
      <p:ext uri="{BB962C8B-B14F-4D97-AF65-F5344CB8AC3E}">
        <p14:creationId xmlns:p14="http://schemas.microsoft.com/office/powerpoint/2010/main" val="264935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A picture containing building, large, grass, water&#10;&#10;Description automatically generated">
            <a:extLst>
              <a:ext uri="{FF2B5EF4-FFF2-40B4-BE49-F238E27FC236}">
                <a16:creationId xmlns:a16="http://schemas.microsoft.com/office/drawing/2014/main" id="{CF78FFE3-4BBB-2948-8E60-9144E94F1A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6853"/>
            <a:ext cx="8139151" cy="46042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Light" panose="020F0302020204030204"/>
            </a:endParaRPr>
          </a:p>
        </p:txBody>
      </p:sp>
      <p:sp>
        <p:nvSpPr>
          <p:cNvPr id="2" name="Title 1">
            <a:extLst>
              <a:ext uri="{FF2B5EF4-FFF2-40B4-BE49-F238E27FC236}">
                <a16:creationId xmlns:a16="http://schemas.microsoft.com/office/drawing/2014/main" id="{A8E16552-B4CE-432C-B852-EA7BC9E56A16}"/>
              </a:ext>
            </a:extLst>
          </p:cNvPr>
          <p:cNvSpPr>
            <a:spLocks noGrp="1"/>
          </p:cNvSpPr>
          <p:nvPr>
            <p:ph type="title"/>
          </p:nvPr>
        </p:nvSpPr>
        <p:spPr>
          <a:xfrm>
            <a:off x="657225" y="1448586"/>
            <a:ext cx="7160191" cy="1181062"/>
          </a:xfrm>
        </p:spPr>
        <p:txBody>
          <a:bodyPr>
            <a:normAutofit/>
          </a:bodyPr>
          <a:lstStyle/>
          <a:p>
            <a:r>
              <a:rPr lang="en-US" sz="4800">
                <a:solidFill>
                  <a:schemeClr val="tx1"/>
                </a:solidFill>
                <a:cs typeface="Calibri Light"/>
              </a:rPr>
              <a:t>8:46</a:t>
            </a:r>
            <a:endParaRPr lang="en-US" sz="4800">
              <a:solidFill>
                <a:schemeClr val="tx1"/>
              </a:solidFill>
            </a:endParaRPr>
          </a:p>
        </p:txBody>
      </p:sp>
      <p:sp>
        <p:nvSpPr>
          <p:cNvPr id="3" name="Content Placeholder 2">
            <a:extLst>
              <a:ext uri="{FF2B5EF4-FFF2-40B4-BE49-F238E27FC236}">
                <a16:creationId xmlns:a16="http://schemas.microsoft.com/office/drawing/2014/main" id="{0B8D6702-2883-483E-9BA5-53C148932478}"/>
              </a:ext>
            </a:extLst>
          </p:cNvPr>
          <p:cNvSpPr>
            <a:spLocks noGrp="1"/>
          </p:cNvSpPr>
          <p:nvPr>
            <p:ph idx="1"/>
          </p:nvPr>
        </p:nvSpPr>
        <p:spPr>
          <a:xfrm>
            <a:off x="661737" y="2445434"/>
            <a:ext cx="6817897" cy="2922502"/>
          </a:xfrm>
        </p:spPr>
        <p:txBody>
          <a:bodyPr vert="horz" lIns="91440" tIns="45720" rIns="91440" bIns="45720" rtlCol="0" anchor="t">
            <a:normAutofit fontScale="92500" lnSpcReduction="10000"/>
          </a:bodyPr>
          <a:lstStyle/>
          <a:p>
            <a:pPr>
              <a:buChar char="•"/>
            </a:pPr>
            <a:r>
              <a:rPr lang="en-US" sz="2000">
                <a:solidFill>
                  <a:schemeClr val="tx1"/>
                </a:solidFill>
                <a:cs typeface="Calibri Light" panose="020F0302020204030204"/>
              </a:rPr>
              <a:t> </a:t>
            </a:r>
            <a:r>
              <a:rPr lang="en-US" sz="2600">
                <a:solidFill>
                  <a:schemeClr val="tx1"/>
                </a:solidFill>
                <a:cs typeface="Calibri Light" panose="020F0302020204030204"/>
              </a:rPr>
              <a:t>The first hijacked aircraft crashed into the north tower of the World Trade Center</a:t>
            </a:r>
          </a:p>
          <a:p>
            <a:pPr>
              <a:buChar char="•"/>
            </a:pPr>
            <a:r>
              <a:rPr lang="en-US" sz="2600">
                <a:solidFill>
                  <a:schemeClr val="tx1"/>
                </a:solidFill>
                <a:cs typeface="Calibri Light" panose="020F0302020204030204"/>
              </a:rPr>
              <a:t> In the first 18 minutes, over 3,000 calls flooded 911 Operation centers</a:t>
            </a:r>
          </a:p>
          <a:p>
            <a:pPr>
              <a:buChar char="•"/>
            </a:pPr>
            <a:r>
              <a:rPr lang="en-US" sz="2600">
                <a:solidFill>
                  <a:schemeClr val="tx1"/>
                </a:solidFill>
                <a:cs typeface="Calibri Light" panose="020F0302020204030204"/>
              </a:rPr>
              <a:t> At this point, people assumed that this was an accident</a:t>
            </a:r>
          </a:p>
          <a:p>
            <a:pPr>
              <a:buChar char="•"/>
            </a:pPr>
            <a:endParaRPr lang="en-US">
              <a:solidFill>
                <a:schemeClr val="tx1"/>
              </a:solidFill>
              <a:cs typeface="Calibri Light" panose="020F0302020204030204"/>
            </a:endParaRPr>
          </a:p>
          <a:p>
            <a:pPr marL="0" indent="0">
              <a:buNone/>
            </a:pPr>
            <a:r>
              <a:rPr lang="en-US">
                <a:solidFill>
                  <a:schemeClr val="tx1"/>
                </a:solidFill>
                <a:cs typeface="Calibri Light" panose="020F0302020204030204"/>
              </a:rPr>
              <a:t>            Story- Khaled A. Beydoun</a:t>
            </a:r>
            <a:endParaRPr lang="en-US" dirty="0">
              <a:solidFill>
                <a:schemeClr val="tx1"/>
              </a:solidFill>
              <a:cs typeface="Calibri Light" panose="020F0302020204030204"/>
            </a:endParaRPr>
          </a:p>
        </p:txBody>
      </p:sp>
    </p:spTree>
    <p:extLst>
      <p:ext uri="{BB962C8B-B14F-4D97-AF65-F5344CB8AC3E}">
        <p14:creationId xmlns:p14="http://schemas.microsoft.com/office/powerpoint/2010/main" val="261947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165E19-5745-4681-8701-15B4DA5FD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8A92014F-135C-48A4-8596-49CB0505BE74}"/>
              </a:ext>
            </a:extLst>
          </p:cNvPr>
          <p:cNvGraphicFramePr/>
          <p:nvPr>
            <p:extLst>
              <p:ext uri="{D42A27DB-BD31-4B8C-83A1-F6EECF244321}">
                <p14:modId xmlns:p14="http://schemas.microsoft.com/office/powerpoint/2010/main" val="2689628488"/>
              </p:ext>
            </p:extLst>
          </p:nvPr>
        </p:nvGraphicFramePr>
        <p:xfrm>
          <a:off x="5194570" y="639763"/>
          <a:ext cx="6348501"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16326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large body of water with smoke coming out of it&#10;&#10;Description automatically generated">
            <a:extLst>
              <a:ext uri="{FF2B5EF4-FFF2-40B4-BE49-F238E27FC236}">
                <a16:creationId xmlns:a16="http://schemas.microsoft.com/office/drawing/2014/main" id="{7BBE280F-482B-4C85-8809-7A76DE5DFD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1" y="-5475"/>
            <a:ext cx="12183978" cy="6852907"/>
          </a:xfrm>
          <a:prstGeom prst="rect">
            <a:avLst/>
          </a:prstGeom>
        </p:spPr>
      </p:pic>
      <p:sp>
        <p:nvSpPr>
          <p:cNvPr id="2" name="Title 1">
            <a:extLst>
              <a:ext uri="{FF2B5EF4-FFF2-40B4-BE49-F238E27FC236}">
                <a16:creationId xmlns:a16="http://schemas.microsoft.com/office/drawing/2014/main" id="{7897BB3C-5139-4577-B7C8-3E1153D01FE4}"/>
              </a:ext>
            </a:extLst>
          </p:cNvPr>
          <p:cNvSpPr>
            <a:spLocks noGrp="1"/>
          </p:cNvSpPr>
          <p:nvPr>
            <p:ph type="title"/>
          </p:nvPr>
        </p:nvSpPr>
        <p:spPr>
          <a:xfrm>
            <a:off x="6970036" y="4991322"/>
            <a:ext cx="3754887" cy="856093"/>
          </a:xfrm>
        </p:spPr>
        <p:txBody>
          <a:bodyPr vert="horz" lIns="91440" tIns="45720" rIns="91440" bIns="45720" rtlCol="0" anchor="ctr">
            <a:normAutofit/>
          </a:bodyPr>
          <a:lstStyle/>
          <a:p>
            <a:pPr algn="r"/>
            <a:r>
              <a:rPr lang="en-US" sz="3600" dirty="0"/>
              <a:t>-Khaled A. Beydoun</a:t>
            </a:r>
            <a:endParaRPr lang="en-US" sz="3600">
              <a:cs typeface="Calibri Light"/>
            </a:endParaRPr>
          </a:p>
        </p:txBody>
      </p:sp>
      <p:sp>
        <p:nvSpPr>
          <p:cNvPr id="5" name="TextBox 4">
            <a:extLst>
              <a:ext uri="{FF2B5EF4-FFF2-40B4-BE49-F238E27FC236}">
                <a16:creationId xmlns:a16="http://schemas.microsoft.com/office/drawing/2014/main" id="{81FE6D30-37B2-4A47-9F4C-E78B845088B5}"/>
              </a:ext>
            </a:extLst>
          </p:cNvPr>
          <p:cNvSpPr txBox="1"/>
          <p:nvPr/>
        </p:nvSpPr>
        <p:spPr>
          <a:xfrm>
            <a:off x="1467595" y="567890"/>
            <a:ext cx="9706506" cy="492351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5000"/>
              </a:lnSpc>
              <a:spcAft>
                <a:spcPts val="600"/>
              </a:spcAft>
              <a:buFont typeface="Arial" pitchFamily="34" charset="0"/>
              <a:buChar char=" "/>
            </a:pPr>
            <a:r>
              <a:rPr lang="en-US" sz="4000" b="1" dirty="0"/>
              <a:t>"I recall the surreal images and events of that day as if they happened yesterday. And just as intimately, I remember the four words that repeatedly scrolled across my mind after the first plane crashed into the world trade center. 'Please don't be Muslims, please don't be Muslims'…"</a:t>
            </a:r>
            <a:endParaRPr lang="en-US" sz="4000" b="1">
              <a:cs typeface="Calibri Light"/>
            </a:endParaRPr>
          </a:p>
        </p:txBody>
      </p:sp>
    </p:spTree>
    <p:extLst>
      <p:ext uri="{BB962C8B-B14F-4D97-AF65-F5344CB8AC3E}">
        <p14:creationId xmlns:p14="http://schemas.microsoft.com/office/powerpoint/2010/main" val="391294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6552-B4CE-432C-B852-EA7BC9E56A16}"/>
              </a:ext>
            </a:extLst>
          </p:cNvPr>
          <p:cNvSpPr>
            <a:spLocks noGrp="1"/>
          </p:cNvSpPr>
          <p:nvPr>
            <p:ph type="title"/>
          </p:nvPr>
        </p:nvSpPr>
        <p:spPr>
          <a:xfrm>
            <a:off x="7836310" y="282965"/>
            <a:ext cx="3706761" cy="807967"/>
          </a:xfrm>
        </p:spPr>
        <p:txBody>
          <a:bodyPr>
            <a:normAutofit/>
          </a:bodyPr>
          <a:lstStyle/>
          <a:p>
            <a:r>
              <a:rPr lang="en-US" sz="4400">
                <a:cs typeface="Calibri Light"/>
              </a:rPr>
              <a:t>9:03</a:t>
            </a:r>
            <a:endParaRPr lang="en-US" sz="4400"/>
          </a:p>
        </p:txBody>
      </p:sp>
      <p:pic>
        <p:nvPicPr>
          <p:cNvPr id="4" name="Picture 4" descr="A large body of water with a city in the background&#10;&#10;Description automatically generated">
            <a:extLst>
              <a:ext uri="{FF2B5EF4-FFF2-40B4-BE49-F238E27FC236}">
                <a16:creationId xmlns:a16="http://schemas.microsoft.com/office/drawing/2014/main" id="{1F879FC7-5F72-41D7-9F04-49661FBE8A05}"/>
              </a:ext>
            </a:extLst>
          </p:cNvPr>
          <p:cNvPicPr>
            <a:picLocks noChangeAspect="1"/>
          </p:cNvPicPr>
          <p:nvPr/>
        </p:nvPicPr>
        <p:blipFill>
          <a:blip r:embed="rId3"/>
          <a:stretch>
            <a:fillRect/>
          </a:stretch>
        </p:blipFill>
        <p:spPr>
          <a:xfrm>
            <a:off x="104610" y="760314"/>
            <a:ext cx="7730363" cy="5187211"/>
          </a:xfrm>
          <a:prstGeom prst="rect">
            <a:avLst/>
          </a:prstGeom>
        </p:spPr>
      </p:pic>
      <p:sp>
        <p:nvSpPr>
          <p:cNvPr id="3" name="Content Placeholder 2">
            <a:extLst>
              <a:ext uri="{FF2B5EF4-FFF2-40B4-BE49-F238E27FC236}">
                <a16:creationId xmlns:a16="http://schemas.microsoft.com/office/drawing/2014/main" id="{0B8D6702-2883-483E-9BA5-53C148932478}"/>
              </a:ext>
            </a:extLst>
          </p:cNvPr>
          <p:cNvSpPr>
            <a:spLocks noGrp="1"/>
          </p:cNvSpPr>
          <p:nvPr>
            <p:ph idx="1"/>
          </p:nvPr>
        </p:nvSpPr>
        <p:spPr>
          <a:xfrm>
            <a:off x="7836310" y="1049154"/>
            <a:ext cx="4204066" cy="5067889"/>
          </a:xfrm>
        </p:spPr>
        <p:txBody>
          <a:bodyPr vert="horz" lIns="91440" tIns="45720" rIns="91440" bIns="45720" rtlCol="0" anchor="t">
            <a:noAutofit/>
          </a:bodyPr>
          <a:lstStyle/>
          <a:p>
            <a:pPr>
              <a:buChar char="•"/>
            </a:pPr>
            <a:r>
              <a:rPr lang="en-US" sz="2800" dirty="0">
                <a:solidFill>
                  <a:schemeClr val="tx1"/>
                </a:solidFill>
                <a:cs typeface="Calibri Light" panose="020F0302020204030204"/>
              </a:rPr>
              <a:t> The second hijacked aircraft crashed into the south tower of the World Trade Center</a:t>
            </a:r>
          </a:p>
          <a:p>
            <a:pPr>
              <a:buChar char="•"/>
            </a:pPr>
            <a:r>
              <a:rPr lang="en-US" sz="2800" dirty="0">
                <a:solidFill>
                  <a:schemeClr val="tx1"/>
                </a:solidFill>
                <a:cs typeface="Calibri Light" panose="020F0302020204030204"/>
              </a:rPr>
              <a:t> The world watched as this horrific event unfolded</a:t>
            </a:r>
          </a:p>
          <a:p>
            <a:pPr>
              <a:buChar char="•"/>
            </a:pPr>
            <a:r>
              <a:rPr lang="en-US" sz="2800" dirty="0">
                <a:solidFill>
                  <a:schemeClr val="tx1"/>
                </a:solidFill>
                <a:cs typeface="Calibri Light" panose="020F0302020204030204"/>
              </a:rPr>
              <a:t> At this point, people knew that this was no accident</a:t>
            </a:r>
          </a:p>
          <a:p>
            <a:pPr>
              <a:buChar char="•"/>
            </a:pPr>
            <a:r>
              <a:rPr lang="en-US" sz="2800" i="0" dirty="0">
                <a:solidFill>
                  <a:schemeClr val="tx1"/>
                </a:solidFill>
                <a:cs typeface="Calibri Light" panose="020F0302020204030204"/>
              </a:rPr>
              <a:t> </a:t>
            </a:r>
            <a:r>
              <a:rPr lang="en-US" sz="2800" dirty="0">
                <a:solidFill>
                  <a:schemeClr val="tx1"/>
                </a:solidFill>
                <a:cs typeface="Calibri Light" panose="020F0302020204030204"/>
              </a:rPr>
              <a:t>Members of Al-Qaeda were attacking America</a:t>
            </a:r>
          </a:p>
          <a:p>
            <a:pPr marL="0" lvl="2" indent="0">
              <a:buNone/>
            </a:pPr>
            <a:r>
              <a:rPr lang="en-US" sz="2400" i="0" dirty="0">
                <a:solidFill>
                  <a:schemeClr val="tx1"/>
                </a:solidFill>
                <a:cs typeface="Calibri Light" panose="020F0302020204030204"/>
              </a:rPr>
              <a:t>          </a:t>
            </a:r>
          </a:p>
          <a:p>
            <a:pPr marL="0" lvl="2" indent="0">
              <a:buNone/>
            </a:pPr>
            <a:r>
              <a:rPr lang="en-US" sz="2400" i="0" dirty="0">
                <a:solidFill>
                  <a:schemeClr val="tx1"/>
                </a:solidFill>
                <a:cs typeface="Calibri Light" panose="020F0302020204030204"/>
              </a:rPr>
              <a:t>                 </a:t>
            </a:r>
            <a:r>
              <a:rPr lang="en-US" sz="2800" b="1" i="0" dirty="0">
                <a:solidFill>
                  <a:schemeClr val="tx1"/>
                </a:solidFill>
                <a:cs typeface="Calibri Light" panose="020F0302020204030204"/>
              </a:rPr>
              <a:t>Story</a:t>
            </a:r>
            <a:r>
              <a:rPr lang="en-US" sz="2800" i="0" dirty="0">
                <a:solidFill>
                  <a:schemeClr val="tx1"/>
                </a:solidFill>
                <a:cs typeface="Calibri Light" panose="020F0302020204030204"/>
              </a:rPr>
              <a:t>- Maya</a:t>
            </a:r>
            <a:endParaRPr lang="en-US" sz="2800" dirty="0">
              <a:solidFill>
                <a:schemeClr val="tx1"/>
              </a:solidFill>
            </a:endParaRPr>
          </a:p>
        </p:txBody>
      </p:sp>
    </p:spTree>
    <p:extLst>
      <p:ext uri="{BB962C8B-B14F-4D97-AF65-F5344CB8AC3E}">
        <p14:creationId xmlns:p14="http://schemas.microsoft.com/office/powerpoint/2010/main" val="120853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165E19-5745-4681-8701-15B4DA5FD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8A92014F-135C-48A4-8596-49CB0505BE74}"/>
              </a:ext>
            </a:extLst>
          </p:cNvPr>
          <p:cNvGraphicFramePr/>
          <p:nvPr>
            <p:extLst>
              <p:ext uri="{D42A27DB-BD31-4B8C-83A1-F6EECF244321}">
                <p14:modId xmlns:p14="http://schemas.microsoft.com/office/powerpoint/2010/main" val="3433431547"/>
              </p:ext>
            </p:extLst>
          </p:nvPr>
        </p:nvGraphicFramePr>
        <p:xfrm>
          <a:off x="5194570" y="639763"/>
          <a:ext cx="6348501"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72217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552F1-E1DB-4E86-BBFC-0CBB5C66DFCF}"/>
              </a:ext>
            </a:extLst>
          </p:cNvPr>
          <p:cNvSpPr txBox="1"/>
          <p:nvPr/>
        </p:nvSpPr>
        <p:spPr>
          <a:xfrm>
            <a:off x="1700464" y="2417786"/>
            <a:ext cx="8791072" cy="203132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dirty="0"/>
              <a:t>"That day, people didn't wait for investigations to take place; people didn't even wait to hear more on the news. It was just hours after the attack, and there were people behind my back that spit on me, people who said, </a:t>
            </a:r>
            <a:r>
              <a:rPr lang="en-US" sz="2900" b="1" dirty="0"/>
              <a:t>'We are going to kill them all; we are going to kill them all.'</a:t>
            </a:r>
            <a:r>
              <a:rPr lang="en-US" sz="2800" dirty="0"/>
              <a:t>"</a:t>
            </a:r>
          </a:p>
          <a:p>
            <a:pPr algn="ctr"/>
            <a:endParaRPr lang="en-US" sz="2800" dirty="0">
              <a:cs typeface="Calibri Light"/>
            </a:endParaRPr>
          </a:p>
          <a:p>
            <a:pPr algn="ctr"/>
            <a:r>
              <a:rPr lang="en-US" sz="2800" dirty="0">
                <a:cs typeface="Calibri Light"/>
              </a:rPr>
              <a:t>                                                      - Interview with Maya</a:t>
            </a:r>
          </a:p>
        </p:txBody>
      </p:sp>
    </p:spTree>
    <p:extLst>
      <p:ext uri="{BB962C8B-B14F-4D97-AF65-F5344CB8AC3E}">
        <p14:creationId xmlns:p14="http://schemas.microsoft.com/office/powerpoint/2010/main" val="73198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6552-B4CE-432C-B852-EA7BC9E56A16}"/>
              </a:ext>
            </a:extLst>
          </p:cNvPr>
          <p:cNvSpPr>
            <a:spLocks noGrp="1"/>
          </p:cNvSpPr>
          <p:nvPr>
            <p:ph type="title"/>
          </p:nvPr>
        </p:nvSpPr>
        <p:spPr>
          <a:xfrm>
            <a:off x="7836310" y="499533"/>
            <a:ext cx="3706761" cy="1658198"/>
          </a:xfrm>
        </p:spPr>
        <p:txBody>
          <a:bodyPr>
            <a:normAutofit/>
          </a:bodyPr>
          <a:lstStyle/>
          <a:p>
            <a:r>
              <a:rPr lang="en-US" sz="4400" dirty="0">
                <a:cs typeface="Calibri Light"/>
              </a:rPr>
              <a:t>9:30</a:t>
            </a:r>
            <a:endParaRPr lang="en-US" sz="4400" dirty="0"/>
          </a:p>
        </p:txBody>
      </p:sp>
      <p:pic>
        <p:nvPicPr>
          <p:cNvPr id="4" name="Picture 4" descr="A group of people standing in a room&#10;&#10;Description automatically generated">
            <a:extLst>
              <a:ext uri="{FF2B5EF4-FFF2-40B4-BE49-F238E27FC236}">
                <a16:creationId xmlns:a16="http://schemas.microsoft.com/office/drawing/2014/main" id="{87C16FEA-B12F-4878-BD24-6C0D8C9A9B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999" y="1127178"/>
            <a:ext cx="6912217" cy="4613904"/>
          </a:xfrm>
          <a:prstGeom prst="rect">
            <a:avLst/>
          </a:prstGeom>
        </p:spPr>
      </p:pic>
      <p:sp>
        <p:nvSpPr>
          <p:cNvPr id="3" name="Content Placeholder 2">
            <a:extLst>
              <a:ext uri="{FF2B5EF4-FFF2-40B4-BE49-F238E27FC236}">
                <a16:creationId xmlns:a16="http://schemas.microsoft.com/office/drawing/2014/main" id="{0B8D6702-2883-483E-9BA5-53C148932478}"/>
              </a:ext>
            </a:extLst>
          </p:cNvPr>
          <p:cNvSpPr>
            <a:spLocks noGrp="1"/>
          </p:cNvSpPr>
          <p:nvPr>
            <p:ph idx="1"/>
          </p:nvPr>
        </p:nvSpPr>
        <p:spPr>
          <a:xfrm>
            <a:off x="7836310" y="2011680"/>
            <a:ext cx="3706761" cy="4217658"/>
          </a:xfrm>
        </p:spPr>
        <p:txBody>
          <a:bodyPr vert="horz" lIns="91440" tIns="45720" rIns="91440" bIns="45720" rtlCol="0" anchor="t">
            <a:normAutofit/>
          </a:bodyPr>
          <a:lstStyle/>
          <a:p>
            <a:pPr>
              <a:buChar char="•"/>
            </a:pPr>
            <a:r>
              <a:rPr lang="en-US" sz="2800" dirty="0">
                <a:solidFill>
                  <a:schemeClr val="tx1"/>
                </a:solidFill>
                <a:cs typeface="Calibri Light" panose="020F0302020204030204"/>
              </a:rPr>
              <a:t> At an elementary school in Florida, President Bush confirmed the terrorist attacks</a:t>
            </a:r>
          </a:p>
          <a:p>
            <a:pPr>
              <a:buChar char="•"/>
            </a:pPr>
            <a:r>
              <a:rPr lang="en-US" sz="2800" dirty="0">
                <a:solidFill>
                  <a:schemeClr val="tx1"/>
                </a:solidFill>
                <a:cs typeface="Calibri Light" panose="020F0302020204030204"/>
              </a:rPr>
              <a:t>Only minutes after this address, the third hijacked plane hit the pentagon</a:t>
            </a:r>
          </a:p>
        </p:txBody>
      </p:sp>
    </p:spTree>
    <p:extLst>
      <p:ext uri="{BB962C8B-B14F-4D97-AF65-F5344CB8AC3E}">
        <p14:creationId xmlns:p14="http://schemas.microsoft.com/office/powerpoint/2010/main" val="402717514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4587</TotalTime>
  <Words>1307</Words>
  <Application>Microsoft Macintosh PowerPoint</Application>
  <PresentationFormat>Widescreen</PresentationFormat>
  <Paragraphs>82</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Metropolitan</vt:lpstr>
      <vt:lpstr>9/11 and Muslim Americans  HIWD:497 - Islam in America </vt:lpstr>
      <vt:lpstr>PowerPoint Presentation</vt:lpstr>
      <vt:lpstr>8:46</vt:lpstr>
      <vt:lpstr>PowerPoint Presentation</vt:lpstr>
      <vt:lpstr>-Khaled A. Beydoun</vt:lpstr>
      <vt:lpstr>9:03</vt:lpstr>
      <vt:lpstr>PowerPoint Presentation</vt:lpstr>
      <vt:lpstr>PowerPoint Presentation</vt:lpstr>
      <vt:lpstr>9:30</vt:lpstr>
      <vt:lpstr>PowerPoint Presentation</vt:lpstr>
      <vt:lpstr>10:03</vt:lpstr>
      <vt:lpstr>PowerPoint Presentation</vt:lpstr>
      <vt:lpstr>Economic Loss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Norris, Ariel Kate</cp:lastModifiedBy>
  <cp:revision>1133</cp:revision>
  <dcterms:created xsi:type="dcterms:W3CDTF">2020-10-21T17:43:26Z</dcterms:created>
  <dcterms:modified xsi:type="dcterms:W3CDTF">2021-03-22T00:39:05Z</dcterms:modified>
</cp:coreProperties>
</file>