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5" r:id="rId3"/>
    <p:sldId id="257" r:id="rId4"/>
    <p:sldId id="266" r:id="rId5"/>
    <p:sldId id="259" r:id="rId6"/>
    <p:sldId id="260" r:id="rId7"/>
    <p:sldId id="267" r:id="rId8"/>
    <p:sldId id="261" r:id="rId9"/>
    <p:sldId id="270" r:id="rId10"/>
    <p:sldId id="262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AB1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4660"/>
  </p:normalViewPr>
  <p:slideViewPr>
    <p:cSldViewPr snapToGrid="0" snapToObjects="1">
      <p:cViewPr>
        <p:scale>
          <a:sx n="107" d="100"/>
          <a:sy n="107" d="100"/>
        </p:scale>
        <p:origin x="566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ha-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582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acques-Louis_David,_The_Coronation_of_Napoleon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33946A81-50FC-4BD8-97BC-5822D9667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68" b="39280"/>
          <a:stretch/>
        </p:blipFill>
        <p:spPr>
          <a:xfrm>
            <a:off x="-123821" y="-34053"/>
            <a:ext cx="9267821" cy="2244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83435E-C9AC-486D-8589-C1C6C114F9D7}"/>
              </a:ext>
            </a:extLst>
          </p:cNvPr>
          <p:cNvSpPr/>
          <p:nvPr/>
        </p:nvSpPr>
        <p:spPr>
          <a:xfrm>
            <a:off x="-92869" y="2153264"/>
            <a:ext cx="9329738" cy="2000250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74"/>
            <a:ext cx="7772400" cy="1102519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b="1" dirty="0">
                <a:solidFill>
                  <a:srgbClr val="02020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Death and the Transformation of Women’s Roles Surrounding Death:</a:t>
            </a:r>
            <a:br>
              <a:rPr lang="en-US" sz="3100" dirty="0">
                <a:solidFill>
                  <a:srgbClr val="02020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2020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Analysis of Jacques-Louis David’s History Paintings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8178"/>
            <a:ext cx="6400800" cy="13144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20202"/>
                </a:solidFill>
                <a:cs typeface="Times New Roman" panose="02020603050405020304" pitchFamily="18" charset="0"/>
              </a:rPr>
              <a:t>By Miranda Boljat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Paintings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7244"/>
            <a:ext cx="8229600" cy="4336256"/>
          </a:xfrm>
        </p:spPr>
        <p:txBody>
          <a:bodyPr>
            <a:normAutofit fontScale="25000" lnSpcReduction="20000"/>
          </a:bodyPr>
          <a:lstStyle/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Death of Seneca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1773,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Louvre, Paris, 	https://library.artstor.org/#/asset/ARTSTOR_103_41822000741346;prevRouteTS=1604780097169.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Departure of Hector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1812,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Louvre, Paris, 	https://library.artstor.org/#/asset/ARMNIG_10313259059;prevRouteTS=1604782942916.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Intervention of the Sabine Women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1799,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Louvre, Paris, 	https://library.artstor.org/#/asset/SCALA_ARCHIVES_1039931969;prevRouteTS=1604782672860.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Lictors Bring Brutus the Bodies of his Sons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1789,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Louvre, Paris, 	https://library.artstor.org/#/asset/LESSING_ART_1039789204;prevRouteTS=1604782205173.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Mars Disarmed by Venus and the Three Graces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1824,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Musées</a:t>
            </a:r>
            <a:r>
              <a:rPr lang="en-US" sz="4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Royaux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Beaux-Arts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Brussels, https://www.fine-arts-	museum.be/en/exhibitions.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Oath of the Horatii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1784,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Louvre, Paris, 	https://library.artstor.org/#/asset/ARMNIG_10313257933;prevRouteTS=1604781867276.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David, Jacques-Louis,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Sorrow of Andromache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1781,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Musée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Louvre, Paris, 	https://library.artstor.org/#/asset/LESSING_ART_1039789184;prevRouteTS=1604781696125.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554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25"/>
            <a:ext cx="8229600" cy="3823098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Borde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Philippe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Jacques-Louis David: Empire to Exile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Haven: Yale University Press, 2005.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Chu, Petra ten-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Doesschate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Nineteenth-Century European Art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Boston: Prentice Hall, 2012.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Jarrassé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Dominique.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18th-Century French Painting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Paris: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Terrail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1998.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Lee, Simon.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David.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London: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Phaedon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Press, 1999.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Maleuvre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Didier. "David Painting Death."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Diacritics.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30, 3 (2000): 13-27. Accessed November 6, 2020. 	http://www.jstor.org/stable/1566340.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Padiyar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Satish. “Dispossessed: On Late David.” in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 After David: Essays on the Later Work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ed. Mark Ledbury. 	Williamstown, Sterling and Francine Clark Art Institute, 2007.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Padiyar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Satish. “Last Words: David's Mars Disarmed by Venus and the Graces (1824). Subjectivity, Death, and Postrevolutionary 	Late Style.”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International Association of Research Institutes in the History of Art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(2011).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http://www.riha-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journal.org/articles/2011/2011-apr-jun/padiyar-last-words.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B24018-F501-421D-86F5-11CE9E3B743F}"/>
              </a:ext>
            </a:extLst>
          </p:cNvPr>
          <p:cNvSpPr/>
          <p:nvPr/>
        </p:nvSpPr>
        <p:spPr>
          <a:xfrm>
            <a:off x="4980386" y="1157288"/>
            <a:ext cx="3593306" cy="37775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1E9A1-F960-42B0-A698-D292569AD9FC}"/>
              </a:ext>
            </a:extLst>
          </p:cNvPr>
          <p:cNvSpPr/>
          <p:nvPr/>
        </p:nvSpPr>
        <p:spPr>
          <a:xfrm>
            <a:off x="5530645" y="1839841"/>
            <a:ext cx="2361498" cy="300500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8CC435-9C3E-482A-95FC-CBB1CDFD96CC}"/>
              </a:ext>
            </a:extLst>
          </p:cNvPr>
          <p:cNvSpPr/>
          <p:nvPr/>
        </p:nvSpPr>
        <p:spPr>
          <a:xfrm>
            <a:off x="570310" y="1157288"/>
            <a:ext cx="3593306" cy="3783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4C6E79-87FC-490B-B704-4F7D98382E1F}"/>
              </a:ext>
            </a:extLst>
          </p:cNvPr>
          <p:cNvSpPr/>
          <p:nvPr/>
        </p:nvSpPr>
        <p:spPr>
          <a:xfrm>
            <a:off x="634180" y="1806676"/>
            <a:ext cx="3473245" cy="28727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David before the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8" y="1284971"/>
            <a:ext cx="2213429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Rococo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05EC2-03D1-4BEB-8551-F96697489625}"/>
              </a:ext>
            </a:extLst>
          </p:cNvPr>
          <p:cNvSpPr txBox="1"/>
          <p:nvPr/>
        </p:nvSpPr>
        <p:spPr>
          <a:xfrm>
            <a:off x="5231267" y="1284971"/>
            <a:ext cx="30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Neoclassicism</a:t>
            </a:r>
            <a:endParaRPr lang="en-US" dirty="0"/>
          </a:p>
        </p:txBody>
      </p:sp>
      <p:pic>
        <p:nvPicPr>
          <p:cNvPr id="6" name="Picture 5" descr="A picture containing text, indoor, painting&#10;&#10;Description automatically generated">
            <a:extLst>
              <a:ext uri="{FF2B5EF4-FFF2-40B4-BE49-F238E27FC236}">
                <a16:creationId xmlns:a16="http://schemas.microsoft.com/office/drawing/2014/main" id="{AE4A715E-5663-4A3C-9095-BA0FA482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53" y="1905465"/>
            <a:ext cx="3314818" cy="2680342"/>
          </a:xfrm>
          <a:prstGeom prst="rect">
            <a:avLst/>
          </a:prstGeom>
        </p:spPr>
      </p:pic>
      <p:pic>
        <p:nvPicPr>
          <p:cNvPr id="8" name="Picture 7" descr="A picture containing text, indoor, sculpture&#10;&#10;Description automatically generated">
            <a:extLst>
              <a:ext uri="{FF2B5EF4-FFF2-40B4-BE49-F238E27FC236}">
                <a16:creationId xmlns:a16="http://schemas.microsoft.com/office/drawing/2014/main" id="{7AFEAB47-6ABC-4532-9CFB-BB3572A2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97" y="1905465"/>
            <a:ext cx="2148526" cy="287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CBFD5A-9CE9-47EB-8890-A4D1BBFC464C}"/>
              </a:ext>
            </a:extLst>
          </p:cNvPr>
          <p:cNvSpPr/>
          <p:nvPr/>
        </p:nvSpPr>
        <p:spPr>
          <a:xfrm>
            <a:off x="-92868" y="150437"/>
            <a:ext cx="8079582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B8727-DB3D-469C-93AE-73BCB93996AF}"/>
              </a:ext>
            </a:extLst>
          </p:cNvPr>
          <p:cNvSpPr/>
          <p:nvPr/>
        </p:nvSpPr>
        <p:spPr>
          <a:xfrm>
            <a:off x="457200" y="1092994"/>
            <a:ext cx="5072063" cy="395049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44"/>
            <a:ext cx="5729288" cy="857250"/>
          </a:xfrm>
        </p:spPr>
        <p:txBody>
          <a:bodyPr/>
          <a:lstStyle/>
          <a:p>
            <a:r>
              <a:rPr lang="en-US" dirty="0">
                <a:latin typeface="+mn-lt"/>
              </a:rPr>
              <a:t>The Oath of the Horatii</a:t>
            </a:r>
          </a:p>
        </p:txBody>
      </p:sp>
      <p:pic>
        <p:nvPicPr>
          <p:cNvPr id="5" name="Content Placeholder 4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77FD9DED-27AA-421B-BD22-7A0300A71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72" y="1167549"/>
            <a:ext cx="4958640" cy="38255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69BD8-BB31-4518-87C1-D65D23B507FC}"/>
              </a:ext>
            </a:extLst>
          </p:cNvPr>
          <p:cNvSpPr txBox="1"/>
          <p:nvPr/>
        </p:nvSpPr>
        <p:spPr>
          <a:xfrm>
            <a:off x="5907370" y="1844696"/>
            <a:ext cx="2958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-Commission for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Direction des </a:t>
            </a:r>
            <a:r>
              <a:rPr lang="en-US" sz="1800" i="1" dirty="0" err="1">
                <a:effectLst/>
                <a:ea typeface="Calibri" panose="020F0502020204030204" pitchFamily="34" charset="0"/>
              </a:rPr>
              <a:t>Bâtiments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 du Roi</a:t>
            </a:r>
            <a:br>
              <a:rPr lang="en-US" sz="1800" i="1" dirty="0">
                <a:effectLst/>
                <a:ea typeface="Calibri" panose="020F0502020204030204" pitchFamily="34" charset="0"/>
              </a:rPr>
            </a:br>
            <a:r>
              <a:rPr lang="en-US" sz="1800" dirty="0">
                <a:effectLst/>
                <a:ea typeface="Calibri" panose="020F0502020204030204" pitchFamily="34" charset="0"/>
              </a:rPr>
              <a:t>-Reception may have motivated David’s portrayal of men as strong and resolute and women as diminished in grief, powerless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446EF-5694-43BF-888E-2916B69A8053}"/>
              </a:ext>
            </a:extLst>
          </p:cNvPr>
          <p:cNvSpPr txBox="1"/>
          <p:nvPr/>
        </p:nvSpPr>
        <p:spPr>
          <a:xfrm>
            <a:off x="6908006" y="981015"/>
            <a:ext cx="95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1784</a:t>
            </a:r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0B94D1-343D-45A6-9163-E25D5ED89BD0}"/>
              </a:ext>
            </a:extLst>
          </p:cNvPr>
          <p:cNvSpPr/>
          <p:nvPr/>
        </p:nvSpPr>
        <p:spPr>
          <a:xfrm>
            <a:off x="-85724" y="150437"/>
            <a:ext cx="8072438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D02D4-637A-47C1-B118-4E489E084DCF}"/>
              </a:ext>
            </a:extLst>
          </p:cNvPr>
          <p:cNvSpPr/>
          <p:nvPr/>
        </p:nvSpPr>
        <p:spPr>
          <a:xfrm>
            <a:off x="1528762" y="1279535"/>
            <a:ext cx="7086600" cy="339447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David’s Entry into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5" y="1384712"/>
            <a:ext cx="7086600" cy="3328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In 1790, he joined the Jacobin party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	-</a:t>
            </a:r>
            <a:r>
              <a:rPr lang="en-US" sz="2400" dirty="0">
                <a:solidFill>
                  <a:srgbClr val="020202"/>
                </a:solidFill>
              </a:rPr>
              <a:t>David’s experience of favoritism in the Academy 	factored into his resentment of the old system</a:t>
            </a:r>
          </a:p>
          <a:p>
            <a:pPr marL="0" indent="0">
              <a:buNone/>
            </a:pPr>
            <a:endParaRPr lang="en-US" sz="2400" dirty="0">
              <a:solidFill>
                <a:srgbClr val="02020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20202"/>
                </a:solidFill>
              </a:rPr>
              <a:t>	- He became a Deputy in the Convention, where he 	voted for the deaths of Louis XVI and Marie 	Antoinette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020202"/>
                </a:solidFill>
              </a:rPr>
            </a:br>
            <a:r>
              <a:rPr lang="en-US" sz="2400" dirty="0">
                <a:solidFill>
                  <a:srgbClr val="020202"/>
                </a:solidFill>
              </a:rPr>
              <a:t>	-Established the French Institute, which replaced the 	Academy</a:t>
            </a:r>
          </a:p>
        </p:txBody>
      </p:sp>
      <p:pic>
        <p:nvPicPr>
          <p:cNvPr id="4" name="Picture 3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0F2977D7-00D2-453F-8206-F13BEF58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25769" y="-133243"/>
            <a:ext cx="1579298" cy="5348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7A14C-D2EA-40A9-81B4-1EAD5B5E7436}"/>
              </a:ext>
            </a:extLst>
          </p:cNvPr>
          <p:cNvSpPr txBox="1"/>
          <p:nvPr/>
        </p:nvSpPr>
        <p:spPr>
          <a:xfrm>
            <a:off x="142875" y="6036469"/>
            <a:ext cx="4210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pngimg.com/download/15828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17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472A89-5A7F-4E48-B367-4DF987645C36}"/>
              </a:ext>
            </a:extLst>
          </p:cNvPr>
          <p:cNvSpPr/>
          <p:nvPr/>
        </p:nvSpPr>
        <p:spPr>
          <a:xfrm>
            <a:off x="507206" y="83345"/>
            <a:ext cx="8686799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219700-EFB2-4BEF-AF4E-33222B0C9EBF}"/>
              </a:ext>
            </a:extLst>
          </p:cNvPr>
          <p:cNvSpPr/>
          <p:nvPr/>
        </p:nvSpPr>
        <p:spPr>
          <a:xfrm>
            <a:off x="4264819" y="1307305"/>
            <a:ext cx="4714875" cy="36933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43" y="291704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The Lictors Bring Brutus the Bodies of his Sons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F9AABBD-5D3C-44E8-8E33-A9A9C762C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256" y="1417464"/>
            <a:ext cx="4589767" cy="3523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9545A-5689-4AF4-89B7-55206613FD61}"/>
              </a:ext>
            </a:extLst>
          </p:cNvPr>
          <p:cNvSpPr txBox="1"/>
          <p:nvPr/>
        </p:nvSpPr>
        <p:spPr>
          <a:xfrm>
            <a:off x="507206" y="1401781"/>
            <a:ext cx="3086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Painted before joining the Jacobin party in 1790</a:t>
            </a:r>
          </a:p>
          <a:p>
            <a:r>
              <a:rPr lang="en-US" dirty="0"/>
              <a:t>-Commissioned originally by the Crown for the Salon of 1787</a:t>
            </a:r>
          </a:p>
          <a:p>
            <a:r>
              <a:rPr lang="en-US" dirty="0"/>
              <a:t>- The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Direction des </a:t>
            </a:r>
            <a:r>
              <a:rPr lang="en-US" sz="1800" i="1" dirty="0" err="1">
                <a:effectLst/>
                <a:ea typeface="Calibri" panose="020F0502020204030204" pitchFamily="34" charset="0"/>
              </a:rPr>
              <a:t>Bâtiments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 du Roi </a:t>
            </a:r>
            <a:r>
              <a:rPr lang="en-US" sz="1800" dirty="0">
                <a:effectLst/>
                <a:ea typeface="Calibri" panose="020F0502020204030204" pitchFamily="34" charset="0"/>
              </a:rPr>
              <a:t>had attempted to stop David </a:t>
            </a:r>
            <a:r>
              <a:rPr lang="en-US" dirty="0">
                <a:ea typeface="Calibri" panose="020F0502020204030204" pitchFamily="34" charset="0"/>
              </a:rPr>
              <a:t>from painting this piece after seeing a preliminary sketch where the heads of the sons were on stakes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C25A6-EF3D-4506-9FD5-05C42394FB9A}"/>
              </a:ext>
            </a:extLst>
          </p:cNvPr>
          <p:cNvSpPr txBox="1"/>
          <p:nvPr/>
        </p:nvSpPr>
        <p:spPr>
          <a:xfrm>
            <a:off x="557212" y="907075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1789</a:t>
            </a:r>
          </a:p>
        </p:txBody>
      </p:sp>
    </p:spTree>
    <p:extLst>
      <p:ext uri="{BB962C8B-B14F-4D97-AF65-F5344CB8AC3E}">
        <p14:creationId xmlns:p14="http://schemas.microsoft.com/office/powerpoint/2010/main" val="350174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0FC85A-AB17-415F-8EE0-5AD155FAD042}"/>
              </a:ext>
            </a:extLst>
          </p:cNvPr>
          <p:cNvSpPr/>
          <p:nvPr/>
        </p:nvSpPr>
        <p:spPr>
          <a:xfrm>
            <a:off x="-92869" y="147640"/>
            <a:ext cx="8343899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C963F-C78B-47B7-95F3-BF0D3F5734F8}"/>
              </a:ext>
            </a:extLst>
          </p:cNvPr>
          <p:cNvSpPr/>
          <p:nvPr/>
        </p:nvSpPr>
        <p:spPr>
          <a:xfrm>
            <a:off x="164306" y="1147764"/>
            <a:ext cx="5257801" cy="3848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20" y="219077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The Intervention of the Sabine Women</a:t>
            </a:r>
          </a:p>
        </p:txBody>
      </p:sp>
      <p:pic>
        <p:nvPicPr>
          <p:cNvPr id="5" name="Content Placeholder 4" descr="A picture containing text, outdoor, group, several&#10;&#10;Description automatically generated">
            <a:extLst>
              <a:ext uri="{FF2B5EF4-FFF2-40B4-BE49-F238E27FC236}">
                <a16:creationId xmlns:a16="http://schemas.microsoft.com/office/drawing/2014/main" id="{7F88ECAB-08C7-41B6-8C88-AF1EB62F8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27" y="1266426"/>
            <a:ext cx="5117198" cy="36579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8E13D0-D898-482F-ADDD-475660EA7A3C}"/>
              </a:ext>
            </a:extLst>
          </p:cNvPr>
          <p:cNvSpPr txBox="1"/>
          <p:nvPr/>
        </p:nvSpPr>
        <p:spPr>
          <a:xfrm>
            <a:off x="5664994" y="1500188"/>
            <a:ext cx="2914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-David’s painting process was hindered by time in prison.</a:t>
            </a:r>
          </a:p>
          <a:p>
            <a:r>
              <a:rPr lang="en-US" dirty="0"/>
              <a:t>-Notable subject choice as opposed to the Rape of the Sabine Women- calls for reconciliation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932FF-B553-4DD2-95AB-915D8E198F79}"/>
              </a:ext>
            </a:extLst>
          </p:cNvPr>
          <p:cNvSpPr txBox="1"/>
          <p:nvPr/>
        </p:nvSpPr>
        <p:spPr>
          <a:xfrm>
            <a:off x="7336630" y="959942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1799</a:t>
            </a:r>
          </a:p>
        </p:txBody>
      </p:sp>
    </p:spTree>
    <p:extLst>
      <p:ext uri="{BB962C8B-B14F-4D97-AF65-F5344CB8AC3E}">
        <p14:creationId xmlns:p14="http://schemas.microsoft.com/office/powerpoint/2010/main" val="93995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ltar, old, decorated, place of worship&#10;&#10;Description automatically generated">
            <a:extLst>
              <a:ext uri="{FF2B5EF4-FFF2-40B4-BE49-F238E27FC236}">
                <a16:creationId xmlns:a16="http://schemas.microsoft.com/office/drawing/2014/main" id="{884C80D2-C04A-4EDC-9BED-200C79B92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1" t="15683" r="12537"/>
          <a:stretch/>
        </p:blipFill>
        <p:spPr>
          <a:xfrm>
            <a:off x="-1" y="-415582"/>
            <a:ext cx="9144001" cy="55590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67E842-33EA-4C3E-87EC-8D50181A9C54}"/>
              </a:ext>
            </a:extLst>
          </p:cNvPr>
          <p:cNvSpPr/>
          <p:nvPr/>
        </p:nvSpPr>
        <p:spPr>
          <a:xfrm>
            <a:off x="-442911" y="-134621"/>
            <a:ext cx="8343899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23006-C318-41CC-AAB3-106E6E1BD8B5}"/>
              </a:ext>
            </a:extLst>
          </p:cNvPr>
          <p:cNvSpPr/>
          <p:nvPr/>
        </p:nvSpPr>
        <p:spPr>
          <a:xfrm>
            <a:off x="200025" y="1351359"/>
            <a:ext cx="4114800" cy="261461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15" y="77392"/>
            <a:ext cx="6150769" cy="857250"/>
          </a:xfrm>
        </p:spPr>
        <p:txBody>
          <a:bodyPr/>
          <a:lstStyle/>
          <a:p>
            <a:r>
              <a:rPr lang="en-US" dirty="0">
                <a:latin typeface="+mn-lt"/>
              </a:rPr>
              <a:t>David After 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419008"/>
            <a:ext cx="4114800" cy="26146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20202"/>
                </a:solidFill>
              </a:rPr>
              <a:t>During the reign of Napoleon, David painted many different pieces of propaganda for him, including several iconic portraits.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20202"/>
                </a:solidFill>
              </a:rPr>
              <a:t>However, this resulted in less history paintings.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20202"/>
                </a:solidFill>
              </a:rPr>
              <a:t>After Napoleon lost power, then, David was also exiled from France.</a:t>
            </a:r>
          </a:p>
        </p:txBody>
      </p:sp>
    </p:spTree>
    <p:extLst>
      <p:ext uri="{BB962C8B-B14F-4D97-AF65-F5344CB8AC3E}">
        <p14:creationId xmlns:p14="http://schemas.microsoft.com/office/powerpoint/2010/main" val="85677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9B73D5-6B68-44E8-8E00-E76EF571DA3F}"/>
              </a:ext>
            </a:extLst>
          </p:cNvPr>
          <p:cNvSpPr/>
          <p:nvPr/>
        </p:nvSpPr>
        <p:spPr>
          <a:xfrm>
            <a:off x="-92869" y="147640"/>
            <a:ext cx="8343899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04300-A9B2-4926-A6FB-4E6F5251E32A}"/>
              </a:ext>
            </a:extLst>
          </p:cNvPr>
          <p:cNvSpPr/>
          <p:nvPr/>
        </p:nvSpPr>
        <p:spPr>
          <a:xfrm>
            <a:off x="390832" y="1310473"/>
            <a:ext cx="3052916" cy="358599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65" y="344614"/>
            <a:ext cx="7793830" cy="8572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Mars Disarmed by Venus and the Three Graces</a:t>
            </a:r>
          </a:p>
        </p:txBody>
      </p:sp>
      <p:pic>
        <p:nvPicPr>
          <p:cNvPr id="5" name="Content Placeholder 4" descr="A picture containing text, outdoor, person, people&#10;&#10;Description automatically generated">
            <a:extLst>
              <a:ext uri="{FF2B5EF4-FFF2-40B4-BE49-F238E27FC236}">
                <a16:creationId xmlns:a16="http://schemas.microsoft.com/office/drawing/2014/main" id="{0FD23DA5-83A0-4D8E-A6D6-D6B8282BE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8677"/>
            <a:ext cx="2930762" cy="34688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E351E-B3F8-45B0-8E32-41CC973C1EE1}"/>
              </a:ext>
            </a:extLst>
          </p:cNvPr>
          <p:cNvSpPr txBox="1"/>
          <p:nvPr/>
        </p:nvSpPr>
        <p:spPr>
          <a:xfrm>
            <a:off x="4029074" y="2001474"/>
            <a:ext cx="422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-David’s final statement from exile</a:t>
            </a:r>
          </a:p>
          <a:p>
            <a:r>
              <a:rPr lang="en-US" dirty="0"/>
              <a:t>-Subject traditionally symbolizes peace, a theoretically hopeful message as David approaches death</a:t>
            </a:r>
          </a:p>
          <a:p>
            <a:r>
              <a:rPr lang="en-US" dirty="0"/>
              <a:t>-However, the awkward posing of the female and male roles undercuts the positive message, revealing David’s own alienation and emptiness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EEB72-02B7-46D8-B8EE-14EAAE0F1AA8}"/>
              </a:ext>
            </a:extLst>
          </p:cNvPr>
          <p:cNvSpPr txBox="1"/>
          <p:nvPr/>
        </p:nvSpPr>
        <p:spPr>
          <a:xfrm>
            <a:off x="7324764" y="971031"/>
            <a:ext cx="92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1824</a:t>
            </a:r>
          </a:p>
        </p:txBody>
      </p:sp>
    </p:spTree>
    <p:extLst>
      <p:ext uri="{BB962C8B-B14F-4D97-AF65-F5344CB8AC3E}">
        <p14:creationId xmlns:p14="http://schemas.microsoft.com/office/powerpoint/2010/main" val="172368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C35965-8CFD-4EBF-A0B9-0B04548CA47F}"/>
              </a:ext>
            </a:extLst>
          </p:cNvPr>
          <p:cNvSpPr/>
          <p:nvPr/>
        </p:nvSpPr>
        <p:spPr>
          <a:xfrm>
            <a:off x="-92869" y="147640"/>
            <a:ext cx="8343899" cy="12739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4EBFA-5F27-4F84-9038-6ED04AFDFE4C}"/>
              </a:ext>
            </a:extLst>
          </p:cNvPr>
          <p:cNvSpPr/>
          <p:nvPr/>
        </p:nvSpPr>
        <p:spPr>
          <a:xfrm>
            <a:off x="457201" y="1121739"/>
            <a:ext cx="3415978" cy="33288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5EA78-233C-4853-8AF1-EFABEF8D030C}"/>
              </a:ext>
            </a:extLst>
          </p:cNvPr>
          <p:cNvSpPr/>
          <p:nvPr/>
        </p:nvSpPr>
        <p:spPr>
          <a:xfrm>
            <a:off x="4229100" y="91679"/>
            <a:ext cx="4457700" cy="4616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4FE73-7851-4977-A1BC-BDD92858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72" y="91679"/>
            <a:ext cx="3008313" cy="8715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47AA-3259-4A59-ADE9-BF6C0528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406" y="515541"/>
            <a:ext cx="4407694" cy="438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202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-Early in his career, David represented his experience learning both Rococo and Neoclassical ideals while in the Academy</a:t>
            </a:r>
          </a:p>
          <a:p>
            <a:pPr marL="0" indent="0">
              <a:buNone/>
            </a:pPr>
            <a:endParaRPr lang="en-US" sz="1800" dirty="0">
              <a:solidFill>
                <a:srgbClr val="02020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2020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solidFill>
                  <a:srgbClr val="0202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Later in life, he became the face of the Neoclassical movement with his impactful pieces of art</a:t>
            </a:r>
          </a:p>
          <a:p>
            <a:pPr marL="0" indent="0">
              <a:buNone/>
            </a:pPr>
            <a:endParaRPr lang="en-US" sz="1800" dirty="0">
              <a:solidFill>
                <a:srgbClr val="02020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202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-By the end of his life, David expressed his freedom from political ties and his sad separation from the world of strife in turns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98EC1-F55F-4675-98A5-A29CCC64B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330" y="1176933"/>
            <a:ext cx="3536155" cy="351829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-David captured the changing role of death, addressing by turns the emotional drama, propaganda power, and grief of the topic</a:t>
            </a: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-He also explored portraying women as both passive and active, emphasizing the contradictions in the female situation throughout the revolution, Napoleonic era, and beyond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7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923</Words>
  <Application>Microsoft Office PowerPoint</Application>
  <PresentationFormat>On-screen Show (16:9)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Verdana</vt:lpstr>
      <vt:lpstr>Office Theme</vt:lpstr>
      <vt:lpstr>Death and the Transformation of Women’s Roles Surrounding Death: An Analysis of Jacques-Louis David’s History Paintings </vt:lpstr>
      <vt:lpstr>David before the Revolution</vt:lpstr>
      <vt:lpstr>The Oath of the Horatii</vt:lpstr>
      <vt:lpstr>David’s Entry into Politics</vt:lpstr>
      <vt:lpstr>The Lictors Bring Brutus the Bodies of his Sons</vt:lpstr>
      <vt:lpstr>The Intervention of the Sabine Women</vt:lpstr>
      <vt:lpstr>David After Napoleon</vt:lpstr>
      <vt:lpstr>Mars Disarmed by Venus and the Three Graces</vt:lpstr>
      <vt:lpstr>Conclusion</vt:lpstr>
      <vt:lpstr>Paintings Cited</vt:lpstr>
      <vt:lpstr>Bibliography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Miri Boljat</cp:lastModifiedBy>
  <cp:revision>9</cp:revision>
  <dcterms:created xsi:type="dcterms:W3CDTF">2014-11-10T20:35:24Z</dcterms:created>
  <dcterms:modified xsi:type="dcterms:W3CDTF">2021-03-15T22:36:07Z</dcterms:modified>
</cp:coreProperties>
</file>