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9" r:id="rId2"/>
  </p:sldMasterIdLst>
  <p:notesMasterIdLst>
    <p:notesMasterId r:id="rId22"/>
  </p:notesMasterIdLst>
  <p:sldIdLst>
    <p:sldId id="286" r:id="rId3"/>
    <p:sldId id="287" r:id="rId4"/>
    <p:sldId id="288" r:id="rId5"/>
    <p:sldId id="289" r:id="rId6"/>
    <p:sldId id="290" r:id="rId7"/>
    <p:sldId id="291" r:id="rId8"/>
    <p:sldId id="292" r:id="rId9"/>
    <p:sldId id="293" r:id="rId10"/>
    <p:sldId id="294" r:id="rId11"/>
    <p:sldId id="295" r:id="rId12"/>
    <p:sldId id="285" r:id="rId13"/>
    <p:sldId id="277" r:id="rId14"/>
    <p:sldId id="278" r:id="rId15"/>
    <p:sldId id="279" r:id="rId16"/>
    <p:sldId id="280" r:id="rId17"/>
    <p:sldId id="281" r:id="rId18"/>
    <p:sldId id="282" r:id="rId19"/>
    <p:sldId id="283" r:id="rId20"/>
    <p:sldId id="28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72909" autoAdjust="0"/>
  </p:normalViewPr>
  <p:slideViewPr>
    <p:cSldViewPr snapToGrid="0">
      <p:cViewPr>
        <p:scale>
          <a:sx n="51" d="100"/>
          <a:sy n="51" d="100"/>
        </p:scale>
        <p:origin x="1494"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6" d="100"/>
          <a:sy n="56" d="100"/>
        </p:scale>
        <p:origin x="285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33A53D-E3CE-4F25-8D86-1F3AEDAAA9C4}" type="datetimeFigureOut">
              <a:rPr lang="en-US" smtClean="0"/>
              <a:t>3/15/2021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78610B-BC81-4107-A6C5-5C117920E045}" type="slidenum">
              <a:rPr lang="en-US" smtClean="0"/>
              <a:t>‹#›</a:t>
            </a:fld>
            <a:endParaRPr lang="en-US"/>
          </a:p>
        </p:txBody>
      </p:sp>
    </p:spTree>
    <p:extLst>
      <p:ext uri="{BB962C8B-B14F-4D97-AF65-F5344CB8AC3E}">
        <p14:creationId xmlns:p14="http://schemas.microsoft.com/office/powerpoint/2010/main" val="31074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078610B-BC81-4107-A6C5-5C117920E045}" type="slidenum">
              <a:rPr lang="en-US" smtClean="0"/>
              <a:t>1</a:t>
            </a:fld>
            <a:endParaRPr lang="en-US"/>
          </a:p>
        </p:txBody>
      </p:sp>
    </p:spTree>
    <p:extLst>
      <p:ext uri="{BB962C8B-B14F-4D97-AF65-F5344CB8AC3E}">
        <p14:creationId xmlns:p14="http://schemas.microsoft.com/office/powerpoint/2010/main" val="26410607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findings from research conducted by Lorenzo et al. (2017), suggests that interventions for Latino families which focus on prevention is important in practice settings.  Interventions could aim to decrease parent cultural stress or to help parents utilize coping strategies to manage parent cultural stress (Lorenzo et al., 2012).  Such goals could be addressed with the addition of stress and coping management exercises to evidence-based interventions  (EBI) such as Parent Management Training—The Oregon Model for Latino immigrants, which is culturally adapted (Parra Cardona, </a:t>
            </a:r>
            <a:r>
              <a:rPr lang="en-US" sz="1200" kern="1200" dirty="0" err="1" smtClean="0">
                <a:solidFill>
                  <a:schemeClr val="tx1"/>
                </a:solidFill>
                <a:effectLst/>
                <a:latin typeface="+mn-lt"/>
                <a:ea typeface="+mn-ea"/>
                <a:cs typeface="+mn-cs"/>
              </a:rPr>
              <a:t>Domenech</a:t>
            </a:r>
            <a:r>
              <a:rPr lang="en-US" sz="1200" kern="1200" dirty="0" smtClean="0">
                <a:solidFill>
                  <a:schemeClr val="tx1"/>
                </a:solidFill>
                <a:effectLst/>
                <a:latin typeface="+mn-lt"/>
                <a:ea typeface="+mn-ea"/>
                <a:cs typeface="+mn-cs"/>
              </a:rPr>
              <a:t>-Rodriguez, </a:t>
            </a:r>
            <a:r>
              <a:rPr lang="en-US" sz="1200" kern="1200" dirty="0" err="1" smtClean="0">
                <a:solidFill>
                  <a:schemeClr val="tx1"/>
                </a:solidFill>
                <a:effectLst/>
                <a:latin typeface="+mn-lt"/>
                <a:ea typeface="+mn-ea"/>
                <a:cs typeface="+mn-cs"/>
              </a:rPr>
              <a:t>Forgatch</a:t>
            </a:r>
            <a:r>
              <a:rPr lang="en-US" sz="1200" kern="1200" dirty="0" smtClean="0">
                <a:solidFill>
                  <a:schemeClr val="tx1"/>
                </a:solidFill>
                <a:effectLst/>
                <a:latin typeface="+mn-lt"/>
                <a:ea typeface="+mn-ea"/>
                <a:cs typeface="+mn-cs"/>
              </a:rPr>
              <a:t>, Sullivan, </a:t>
            </a:r>
            <a:r>
              <a:rPr lang="en-US" sz="1200" kern="1200" dirty="0" err="1" smtClean="0">
                <a:solidFill>
                  <a:schemeClr val="tx1"/>
                </a:solidFill>
                <a:effectLst/>
                <a:latin typeface="+mn-lt"/>
                <a:ea typeface="+mn-ea"/>
                <a:cs typeface="+mn-cs"/>
              </a:rPr>
              <a:t>Bybee</a:t>
            </a:r>
            <a:r>
              <a:rPr lang="en-US" sz="1200" kern="1200" dirty="0" smtClean="0">
                <a:solidFill>
                  <a:schemeClr val="tx1"/>
                </a:solidFill>
                <a:effectLst/>
                <a:latin typeface="+mn-lt"/>
                <a:ea typeface="+mn-ea"/>
                <a:cs typeface="+mn-cs"/>
              </a:rPr>
              <a:t>, &amp; </a:t>
            </a:r>
            <a:r>
              <a:rPr lang="en-US" sz="1200" kern="1200" dirty="0" err="1" smtClean="0">
                <a:solidFill>
                  <a:schemeClr val="tx1"/>
                </a:solidFill>
                <a:effectLst/>
                <a:latin typeface="+mn-lt"/>
                <a:ea typeface="+mn-ea"/>
                <a:cs typeface="+mn-cs"/>
              </a:rPr>
              <a:t>Holtrop</a:t>
            </a:r>
            <a:r>
              <a:rPr lang="en-US" sz="1200" kern="1200" dirty="0" smtClean="0">
                <a:solidFill>
                  <a:schemeClr val="tx1"/>
                </a:solidFill>
                <a:effectLst/>
                <a:latin typeface="+mn-lt"/>
                <a:ea typeface="+mn-ea"/>
                <a:cs typeface="+mn-cs"/>
              </a:rPr>
              <a:t>,  2012), and </a:t>
            </a:r>
            <a:r>
              <a:rPr lang="en-US" sz="1200" kern="1200" dirty="0" err="1" smtClean="0">
                <a:solidFill>
                  <a:schemeClr val="tx1"/>
                </a:solidFill>
                <a:effectLst/>
                <a:latin typeface="+mn-lt"/>
                <a:ea typeface="+mn-ea"/>
                <a:cs typeface="+mn-cs"/>
              </a:rPr>
              <a:t>Familias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Unidas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Coatsworth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Pantin</a:t>
            </a:r>
            <a:r>
              <a:rPr lang="en-US" sz="1200" kern="1200" dirty="0" smtClean="0">
                <a:solidFill>
                  <a:schemeClr val="tx1"/>
                </a:solidFill>
                <a:effectLst/>
                <a:latin typeface="+mn-lt"/>
                <a:ea typeface="+mn-ea"/>
                <a:cs typeface="+mn-cs"/>
              </a:rPr>
              <a:t>, &amp; </a:t>
            </a:r>
            <a:r>
              <a:rPr lang="en-US" sz="1200" kern="1200" dirty="0" err="1" smtClean="0">
                <a:solidFill>
                  <a:schemeClr val="tx1"/>
                </a:solidFill>
                <a:effectLst/>
                <a:latin typeface="+mn-lt"/>
                <a:ea typeface="+mn-ea"/>
                <a:cs typeface="+mn-cs"/>
              </a:rPr>
              <a:t>Szapocznik</a:t>
            </a:r>
            <a:r>
              <a:rPr lang="en-US" sz="1200" kern="1200" dirty="0" smtClean="0">
                <a:solidFill>
                  <a:schemeClr val="tx1"/>
                </a:solidFill>
                <a:effectLst/>
                <a:latin typeface="+mn-lt"/>
                <a:ea typeface="+mn-ea"/>
                <a:cs typeface="+mn-cs"/>
              </a:rPr>
              <a:t>, 2002).  The use of culturally adapted EBI for Latino immigrant parents which integrate cultural relevance and fidelity appears warranted in counseling   (Parra Cardona et al., 2012).</a:t>
            </a:r>
          </a:p>
          <a:p>
            <a:endParaRPr lang="en-US" dirty="0"/>
          </a:p>
        </p:txBody>
      </p:sp>
      <p:sp>
        <p:nvSpPr>
          <p:cNvPr id="4" name="Slide Number Placeholder 3"/>
          <p:cNvSpPr>
            <a:spLocks noGrp="1"/>
          </p:cNvSpPr>
          <p:nvPr>
            <p:ph type="sldNum" sz="quarter" idx="10"/>
          </p:nvPr>
        </p:nvSpPr>
        <p:spPr/>
        <p:txBody>
          <a:bodyPr/>
          <a:lstStyle/>
          <a:p>
            <a:fld id="{7078610B-BC81-4107-A6C5-5C117920E045}" type="slidenum">
              <a:rPr lang="en-US" smtClean="0"/>
              <a:t>10</a:t>
            </a:fld>
            <a:endParaRPr lang="en-US"/>
          </a:p>
        </p:txBody>
      </p:sp>
    </p:spTree>
    <p:extLst>
      <p:ext uri="{BB962C8B-B14F-4D97-AF65-F5344CB8AC3E}">
        <p14:creationId xmlns:p14="http://schemas.microsoft.com/office/powerpoint/2010/main" val="39044509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Some</a:t>
            </a:r>
            <a:r>
              <a:rPr lang="en-US" sz="1200" kern="1200" baseline="0" dirty="0" smtClean="0">
                <a:solidFill>
                  <a:schemeClr val="tx1"/>
                </a:solidFill>
                <a:effectLst/>
                <a:latin typeface="+mn-lt"/>
                <a:ea typeface="+mn-ea"/>
                <a:cs typeface="+mn-cs"/>
              </a:rPr>
              <a:t> additional implications of the research to the counseling field include the u</a:t>
            </a:r>
            <a:r>
              <a:rPr lang="en-US" sz="1200" kern="1200" dirty="0" smtClean="0">
                <a:solidFill>
                  <a:schemeClr val="tx1"/>
                </a:solidFill>
                <a:effectLst/>
                <a:latin typeface="+mn-lt"/>
                <a:ea typeface="+mn-ea"/>
                <a:cs typeface="+mn-cs"/>
              </a:rPr>
              <a:t>se of culturally adapted evidence-based interventions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which integrate cultural relevance (respond to an audience in a way that they can relate) and fidelity, particularly for Latino immigrant parents. Interventions which increase children and adolescents’ ego-resiliency might be particularly helpful, particularly since migrant families often are in situation whereby they are unable to easily change the distinctive stressors they experience in their lives. Most important for the success and health of Latino Migrant Farm Workers (LMFW) children is to note resilience and strength factors that promote adaptive developmental outcomes in LMFW children (Taylor et al., 2018). </a:t>
            </a:r>
            <a:endParaRPr lang="en-US" dirty="0"/>
          </a:p>
        </p:txBody>
      </p:sp>
      <p:sp>
        <p:nvSpPr>
          <p:cNvPr id="4" name="Slide Number Placeholder 3"/>
          <p:cNvSpPr>
            <a:spLocks noGrp="1"/>
          </p:cNvSpPr>
          <p:nvPr>
            <p:ph type="sldNum" sz="quarter" idx="10"/>
          </p:nvPr>
        </p:nvSpPr>
        <p:spPr/>
        <p:txBody>
          <a:bodyPr/>
          <a:lstStyle/>
          <a:p>
            <a:fld id="{7078610B-BC81-4107-A6C5-5C117920E045}" type="slidenum">
              <a:rPr lang="en-US" smtClean="0"/>
              <a:t>11</a:t>
            </a:fld>
            <a:endParaRPr lang="en-US"/>
          </a:p>
        </p:txBody>
      </p:sp>
    </p:spTree>
    <p:extLst>
      <p:ext uri="{BB962C8B-B14F-4D97-AF65-F5344CB8AC3E}">
        <p14:creationId xmlns:p14="http://schemas.microsoft.com/office/powerpoint/2010/main" val="17897150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results from research conducted by </a:t>
            </a:r>
            <a:r>
              <a:rPr lang="en-US" sz="1200" kern="1200" dirty="0" err="1" smtClean="0">
                <a:solidFill>
                  <a:schemeClr val="tx1"/>
                </a:solidFill>
                <a:effectLst/>
                <a:latin typeface="+mn-lt"/>
                <a:ea typeface="+mn-ea"/>
                <a:cs typeface="+mn-cs"/>
              </a:rPr>
              <a:t>Valdivieso</a:t>
            </a:r>
            <a:r>
              <a:rPr lang="en-US" sz="1200" kern="1200" dirty="0" smtClean="0">
                <a:solidFill>
                  <a:schemeClr val="tx1"/>
                </a:solidFill>
                <a:effectLst/>
                <a:latin typeface="+mn-lt"/>
                <a:ea typeface="+mn-ea"/>
                <a:cs typeface="+mn-cs"/>
              </a:rPr>
              <a:t>-Mora et al. (2016), suggests that inconsistency in the measurements used, variability in the Latino samples, and possible moderator variables between </a:t>
            </a:r>
            <a:r>
              <a:rPr lang="en-US" sz="1200" kern="1200" dirty="0" err="1" smtClean="0">
                <a:solidFill>
                  <a:schemeClr val="tx1"/>
                </a:solidFill>
                <a:effectLst/>
                <a:latin typeface="+mn-lt"/>
                <a:ea typeface="+mn-ea"/>
                <a:cs typeface="+mn-cs"/>
              </a:rPr>
              <a:t>familisim</a:t>
            </a:r>
            <a:r>
              <a:rPr lang="en-US" sz="1200" kern="1200" dirty="0" smtClean="0">
                <a:solidFill>
                  <a:schemeClr val="tx1"/>
                </a:solidFill>
                <a:effectLst/>
                <a:latin typeface="+mn-lt"/>
                <a:ea typeface="+mn-ea"/>
                <a:cs typeface="+mn-cs"/>
              </a:rPr>
              <a:t> and mental health outcomes may have influenced the small effects in the study.  Specifically, there was no effect for </a:t>
            </a:r>
            <a:r>
              <a:rPr lang="en-US" sz="1200" kern="1200" dirty="0" err="1" smtClean="0">
                <a:solidFill>
                  <a:schemeClr val="tx1"/>
                </a:solidFill>
                <a:effectLst/>
                <a:latin typeface="+mn-lt"/>
                <a:ea typeface="+mn-ea"/>
                <a:cs typeface="+mn-cs"/>
              </a:rPr>
              <a:t>familism</a:t>
            </a:r>
            <a:r>
              <a:rPr lang="en-US" sz="1200" kern="1200" dirty="0" smtClean="0">
                <a:solidFill>
                  <a:schemeClr val="tx1"/>
                </a:solidFill>
                <a:effectLst/>
                <a:latin typeface="+mn-lt"/>
                <a:ea typeface="+mn-ea"/>
                <a:cs typeface="+mn-cs"/>
              </a:rPr>
              <a:t> on externalizing symptoms and substance use and there was a small effect for </a:t>
            </a:r>
            <a:r>
              <a:rPr lang="en-US" sz="1200" kern="1200" dirty="0" err="1" smtClean="0">
                <a:solidFill>
                  <a:schemeClr val="tx1"/>
                </a:solidFill>
                <a:effectLst/>
                <a:latin typeface="+mn-lt"/>
                <a:ea typeface="+mn-ea"/>
                <a:cs typeface="+mn-cs"/>
              </a:rPr>
              <a:t>familism</a:t>
            </a:r>
            <a:r>
              <a:rPr lang="en-US" sz="1200" kern="1200" dirty="0" smtClean="0">
                <a:solidFill>
                  <a:schemeClr val="tx1"/>
                </a:solidFill>
                <a:effectLst/>
                <a:latin typeface="+mn-lt"/>
                <a:ea typeface="+mn-ea"/>
                <a:cs typeface="+mn-cs"/>
              </a:rPr>
              <a:t> on internalizing behaviors, depression, and suicide (</a:t>
            </a:r>
            <a:r>
              <a:rPr lang="en-US" sz="1200" kern="1200" dirty="0" err="1" smtClean="0">
                <a:solidFill>
                  <a:schemeClr val="tx1"/>
                </a:solidFill>
                <a:effectLst/>
                <a:latin typeface="+mn-lt"/>
                <a:ea typeface="+mn-ea"/>
                <a:cs typeface="+mn-cs"/>
              </a:rPr>
              <a:t>Valdivesio</a:t>
            </a:r>
            <a:r>
              <a:rPr lang="en-US" sz="1200" kern="1200" dirty="0" smtClean="0">
                <a:solidFill>
                  <a:schemeClr val="tx1"/>
                </a:solidFill>
                <a:effectLst/>
                <a:latin typeface="+mn-lt"/>
                <a:ea typeface="+mn-ea"/>
                <a:cs typeface="+mn-cs"/>
              </a:rPr>
              <a:t>-Mora et al, 2016).  Consequently, additional research, such as the following, might be beneficial in gaining a better understanding of the causes of maladjustment and treatment alternatives for psychopathology:  controlling for possible moderator variables between </a:t>
            </a:r>
            <a:r>
              <a:rPr lang="en-US" sz="1200" kern="1200" dirty="0" err="1" smtClean="0">
                <a:solidFill>
                  <a:schemeClr val="tx1"/>
                </a:solidFill>
                <a:effectLst/>
                <a:latin typeface="+mn-lt"/>
                <a:ea typeface="+mn-ea"/>
                <a:cs typeface="+mn-cs"/>
              </a:rPr>
              <a:t>familism</a:t>
            </a:r>
            <a:r>
              <a:rPr lang="en-US" sz="1200" kern="1200" dirty="0" smtClean="0">
                <a:solidFill>
                  <a:schemeClr val="tx1"/>
                </a:solidFill>
                <a:effectLst/>
                <a:latin typeface="+mn-lt"/>
                <a:ea typeface="+mn-ea"/>
                <a:cs typeface="+mn-cs"/>
              </a:rPr>
              <a:t> and mental health outcomes (i.e. communication within the family), and a separate analysis of structural </a:t>
            </a:r>
            <a:r>
              <a:rPr lang="en-US" sz="1200" kern="1200" dirty="0" err="1" smtClean="0">
                <a:solidFill>
                  <a:schemeClr val="tx1"/>
                </a:solidFill>
                <a:effectLst/>
                <a:latin typeface="+mn-lt"/>
                <a:ea typeface="+mn-ea"/>
                <a:cs typeface="+mn-cs"/>
              </a:rPr>
              <a:t>familism</a:t>
            </a:r>
            <a:r>
              <a:rPr lang="en-US" sz="1200" kern="1200" dirty="0" smtClean="0">
                <a:solidFill>
                  <a:schemeClr val="tx1"/>
                </a:solidFill>
                <a:effectLst/>
                <a:latin typeface="+mn-lt"/>
                <a:ea typeface="+mn-ea"/>
                <a:cs typeface="+mn-cs"/>
              </a:rPr>
              <a:t> and behavioral </a:t>
            </a:r>
            <a:r>
              <a:rPr lang="en-US" sz="1200" kern="1200" dirty="0" err="1" smtClean="0">
                <a:solidFill>
                  <a:schemeClr val="tx1"/>
                </a:solidFill>
                <a:effectLst/>
                <a:latin typeface="+mn-lt"/>
                <a:ea typeface="+mn-ea"/>
                <a:cs typeface="+mn-cs"/>
              </a:rPr>
              <a:t>familism</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Valdivesio</a:t>
            </a:r>
            <a:r>
              <a:rPr lang="en-US" sz="1200" kern="1200" dirty="0" smtClean="0">
                <a:solidFill>
                  <a:schemeClr val="tx1"/>
                </a:solidFill>
                <a:effectLst/>
                <a:latin typeface="+mn-lt"/>
                <a:ea typeface="+mn-ea"/>
                <a:cs typeface="+mn-cs"/>
              </a:rPr>
              <a:t>-Mora et al., 2016). </a:t>
            </a:r>
          </a:p>
          <a:p>
            <a:r>
              <a:rPr lang="en-US" sz="1200" kern="1200" dirty="0" smtClean="0">
                <a:solidFill>
                  <a:schemeClr val="tx1"/>
                </a:solidFill>
                <a:effectLst/>
                <a:latin typeface="+mn-lt"/>
                <a:ea typeface="+mn-ea"/>
                <a:cs typeface="+mn-cs"/>
              </a:rPr>
              <a:t>	The implications of Schwartz et al. (2015) findings suggest that future research studies could collect data from emerging immigrant communities and states not accustomed to receiving support (because the immigrant experience could be more stressful in areas where adequate supports are not available), ask about documentation status, and conduct additional studies that assess cultural stress on mental health outcomes of Hispanic adolescents for greater than three years. This would allow claims to be made relative to long-term effects of cultural stress.</a:t>
            </a:r>
          </a:p>
          <a:p>
            <a:r>
              <a:rPr lang="en-US" sz="1200" kern="1200" dirty="0" smtClean="0">
                <a:solidFill>
                  <a:schemeClr val="tx1"/>
                </a:solidFill>
                <a:effectLst/>
                <a:latin typeface="+mn-lt"/>
                <a:ea typeface="+mn-ea"/>
                <a:cs typeface="+mn-cs"/>
              </a:rPr>
              <a:t>	Implications for the field of research based on findings from Taylor et al. (2019) suggest that future researchers can consider continuing to study the specific challenges facing LMFW children.  Specifically, researchers could focus on the specific stressors that result in poor adjustment for LMFW youth, in addition to the effects of these stressors on academic skills (Taylor et al., 2018).  Researchers can address family strengths that support LMFW children and shield them from risk (Taylor et al., 2019).</a:t>
            </a:r>
          </a:p>
          <a:p>
            <a:endParaRPr lang="en-US" dirty="0"/>
          </a:p>
        </p:txBody>
      </p:sp>
      <p:sp>
        <p:nvSpPr>
          <p:cNvPr id="4" name="Slide Number Placeholder 3"/>
          <p:cNvSpPr>
            <a:spLocks noGrp="1"/>
          </p:cNvSpPr>
          <p:nvPr>
            <p:ph type="sldNum" sz="quarter" idx="10"/>
          </p:nvPr>
        </p:nvSpPr>
        <p:spPr/>
        <p:txBody>
          <a:bodyPr/>
          <a:lstStyle/>
          <a:p>
            <a:fld id="{7078610B-BC81-4107-A6C5-5C117920E045}" type="slidenum">
              <a:rPr lang="en-US" smtClean="0"/>
              <a:t>12</a:t>
            </a:fld>
            <a:endParaRPr lang="en-US"/>
          </a:p>
        </p:txBody>
      </p:sp>
    </p:spTree>
    <p:extLst>
      <p:ext uri="{BB962C8B-B14F-4D97-AF65-F5344CB8AC3E}">
        <p14:creationId xmlns:p14="http://schemas.microsoft.com/office/powerpoint/2010/main" val="23495106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It’s important for counselors to know about factors</a:t>
            </a:r>
            <a:r>
              <a:rPr lang="en-US" sz="1200" kern="1200" baseline="0" dirty="0" smtClean="0">
                <a:solidFill>
                  <a:schemeClr val="tx1"/>
                </a:solidFill>
                <a:effectLst/>
                <a:latin typeface="+mn-lt"/>
                <a:ea typeface="+mn-ea"/>
                <a:cs typeface="+mn-cs"/>
              </a:rPr>
              <a:t> which contribute to the well-being and mental health of Latino &amp; Hispanic youth for several reasons.  First of all, </a:t>
            </a:r>
            <a:r>
              <a:rPr lang="en-US" sz="1200" kern="1200" dirty="0" smtClean="0">
                <a:solidFill>
                  <a:schemeClr val="tx1"/>
                </a:solidFill>
                <a:effectLst/>
                <a:latin typeface="+mn-lt"/>
                <a:ea typeface="+mn-ea"/>
                <a:cs typeface="+mn-cs"/>
              </a:rPr>
              <a:t> According to the U.S. Census Bureau (2011), the Latino population has grown by approximately 43% from 2000-2010, accounting for over half of the growth in the total U.S. population.   From 2010 to 2019, the Hispanic population accounted for over half (52%) of the U.S. population growth, according to the U.S. Census Bureau (2019).</a:t>
            </a:r>
          </a:p>
          <a:p>
            <a:r>
              <a:rPr lang="en-US" sz="1200" kern="1200" dirty="0" smtClean="0">
                <a:solidFill>
                  <a:schemeClr val="tx1"/>
                </a:solidFill>
                <a:effectLst/>
                <a:latin typeface="+mn-lt"/>
                <a:ea typeface="+mn-ea"/>
                <a:cs typeface="+mn-cs"/>
              </a:rPr>
              <a:t>Based on reports by Substance Abuse and Mental Health Services Administration (SAMHSA; 2015), Latino adolescents have elevated rates of major depression and yet a small percentage is getting treatment. The Center for Disease Control and Prevention report that Latino youth are more likely to attempt suicide (10.2%), seriously consider suicide (16.7%), to feel sad or hopeless (32.6%), compared to African American (8.3%, 13.2%, 24.7%) and non-Hispanic White (6.2%, 15.5%, 27.2%; Taylor &amp; Jones, 2020).  SAMHSA (2015) and the American Psychiatric Association (APA; 2014), report that Latinos are at risk for numerous disorders. Many counselors who are White, such as myself, work with diverse clients of various cultures and need to know how to provide professional counseling with excellence (ACA, Code of Ethics, competency,</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2014).  </a:t>
            </a:r>
            <a:endParaRPr lang="en-US" dirty="0" smtClean="0"/>
          </a:p>
          <a:p>
            <a:endParaRPr lang="en-US" dirty="0"/>
          </a:p>
        </p:txBody>
      </p:sp>
      <p:sp>
        <p:nvSpPr>
          <p:cNvPr id="4" name="Slide Number Placeholder 3"/>
          <p:cNvSpPr>
            <a:spLocks noGrp="1"/>
          </p:cNvSpPr>
          <p:nvPr>
            <p:ph type="sldNum" sz="quarter" idx="10"/>
          </p:nvPr>
        </p:nvSpPr>
        <p:spPr/>
        <p:txBody>
          <a:bodyPr/>
          <a:lstStyle/>
          <a:p>
            <a:fld id="{7078610B-BC81-4107-A6C5-5C117920E045}" type="slidenum">
              <a:rPr lang="en-US" smtClean="0"/>
              <a:t>2</a:t>
            </a:fld>
            <a:endParaRPr lang="en-US"/>
          </a:p>
        </p:txBody>
      </p:sp>
    </p:spTree>
    <p:extLst>
      <p:ext uri="{BB962C8B-B14F-4D97-AF65-F5344CB8AC3E}">
        <p14:creationId xmlns:p14="http://schemas.microsoft.com/office/powerpoint/2010/main" val="1878039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objectives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of this presentation are to identify the factors associated with the mental health of Latino and Hispanic youth, as supported by research, in an effort to foster the positive effects of such factors in Latino/Hispanic youth.  Secondly, I’ll delineate the implications of the research reviewed</a:t>
            </a:r>
            <a:r>
              <a:rPr lang="en-US" sz="1200" kern="1200" baseline="0" dirty="0" smtClean="0">
                <a:solidFill>
                  <a:schemeClr val="tx1"/>
                </a:solidFill>
                <a:effectLst/>
                <a:latin typeface="+mn-lt"/>
                <a:ea typeface="+mn-ea"/>
                <a:cs typeface="+mn-cs"/>
              </a:rPr>
              <a:t> on </a:t>
            </a:r>
            <a:r>
              <a:rPr lang="en-US" sz="1200" kern="1200" dirty="0" smtClean="0">
                <a:solidFill>
                  <a:schemeClr val="tx1"/>
                </a:solidFill>
                <a:effectLst/>
                <a:latin typeface="+mn-lt"/>
                <a:ea typeface="+mn-ea"/>
                <a:cs typeface="+mn-cs"/>
              </a:rPr>
              <a:t>the field of professional </a:t>
            </a:r>
            <a:r>
              <a:rPr lang="en-US" sz="1200" kern="1200" dirty="0" err="1" smtClean="0">
                <a:solidFill>
                  <a:schemeClr val="tx1"/>
                </a:solidFill>
                <a:effectLst/>
                <a:latin typeface="+mn-lt"/>
                <a:ea typeface="+mn-ea"/>
                <a:cs typeface="+mn-cs"/>
              </a:rPr>
              <a:t>counseling,Thirdly</a:t>
            </a:r>
            <a:r>
              <a:rPr lang="en-US" sz="1200" kern="1200" dirty="0" smtClean="0">
                <a:solidFill>
                  <a:schemeClr val="tx1"/>
                </a:solidFill>
                <a:effectLst/>
                <a:latin typeface="+mn-lt"/>
                <a:ea typeface="+mn-ea"/>
                <a:cs typeface="+mn-cs"/>
              </a:rPr>
              <a:t>, I will conclude with a discussion of some recommendations for future research.</a:t>
            </a:r>
            <a:endParaRPr lang="en-US" dirty="0"/>
          </a:p>
        </p:txBody>
      </p:sp>
      <p:sp>
        <p:nvSpPr>
          <p:cNvPr id="4" name="Slide Number Placeholder 3"/>
          <p:cNvSpPr>
            <a:spLocks noGrp="1"/>
          </p:cNvSpPr>
          <p:nvPr>
            <p:ph type="sldNum" sz="quarter" idx="10"/>
          </p:nvPr>
        </p:nvSpPr>
        <p:spPr/>
        <p:txBody>
          <a:bodyPr/>
          <a:lstStyle/>
          <a:p>
            <a:fld id="{7078610B-BC81-4107-A6C5-5C117920E045}" type="slidenum">
              <a:rPr lang="en-US" smtClean="0"/>
              <a:t>3</a:t>
            </a:fld>
            <a:endParaRPr lang="en-US"/>
          </a:p>
        </p:txBody>
      </p:sp>
    </p:spTree>
    <p:extLst>
      <p:ext uri="{BB962C8B-B14F-4D97-AF65-F5344CB8AC3E}">
        <p14:creationId xmlns:p14="http://schemas.microsoft.com/office/powerpoint/2010/main" val="41930703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 literature review was conducted to discover the factors contributing to the well-being of Latino and Hispanic youth.  I discovered that </a:t>
            </a:r>
            <a:r>
              <a:rPr lang="en-US" sz="1200" kern="1200" dirty="0" err="1" smtClean="0">
                <a:solidFill>
                  <a:schemeClr val="tx1"/>
                </a:solidFill>
                <a:effectLst/>
                <a:latin typeface="+mn-lt"/>
                <a:ea typeface="+mn-ea"/>
                <a:cs typeface="+mn-cs"/>
              </a:rPr>
              <a:t>familism</a:t>
            </a:r>
            <a:r>
              <a:rPr lang="en-US" sz="1200" kern="1200" dirty="0" smtClean="0">
                <a:solidFill>
                  <a:schemeClr val="tx1"/>
                </a:solidFill>
                <a:effectLst/>
                <a:latin typeface="+mn-lt"/>
                <a:ea typeface="+mn-ea"/>
                <a:cs typeface="+mn-cs"/>
              </a:rPr>
              <a:t> or </a:t>
            </a:r>
            <a:r>
              <a:rPr lang="en-US" sz="1200" kern="1200" dirty="0" err="1" smtClean="0">
                <a:solidFill>
                  <a:schemeClr val="tx1"/>
                </a:solidFill>
                <a:effectLst/>
                <a:latin typeface="+mn-lt"/>
                <a:ea typeface="+mn-ea"/>
                <a:cs typeface="+mn-cs"/>
              </a:rPr>
              <a:t>familismo</a:t>
            </a:r>
            <a:r>
              <a:rPr lang="en-US" sz="1200" kern="1200" dirty="0" smtClean="0">
                <a:solidFill>
                  <a:schemeClr val="tx1"/>
                </a:solidFill>
                <a:effectLst/>
                <a:latin typeface="+mn-lt"/>
                <a:ea typeface="+mn-ea"/>
                <a:cs typeface="+mn-cs"/>
              </a:rPr>
              <a:t>, which is a core</a:t>
            </a:r>
            <a:r>
              <a:rPr lang="en-US" sz="1200" kern="1200" baseline="0" dirty="0" smtClean="0">
                <a:solidFill>
                  <a:schemeClr val="tx1"/>
                </a:solidFill>
                <a:effectLst/>
                <a:latin typeface="+mn-lt"/>
                <a:ea typeface="+mn-ea"/>
                <a:cs typeface="+mn-cs"/>
              </a:rPr>
              <a:t> cultural Latino and Hispanic value, places a high emphasis on the family unit relative to obligation, support, and respect (</a:t>
            </a:r>
            <a:r>
              <a:rPr lang="en-US" sz="1200" kern="1200" baseline="0" dirty="0" err="1" smtClean="0">
                <a:solidFill>
                  <a:schemeClr val="tx1"/>
                </a:solidFill>
                <a:effectLst/>
                <a:latin typeface="+mn-lt"/>
                <a:ea typeface="+mn-ea"/>
                <a:cs typeface="+mn-cs"/>
              </a:rPr>
              <a:t>Calzada</a:t>
            </a:r>
            <a:r>
              <a:rPr lang="en-US" sz="1200" kern="1200" baseline="0" dirty="0" smtClean="0">
                <a:solidFill>
                  <a:schemeClr val="tx1"/>
                </a:solidFill>
                <a:effectLst/>
                <a:latin typeface="+mn-lt"/>
                <a:ea typeface="+mn-ea"/>
                <a:cs typeface="+mn-cs"/>
              </a:rPr>
              <a:t>, et al., 2012). </a:t>
            </a:r>
            <a:r>
              <a:rPr lang="en-US" sz="1200" kern="1200" baseline="0" dirty="0" err="1" smtClean="0">
                <a:solidFill>
                  <a:schemeClr val="tx1"/>
                </a:solidFill>
                <a:effectLst/>
                <a:latin typeface="+mn-lt"/>
                <a:ea typeface="+mn-ea"/>
                <a:cs typeface="+mn-cs"/>
              </a:rPr>
              <a:t>Familism</a:t>
            </a:r>
            <a:r>
              <a:rPr lang="en-US" sz="1200" kern="1200" baseline="0" dirty="0" smtClean="0">
                <a:solidFill>
                  <a:schemeClr val="tx1"/>
                </a:solidFill>
                <a:effectLst/>
                <a:latin typeface="+mn-lt"/>
                <a:ea typeface="+mn-ea"/>
                <a:cs typeface="+mn-cs"/>
              </a:rPr>
              <a:t> applies to the cultural values that one’s family is expected to be responsible for, such as needed social and emotional support (2012). </a:t>
            </a:r>
            <a:r>
              <a:rPr lang="en-US" sz="1200" kern="1200" baseline="0" dirty="0" err="1" smtClean="0">
                <a:solidFill>
                  <a:schemeClr val="tx1"/>
                </a:solidFill>
                <a:effectLst/>
                <a:latin typeface="+mn-lt"/>
                <a:ea typeface="+mn-ea"/>
                <a:cs typeface="+mn-cs"/>
              </a:rPr>
              <a:t>Familism</a:t>
            </a:r>
            <a:r>
              <a:rPr lang="en-US" sz="1200" kern="1200" baseline="0" dirty="0" smtClean="0">
                <a:solidFill>
                  <a:schemeClr val="tx1"/>
                </a:solidFill>
                <a:effectLst/>
                <a:latin typeface="+mn-lt"/>
                <a:ea typeface="+mn-ea"/>
                <a:cs typeface="+mn-cs"/>
              </a:rPr>
              <a:t> involves taking one’s family into consideration when decision making arises and forms a sense of obligation to care for one’s family (</a:t>
            </a:r>
            <a:r>
              <a:rPr lang="en-US" sz="1200" kern="1200" baseline="0" dirty="0" err="1" smtClean="0">
                <a:solidFill>
                  <a:schemeClr val="tx1"/>
                </a:solidFill>
                <a:effectLst/>
                <a:latin typeface="+mn-lt"/>
                <a:ea typeface="+mn-ea"/>
                <a:cs typeface="+mn-cs"/>
              </a:rPr>
              <a:t>Valdivieso</a:t>
            </a:r>
            <a:r>
              <a:rPr lang="en-US" sz="1200" kern="1200" baseline="0" dirty="0" smtClean="0">
                <a:solidFill>
                  <a:schemeClr val="tx1"/>
                </a:solidFill>
                <a:effectLst/>
                <a:latin typeface="+mn-lt"/>
                <a:ea typeface="+mn-ea"/>
                <a:cs typeface="+mn-cs"/>
              </a:rPr>
              <a:t>-Mora et al., 2016).  </a:t>
            </a:r>
            <a:endParaRPr lang="en-US" dirty="0" smtClean="0"/>
          </a:p>
          <a:p>
            <a:endParaRPr lang="en-US" dirty="0"/>
          </a:p>
        </p:txBody>
      </p:sp>
      <p:sp>
        <p:nvSpPr>
          <p:cNvPr id="4" name="Slide Number Placeholder 3"/>
          <p:cNvSpPr>
            <a:spLocks noGrp="1"/>
          </p:cNvSpPr>
          <p:nvPr>
            <p:ph type="sldNum" sz="quarter" idx="10"/>
          </p:nvPr>
        </p:nvSpPr>
        <p:spPr/>
        <p:txBody>
          <a:bodyPr/>
          <a:lstStyle/>
          <a:p>
            <a:fld id="{7078610B-BC81-4107-A6C5-5C117920E045}" type="slidenum">
              <a:rPr lang="en-US" smtClean="0"/>
              <a:t>4</a:t>
            </a:fld>
            <a:endParaRPr lang="en-US"/>
          </a:p>
        </p:txBody>
      </p:sp>
    </p:spTree>
    <p:extLst>
      <p:ext uri="{BB962C8B-B14F-4D97-AF65-F5344CB8AC3E}">
        <p14:creationId xmlns:p14="http://schemas.microsoft.com/office/powerpoint/2010/main" val="1175440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Relative to </a:t>
            </a:r>
            <a:r>
              <a:rPr lang="en-US" sz="1200" kern="1200" dirty="0" err="1" smtClean="0">
                <a:solidFill>
                  <a:schemeClr val="tx1"/>
                </a:solidFill>
                <a:effectLst/>
                <a:latin typeface="+mn-lt"/>
                <a:ea typeface="+mn-ea"/>
                <a:cs typeface="+mn-cs"/>
              </a:rPr>
              <a:t>familism</a:t>
            </a:r>
            <a:r>
              <a:rPr lang="en-US" sz="1200" kern="1200" dirty="0" smtClean="0">
                <a:solidFill>
                  <a:schemeClr val="tx1"/>
                </a:solidFill>
                <a:effectLst/>
                <a:latin typeface="+mn-lt"/>
                <a:ea typeface="+mn-ea"/>
                <a:cs typeface="+mn-cs"/>
              </a:rPr>
              <a:t>, three separate studies were reviewed.  While two studies depict support for </a:t>
            </a:r>
            <a:r>
              <a:rPr lang="en-US" sz="1200" kern="1200" dirty="0" err="1" smtClean="0">
                <a:solidFill>
                  <a:schemeClr val="tx1"/>
                </a:solidFill>
                <a:effectLst/>
                <a:latin typeface="+mn-lt"/>
                <a:ea typeface="+mn-ea"/>
                <a:cs typeface="+mn-cs"/>
              </a:rPr>
              <a:t>familism</a:t>
            </a:r>
            <a:r>
              <a:rPr lang="en-US" sz="1200" kern="1200" dirty="0" smtClean="0">
                <a:solidFill>
                  <a:schemeClr val="tx1"/>
                </a:solidFill>
                <a:effectLst/>
                <a:latin typeface="+mn-lt"/>
                <a:ea typeface="+mn-ea"/>
                <a:cs typeface="+mn-cs"/>
              </a:rPr>
              <a:t> as a factor which is associated with decreases in depression in adolescents, decreased depression and increased school attachment, the third demonstrates minimal effects on internalizing behaviors, depression, and suicide as well as no effects on externalizing behaviors and substance use. However,</a:t>
            </a:r>
            <a:r>
              <a:rPr lang="en-US" sz="1200" kern="1200" baseline="0" dirty="0" smtClean="0">
                <a:solidFill>
                  <a:schemeClr val="tx1"/>
                </a:solidFill>
                <a:effectLst/>
                <a:latin typeface="+mn-lt"/>
                <a:ea typeface="+mn-ea"/>
                <a:cs typeface="+mn-cs"/>
              </a:rPr>
              <a:t> study limitations such as lack of rigor in the inclusion criteria, dissimilar measurement scales, and restricted to attitudinal </a:t>
            </a:r>
            <a:r>
              <a:rPr lang="en-US" sz="1200" kern="1200" baseline="0" dirty="0" err="1" smtClean="0">
                <a:solidFill>
                  <a:schemeClr val="tx1"/>
                </a:solidFill>
                <a:effectLst/>
                <a:latin typeface="+mn-lt"/>
                <a:ea typeface="+mn-ea"/>
                <a:cs typeface="+mn-cs"/>
              </a:rPr>
              <a:t>familism</a:t>
            </a:r>
            <a:r>
              <a:rPr lang="en-US" sz="1200" kern="1200" baseline="0" dirty="0" smtClean="0">
                <a:solidFill>
                  <a:schemeClr val="tx1"/>
                </a:solidFill>
                <a:effectLst/>
                <a:latin typeface="+mn-lt"/>
                <a:ea typeface="+mn-ea"/>
                <a:cs typeface="+mn-cs"/>
              </a:rPr>
              <a:t> (excluding behavioral and structural </a:t>
            </a:r>
            <a:r>
              <a:rPr lang="en-US" sz="1200" kern="1200" baseline="0" dirty="0" err="1" smtClean="0">
                <a:solidFill>
                  <a:schemeClr val="tx1"/>
                </a:solidFill>
                <a:effectLst/>
                <a:latin typeface="+mn-lt"/>
                <a:ea typeface="+mn-ea"/>
                <a:cs typeface="+mn-cs"/>
              </a:rPr>
              <a:t>familism</a:t>
            </a:r>
            <a:r>
              <a:rPr lang="en-US" sz="1200" kern="1200" baseline="0" dirty="0" smtClean="0">
                <a:solidFill>
                  <a:schemeClr val="tx1"/>
                </a:solidFill>
                <a:effectLst/>
                <a:latin typeface="+mn-lt"/>
                <a:ea typeface="+mn-ea"/>
                <a:cs typeface="+mn-cs"/>
              </a:rPr>
              <a:t>), could have influenced results (</a:t>
            </a:r>
            <a:r>
              <a:rPr lang="en-US" sz="1200" kern="1200" baseline="0" dirty="0" err="1" smtClean="0">
                <a:solidFill>
                  <a:schemeClr val="tx1"/>
                </a:solidFill>
                <a:effectLst/>
                <a:latin typeface="+mn-lt"/>
                <a:ea typeface="+mn-ea"/>
                <a:cs typeface="+mn-cs"/>
              </a:rPr>
              <a:t>Zeiders</a:t>
            </a:r>
            <a:r>
              <a:rPr lang="en-US" sz="1200" kern="1200" baseline="0" dirty="0" smtClean="0">
                <a:solidFill>
                  <a:schemeClr val="tx1"/>
                </a:solidFill>
                <a:effectLst/>
                <a:latin typeface="+mn-lt"/>
                <a:ea typeface="+mn-ea"/>
                <a:cs typeface="+mn-cs"/>
              </a:rPr>
              <a:t> et al., 2013; Stein et al., 2015; Padilla et al., 2016).</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078610B-BC81-4107-A6C5-5C117920E045}" type="slidenum">
              <a:rPr lang="en-US" smtClean="0"/>
              <a:t>5</a:t>
            </a:fld>
            <a:endParaRPr lang="en-US"/>
          </a:p>
        </p:txBody>
      </p:sp>
    </p:spTree>
    <p:extLst>
      <p:ext uri="{BB962C8B-B14F-4D97-AF65-F5344CB8AC3E}">
        <p14:creationId xmlns:p14="http://schemas.microsoft.com/office/powerpoint/2010/main" val="18943017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 second possible factor contributing to mental health outcomes is ego-resiliency.  Ego-resiliency reflects how individuals might adapt to change, conflict, uncertainty, and stressors (Block &amp; Block, 2006).  In general, people with higher ego-resiliency are better able to adapt to stressful or changing circumstances, use problem solving strategies flexibly, shift behavior as needed, and recover after traumatic experiences (Block &amp; Block, 2006). Ego resiliency reflects an individuals’ resourceful and dynamic adaptability to day to day change and response to challenge (Taylor, Ruiz, &amp; Nair,</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2019).  It’s seen as a factor that contributes to resilience to adversity</a:t>
            </a:r>
            <a:r>
              <a:rPr lang="en-US" sz="1200" kern="1200" baseline="0" dirty="0" smtClean="0">
                <a:solidFill>
                  <a:schemeClr val="tx1"/>
                </a:solidFill>
                <a:effectLst/>
                <a:latin typeface="+mn-lt"/>
                <a:ea typeface="+mn-ea"/>
                <a:cs typeface="+mn-cs"/>
              </a:rPr>
              <a:t> (Taylor et al., 2019).</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078610B-BC81-4107-A6C5-5C117920E045}" type="slidenum">
              <a:rPr lang="en-US" smtClean="0"/>
              <a:t>6</a:t>
            </a:fld>
            <a:endParaRPr lang="en-US"/>
          </a:p>
        </p:txBody>
      </p:sp>
    </p:spTree>
    <p:extLst>
      <p:ext uri="{BB962C8B-B14F-4D97-AF65-F5344CB8AC3E}">
        <p14:creationId xmlns:p14="http://schemas.microsoft.com/office/powerpoint/2010/main" val="11209205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a:t>
            </a:r>
            <a:r>
              <a:rPr lang="en-US" sz="1200" kern="1200" baseline="0" dirty="0" smtClean="0">
                <a:solidFill>
                  <a:schemeClr val="tx1"/>
                </a:solidFill>
                <a:effectLst/>
                <a:latin typeface="+mn-lt"/>
                <a:ea typeface="+mn-ea"/>
                <a:cs typeface="+mn-cs"/>
              </a:rPr>
              <a:t> results from t</a:t>
            </a:r>
            <a:r>
              <a:rPr lang="en-US" sz="1200" kern="1200" dirty="0" smtClean="0">
                <a:solidFill>
                  <a:schemeClr val="tx1"/>
                </a:solidFill>
                <a:effectLst/>
                <a:latin typeface="+mn-lt"/>
                <a:ea typeface="+mn-ea"/>
                <a:cs typeface="+mn-cs"/>
              </a:rPr>
              <a:t>wo studies demonstrated support for ego-resiliency as a factor associated with increased levels of emotion regulation, positively related to academic mastery.</a:t>
            </a:r>
            <a:r>
              <a:rPr lang="en-US" sz="1200" kern="1200" baseline="0" dirty="0" smtClean="0">
                <a:solidFill>
                  <a:schemeClr val="tx1"/>
                </a:solidFill>
                <a:effectLst/>
                <a:latin typeface="+mn-lt"/>
                <a:ea typeface="+mn-ea"/>
                <a:cs typeface="+mn-cs"/>
              </a:rPr>
              <a:t> Though Taylor et al. (2019) results indicated that ego-resilience was</a:t>
            </a:r>
            <a:r>
              <a:rPr lang="en-US" sz="1200" kern="1200" dirty="0" smtClean="0">
                <a:solidFill>
                  <a:schemeClr val="tx1"/>
                </a:solidFill>
                <a:effectLst/>
                <a:latin typeface="+mn-lt"/>
                <a:ea typeface="+mn-ea"/>
                <a:cs typeface="+mn-cs"/>
              </a:rPr>
              <a:t> negatively related to depression and conduct problems,</a:t>
            </a:r>
            <a:r>
              <a:rPr lang="en-US" sz="1200" kern="1200" baseline="0" dirty="0" smtClean="0">
                <a:solidFill>
                  <a:schemeClr val="tx1"/>
                </a:solidFill>
                <a:effectLst/>
                <a:latin typeface="+mn-lt"/>
                <a:ea typeface="+mn-ea"/>
                <a:cs typeface="+mn-cs"/>
              </a:rPr>
              <a:t> study limitations such as a small sample size and teachers not having known students for long enough to have knowledge of the children’s problems, could have affected results. The </a:t>
            </a:r>
            <a:r>
              <a:rPr lang="en-US" sz="1200" kern="1200" dirty="0" smtClean="0">
                <a:solidFill>
                  <a:schemeClr val="tx1"/>
                </a:solidFill>
                <a:effectLst/>
                <a:latin typeface="+mn-lt"/>
                <a:ea typeface="+mn-ea"/>
                <a:cs typeface="+mn-cs"/>
              </a:rPr>
              <a:t>third study negatively predicted depression problems. However, limited generalizability, small sample size, the sample being largely composed of Cuban</a:t>
            </a:r>
            <a:r>
              <a:rPr lang="en-US" sz="1200" kern="1200" baseline="0" dirty="0" smtClean="0">
                <a:solidFill>
                  <a:schemeClr val="tx1"/>
                </a:solidFill>
                <a:effectLst/>
                <a:latin typeface="+mn-lt"/>
                <a:ea typeface="+mn-ea"/>
                <a:cs typeface="+mn-cs"/>
              </a:rPr>
              <a:t> born </a:t>
            </a:r>
            <a:r>
              <a:rPr lang="en-US" sz="1200" kern="1200" dirty="0" smtClean="0">
                <a:solidFill>
                  <a:schemeClr val="tx1"/>
                </a:solidFill>
                <a:effectLst/>
                <a:latin typeface="+mn-lt"/>
                <a:ea typeface="+mn-ea"/>
                <a:cs typeface="+mn-cs"/>
              </a:rPr>
              <a:t>youth with refugee status  (which may significantly differ from other Hispanic youth’s experiences), may have influenced the results </a:t>
            </a:r>
            <a:r>
              <a:rPr lang="en-US" sz="1200" kern="1200" baseline="0" dirty="0" smtClean="0">
                <a:solidFill>
                  <a:schemeClr val="tx1"/>
                </a:solidFill>
                <a:effectLst/>
                <a:latin typeface="+mn-lt"/>
                <a:ea typeface="+mn-ea"/>
                <a:cs typeface="+mn-cs"/>
              </a:rPr>
              <a:t>(Taylor &amp; Jones, 2020; Taylor et al., 2019; Archuleta, 2015).</a:t>
            </a:r>
            <a:endParaRPr lang="en-US" sz="1200" kern="1200" dirty="0" smtClean="0">
              <a:solidFill>
                <a:schemeClr val="tx1"/>
              </a:solidFill>
              <a:effectLst/>
              <a:latin typeface="+mn-lt"/>
              <a:ea typeface="+mn-ea"/>
              <a:cs typeface="+mn-cs"/>
            </a:endParaRPr>
          </a:p>
          <a:p>
            <a:endParaRPr lang="en-US" dirty="0" smtClean="0"/>
          </a:p>
          <a:p>
            <a:endParaRPr lang="en-US" dirty="0"/>
          </a:p>
        </p:txBody>
      </p:sp>
      <p:sp>
        <p:nvSpPr>
          <p:cNvPr id="4" name="Slide Number Placeholder 3"/>
          <p:cNvSpPr>
            <a:spLocks noGrp="1"/>
          </p:cNvSpPr>
          <p:nvPr>
            <p:ph type="sldNum" sz="quarter" idx="10"/>
          </p:nvPr>
        </p:nvSpPr>
        <p:spPr/>
        <p:txBody>
          <a:bodyPr/>
          <a:lstStyle/>
          <a:p>
            <a:fld id="{7078610B-BC81-4107-A6C5-5C117920E045}" type="slidenum">
              <a:rPr lang="en-US" smtClean="0"/>
              <a:t>7</a:t>
            </a:fld>
            <a:endParaRPr lang="en-US"/>
          </a:p>
        </p:txBody>
      </p:sp>
    </p:spTree>
    <p:extLst>
      <p:ext uri="{BB962C8B-B14F-4D97-AF65-F5344CB8AC3E}">
        <p14:creationId xmlns:p14="http://schemas.microsoft.com/office/powerpoint/2010/main" val="547346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 third possible factor contributing to mental health outcomes is parent cultural stress, depressive symptoms, and family functioning  (Lorenzo, </a:t>
            </a:r>
            <a:r>
              <a:rPr lang="en-US" sz="1200" kern="1200" dirty="0" err="1" smtClean="0">
                <a:solidFill>
                  <a:schemeClr val="tx1"/>
                </a:solidFill>
                <a:effectLst/>
                <a:latin typeface="+mn-lt"/>
                <a:ea typeface="+mn-ea"/>
                <a:cs typeface="+mn-cs"/>
              </a:rPr>
              <a:t>Meca</a:t>
            </a:r>
            <a:r>
              <a:rPr lang="en-US" sz="1200" kern="1200" dirty="0" smtClean="0">
                <a:solidFill>
                  <a:schemeClr val="tx1"/>
                </a:solidFill>
                <a:effectLst/>
                <a:latin typeface="+mn-lt"/>
                <a:ea typeface="+mn-ea"/>
                <a:cs typeface="+mn-cs"/>
              </a:rPr>
              <a:t>, Unger, Romero, </a:t>
            </a:r>
            <a:r>
              <a:rPr lang="en-US" sz="1200" kern="1200" dirty="0" err="1" smtClean="0">
                <a:solidFill>
                  <a:schemeClr val="tx1"/>
                </a:solidFill>
                <a:effectLst/>
                <a:latin typeface="+mn-lt"/>
                <a:ea typeface="+mn-ea"/>
                <a:cs typeface="+mn-cs"/>
              </a:rPr>
              <a:t>Szapocznik</a:t>
            </a:r>
            <a:r>
              <a:rPr lang="en-US" sz="1200" kern="1200" dirty="0" smtClean="0">
                <a:solidFill>
                  <a:schemeClr val="tx1"/>
                </a:solidFill>
                <a:effectLst/>
                <a:latin typeface="+mn-lt"/>
                <a:ea typeface="+mn-ea"/>
                <a:cs typeface="+mn-cs"/>
              </a:rPr>
              <a:t>, Piña, et al., 2017).</a:t>
            </a:r>
            <a:r>
              <a:rPr lang="en-US" sz="1200" kern="1200" baseline="0" dirty="0" smtClean="0">
                <a:solidFill>
                  <a:schemeClr val="tx1"/>
                </a:solidFill>
                <a:effectLst/>
                <a:latin typeface="+mn-lt"/>
                <a:ea typeface="+mn-ea"/>
                <a:cs typeface="+mn-cs"/>
              </a:rPr>
              <a:t> These three constructs were group together as one. Using </a:t>
            </a:r>
            <a:r>
              <a:rPr lang="en-US" sz="1200" kern="1200" dirty="0" smtClean="0">
                <a:solidFill>
                  <a:schemeClr val="tx1"/>
                </a:solidFill>
                <a:effectLst/>
                <a:latin typeface="+mn-lt"/>
                <a:ea typeface="+mn-ea"/>
                <a:cs typeface="+mn-cs"/>
              </a:rPr>
              <a:t>the Family Stress Model (FSM) as a framework, suggests that neighborhood and economic stressors (White, Liu, Nair, &amp;</a:t>
            </a:r>
            <a:r>
              <a:rPr lang="en-US" sz="1200" kern="1200" baseline="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Tein</a:t>
            </a:r>
            <a:r>
              <a:rPr lang="en-US" sz="1200" kern="1200" dirty="0" smtClean="0">
                <a:solidFill>
                  <a:schemeClr val="tx1"/>
                </a:solidFill>
                <a:effectLst/>
                <a:latin typeface="+mn-lt"/>
                <a:ea typeface="+mn-ea"/>
                <a:cs typeface="+mn-cs"/>
              </a:rPr>
              <a:t>,</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2015) impact youth adjustment through disruptions to parenting. When considering Latino youth, according to the FSM, the parents’ perception of cultural stress can contribute to an escalation of depressive symptoms in parents, which can upset the behaviors of parents and disrupt family relationships (Lorenzo et al., 2017).   FSM presents an ideal framework to examine direct and indirect means by which parent cultural stress can influence behavioral and emotional well-being of Latino youth (Lorenzo et al., 2017).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Latino parents in the U.S. may encounter cultural stressors in the way of perceived discrimination, acculturative stress, and a negative context of reception (Lorenzo et al., 2017).  (</a:t>
            </a:r>
            <a:r>
              <a:rPr lang="en-US" sz="1200" b="1" kern="1200" dirty="0" smtClean="0">
                <a:solidFill>
                  <a:schemeClr val="tx1"/>
                </a:solidFill>
                <a:effectLst/>
                <a:latin typeface="+mn-lt"/>
                <a:ea typeface="+mn-ea"/>
                <a:cs typeface="+mn-cs"/>
              </a:rPr>
              <a:t>Context of reception</a:t>
            </a:r>
            <a:r>
              <a:rPr lang="en-US" sz="1200" kern="1200" dirty="0" smtClean="0">
                <a:solidFill>
                  <a:schemeClr val="tx1"/>
                </a:solidFill>
                <a:effectLst/>
                <a:latin typeface="+mn-lt"/>
                <a:ea typeface="+mn-ea"/>
                <a:cs typeface="+mn-cs"/>
              </a:rPr>
              <a:t> – refers to an individual’s perception of the “goodness” or “badness” of an event, object, or situation that the receiving society directs toward an immigrant group (</a:t>
            </a:r>
            <a:r>
              <a:rPr lang="en-US" sz="1200" kern="1200" dirty="0" err="1" smtClean="0">
                <a:solidFill>
                  <a:schemeClr val="tx1"/>
                </a:solidFill>
                <a:effectLst/>
                <a:latin typeface="+mn-lt"/>
                <a:ea typeface="+mn-ea"/>
                <a:cs typeface="+mn-cs"/>
              </a:rPr>
              <a:t>Vermeulen</a:t>
            </a:r>
            <a:r>
              <a:rPr lang="en-US" sz="1200" kern="1200" dirty="0" smtClean="0">
                <a:solidFill>
                  <a:schemeClr val="tx1"/>
                </a:solidFill>
                <a:effectLst/>
                <a:latin typeface="+mn-lt"/>
                <a:ea typeface="+mn-ea"/>
                <a:cs typeface="+mn-cs"/>
              </a:rPr>
              <a:t>, 2002)).</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Consequently, it is possible that such cultural stressors could negatively influence the health risk behaviors and emotional well-being of Latino youth by escalating parents’ depressive symptoms and placing the overall functioning of the family at risk (Lorenzo et al., 2017).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7078610B-BC81-4107-A6C5-5C117920E045}" type="slidenum">
              <a:rPr lang="en-US" smtClean="0"/>
              <a:t>8</a:t>
            </a:fld>
            <a:endParaRPr lang="en-US"/>
          </a:p>
        </p:txBody>
      </p:sp>
    </p:spTree>
    <p:extLst>
      <p:ext uri="{BB962C8B-B14F-4D97-AF65-F5344CB8AC3E}">
        <p14:creationId xmlns:p14="http://schemas.microsoft.com/office/powerpoint/2010/main" val="15303415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Relative to a third factor, parental cultural stress, depression, symptoms, and family functioning was reviewed in four separate studies.  Studies demonstrate family functioning and parent depressive symptoms are important mediators in the association between the cultural stress of parents and the emotional well-being of Latino youth; perceived discrimination and bicultural stress predict more depressive symptoms and aggressive behavior; perceived discrimination was not strongly related to parent-child interactions; and, maternal warmth mediated the effects of contextual influences on adolescent externalizing symptoms.</a:t>
            </a:r>
            <a:r>
              <a:rPr lang="en-US" sz="1200" dirty="0" smtClean="0"/>
              <a:t> (Lorenzo et al., 2017; Schwartz, Unger, </a:t>
            </a:r>
            <a:r>
              <a:rPr lang="en-US" sz="1200" dirty="0" err="1" smtClean="0"/>
              <a:t>Baezconde-Garbanati</a:t>
            </a:r>
            <a:r>
              <a:rPr lang="en-US" sz="1200" dirty="0" smtClean="0"/>
              <a:t>, Zamboanga, Lorenzo-Blanco, and Des </a:t>
            </a:r>
            <a:r>
              <a:rPr lang="en-US" sz="1200" dirty="0" err="1" smtClean="0"/>
              <a:t>Rosiers</a:t>
            </a:r>
            <a:r>
              <a:rPr lang="en-US" sz="1200" dirty="0" smtClean="0"/>
              <a:t> (2015); </a:t>
            </a:r>
            <a:r>
              <a:rPr lang="en-US" sz="1200" dirty="0" err="1" smtClean="0"/>
              <a:t>Gassman</a:t>
            </a:r>
            <a:r>
              <a:rPr lang="en-US" sz="1200" dirty="0" smtClean="0"/>
              <a:t>-Pines, 2015; Gonzales, </a:t>
            </a:r>
            <a:r>
              <a:rPr lang="en-US" sz="1200" dirty="0" err="1" smtClean="0"/>
              <a:t>Coxe</a:t>
            </a:r>
            <a:r>
              <a:rPr lang="en-US" sz="1200" dirty="0" smtClean="0"/>
              <a:t>, </a:t>
            </a:r>
            <a:r>
              <a:rPr lang="en-US" sz="1200" dirty="0" err="1" smtClean="0"/>
              <a:t>Roosa</a:t>
            </a:r>
            <a:r>
              <a:rPr lang="en-US" sz="1200" dirty="0" smtClean="0"/>
              <a:t>, White, Knight,  </a:t>
            </a:r>
            <a:r>
              <a:rPr lang="en-US" sz="1200" dirty="0" err="1" smtClean="0"/>
              <a:t>Zeiders</a:t>
            </a:r>
            <a:r>
              <a:rPr lang="en-US" sz="1200" dirty="0" smtClean="0"/>
              <a:t>, and Saenz, 2011). </a:t>
            </a:r>
            <a:r>
              <a:rPr lang="en-US" sz="1200" b="1" kern="1200" dirty="0" smtClean="0">
                <a:solidFill>
                  <a:schemeClr val="tx1"/>
                </a:solidFill>
                <a:effectLst/>
                <a:latin typeface="+mn-lt"/>
                <a:ea typeface="+mn-ea"/>
                <a:cs typeface="+mn-cs"/>
              </a:rPr>
              <a:t>Contextual influence</a:t>
            </a:r>
            <a:r>
              <a:rPr lang="en-US" sz="1200" kern="1200" dirty="0" smtClean="0">
                <a:solidFill>
                  <a:schemeClr val="tx1"/>
                </a:solidFill>
                <a:effectLst/>
                <a:latin typeface="+mn-lt"/>
                <a:ea typeface="+mn-ea"/>
                <a:cs typeface="+mn-cs"/>
              </a:rPr>
              <a:t>  -Refers to the effects of the career-decisions of an individuals’ friends, peers, families as well as interactions with surrounding information sources and people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i.e. community norms and resources, health care system organization). </a:t>
            </a:r>
            <a:endParaRPr lang="en-US" sz="1200"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7078610B-BC81-4107-A6C5-5C117920E045}" type="slidenum">
              <a:rPr lang="en-US" smtClean="0"/>
              <a:t>9</a:t>
            </a:fld>
            <a:endParaRPr lang="en-US"/>
          </a:p>
        </p:txBody>
      </p:sp>
    </p:spTree>
    <p:extLst>
      <p:ext uri="{BB962C8B-B14F-4D97-AF65-F5344CB8AC3E}">
        <p14:creationId xmlns:p14="http://schemas.microsoft.com/office/powerpoint/2010/main" val="6942350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3/15/2021</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3/15/2021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3/15/2021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3/15/2021</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3/15/2021</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138924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97859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568682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8A87A34-81AB-432B-8DAE-1953F412C126}" type="datetimeFigureOut">
              <a:rPr lang="en-US" smtClean="0"/>
              <a:t>3/15/2021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044369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A87A34-81AB-432B-8DAE-1953F412C126}" type="datetimeFigureOut">
              <a:rPr lang="en-US" smtClean="0"/>
              <a:t>3/15/2021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056254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8A87A34-81AB-432B-8DAE-1953F412C126}" type="datetimeFigureOut">
              <a:rPr lang="en-US" smtClean="0"/>
              <a:t>3/15/2021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113357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445455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02176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2130229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5855423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pPr/>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46289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3/15/2021</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image" Target="../media/image1.jpg"/><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3/15/2021</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3/15/2021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18222145"/>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liberty.edu/marketing/wp-content/uploads/sites/114/2020/09/231325_Marketing-Webpage_Backgrounds_Bethany5-scaled.jp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hyperlink" Target="https://www.liberty.edu/marketing/wp-content/uploads/sites/114/2020/09/231325_Marketing-Webpage_Backgrounds_Bethany5-scaled.jpg" TargetMode="External"/><Relationship Id="rId2" Type="http://schemas.openxmlformats.org/officeDocument/2006/relationships/notesSlide" Target="../notesSlides/notesSlide10.xml"/><Relationship Id="rId1" Type="http://schemas.openxmlformats.org/officeDocument/2006/relationships/slideLayout" Target="../slideLayouts/slideLayout14.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3" Type="http://schemas.openxmlformats.org/officeDocument/2006/relationships/hyperlink" Target="https://www.counseling.org/docs/default-" TargetMode="External"/><Relationship Id="rId2" Type="http://schemas.openxmlformats.org/officeDocument/2006/relationships/hyperlink" Target="https://www.counseling.org/Resources/aca-" TargetMode="External"/><Relationship Id="rId1" Type="http://schemas.openxmlformats.org/officeDocument/2006/relationships/slideLayout" Target="../slideLayouts/slideLayout20.xml"/><Relationship Id="rId6" Type="http://schemas.openxmlformats.org/officeDocument/2006/relationships/hyperlink" Target="https://psycnet.apa.org/doi/10.1037/0003-066X.61.4.315" TargetMode="External"/><Relationship Id="rId5" Type="http://schemas.openxmlformats.org/officeDocument/2006/relationships/hyperlink" Target="https://doi-org.ezproxy.liberty.edu/10.1007/s10560-014-0370-4" TargetMode="External"/><Relationship Id="rId4" Type="http://schemas.openxmlformats.org/officeDocument/2006/relationships/hyperlink" Target="http://www.psychiatry.org/"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doi-org.ezproxy.liberty.edu/10.1111/cdev.12378" TargetMode="External"/><Relationship Id="rId2" Type="http://schemas.openxmlformats.org/officeDocument/2006/relationships/hyperlink" Target="http://dx.doi.org/10.1023/A:1015420503275" TargetMode="External"/><Relationship Id="rId1" Type="http://schemas.openxmlformats.org/officeDocument/2006/relationships/slideLayout" Target="../slideLayouts/slideLayout20.xml"/><Relationship Id="rId4" Type="http://schemas.openxmlformats.org/officeDocument/2006/relationships/hyperlink" Target="https://doi-/"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doi.org/10.1080/17405629.2016.1147344" TargetMode="External"/><Relationship Id="rId2" Type="http://schemas.openxmlformats.org/officeDocument/2006/relationships/hyperlink" Target="https://doi-org.ezproxy.liberty.edu/10.1111/famp.12258" TargetMode="External"/><Relationship Id="rId1" Type="http://schemas.openxmlformats.org/officeDocument/2006/relationships/slideLayout" Target="../slideLayouts/slideLayout20.xml"/><Relationship Id="rId4" Type="http://schemas.openxmlformats.org/officeDocument/2006/relationships/hyperlink" Target="https://doi-/"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doi-org.ezproxy.liberty.edu/10.1037/lat0000025" TargetMode="External"/><Relationship Id="rId1" Type="http://schemas.openxmlformats.org/officeDocument/2006/relationships/slideLayout" Target="../slideLayouts/slideLayout20.xml"/></Relationships>
</file>

<file path=ppt/slides/_rels/slide18.xml.rels><?xml version="1.0" encoding="UTF-8" standalone="yes"?>
<Relationships xmlns="http://schemas.openxmlformats.org/package/2006/relationships"><Relationship Id="rId3" Type="http://schemas.openxmlformats.org/officeDocument/2006/relationships/hyperlink" Target="https://doi-org.ezproxy.liberty.edu/10.1111/sode.12328" TargetMode="External"/><Relationship Id="rId2" Type="http://schemas.openxmlformats.org/officeDocument/2006/relationships/hyperlink" Target="https://doi-org.ezproxy.liberty.edu/10.1111/jora.12481" TargetMode="External"/><Relationship Id="rId1" Type="http://schemas.openxmlformats.org/officeDocument/2006/relationships/slideLayout" Target="../slideLayouts/slideLayout20.xml"/><Relationship Id="rId4" Type="http://schemas.openxmlformats.org/officeDocument/2006/relationships/hyperlink" Target="https://www.census.gov/newsroom/press-kits/2019/national-state-"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dx.doi.org/10.1037/a0038993" TargetMode="External"/><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liberty.edu/marketing/wp-content/uploads/sites/114/2020/09/231325_Marketing-Webpage_Backgrounds_Bethany5-scaled.jp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hyperlink" Target="https://www.liberty.edu/marketing/wp-content/uploads/sites/114/2020/09/231325_Marketing-Webpage_Backgrounds_Bethany5-scaled.jp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hyperlink" Target="https://www.liberty.edu/marketing/wp-content/uploads/sites/114/2020/09/231325_Marketing-Webpage_Backgrounds_Bethany5-scaled.jpg" TargetMode="External"/><Relationship Id="rId2" Type="http://schemas.openxmlformats.org/officeDocument/2006/relationships/notesSlide" Target="../notesSlides/notesSlide4.xml"/><Relationship Id="rId1" Type="http://schemas.openxmlformats.org/officeDocument/2006/relationships/slideLayout" Target="../slideLayouts/slideLayout14.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hyperlink" Target="https://www.liberty.edu/marketing/wp-content/uploads/sites/114/2020/09/231325_Marketing-Webpage_Backgrounds_Bethany5-scaled.jpg" TargetMode="External"/><Relationship Id="rId2" Type="http://schemas.openxmlformats.org/officeDocument/2006/relationships/notesSlide" Target="../notesSlides/notesSlide5.xml"/><Relationship Id="rId1" Type="http://schemas.openxmlformats.org/officeDocument/2006/relationships/slideLayout" Target="../slideLayouts/slideLayout8.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hyperlink" Target="https://www.liberty.edu/marketing/wp-content/uploads/sites/114/2020/09/231325_Marketing-Webpage_Backgrounds_Bethany5-scaled.jpg" TargetMode="External"/><Relationship Id="rId2" Type="http://schemas.openxmlformats.org/officeDocument/2006/relationships/notesSlide" Target="../notesSlides/notesSlide6.xml"/><Relationship Id="rId1" Type="http://schemas.openxmlformats.org/officeDocument/2006/relationships/slideLayout" Target="../slideLayouts/slideLayout14.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hyperlink" Target="https://www.liberty.edu/marketing/wp-content/uploads/sites/114/2020/09/231325_Marketing-Webpage_Backgrounds_Bethany5-scaled.jpg" TargetMode="External"/><Relationship Id="rId2" Type="http://schemas.openxmlformats.org/officeDocument/2006/relationships/notesSlide" Target="../notesSlides/notesSlide7.xml"/><Relationship Id="rId1" Type="http://schemas.openxmlformats.org/officeDocument/2006/relationships/slideLayout" Target="../slideLayouts/slideLayout14.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hyperlink" Target="https://www.liberty.edu/marketing/wp-content/uploads/sites/114/2020/09/231325_Marketing-Webpage_Backgrounds_Bethany5-scaled.jpg" TargetMode="External"/><Relationship Id="rId2" Type="http://schemas.openxmlformats.org/officeDocument/2006/relationships/notesSlide" Target="../notesSlides/notesSlide8.xml"/><Relationship Id="rId1" Type="http://schemas.openxmlformats.org/officeDocument/2006/relationships/slideLayout" Target="../slideLayouts/slideLayout14.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hyperlink" Target="https://www.liberty.edu/marketing/wp-content/uploads/sites/114/2020/09/231325_Marketing-Webpage_Backgrounds_Bethany5-scaled.jpg" TargetMode="External"/><Relationship Id="rId2" Type="http://schemas.openxmlformats.org/officeDocument/2006/relationships/notesSlide" Target="../notesSlides/notesSlide9.xml"/><Relationship Id="rId1" Type="http://schemas.openxmlformats.org/officeDocument/2006/relationships/slideLayout" Target="../slideLayouts/slideLayout14.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s://www.liberty.edu/marketing/wp-content/uploads/sites/114/2020/09/231325_Marketing-Webpage_Backgrounds_Bethany5-300x169.jpg">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96982" y="1"/>
            <a:ext cx="12288982" cy="6858000"/>
          </a:xfrm>
          <a:prstGeom prst="rect">
            <a:avLst/>
          </a:prstGeom>
          <a:noFill/>
          <a:ln>
            <a:noFill/>
          </a:ln>
        </p:spPr>
      </p:pic>
      <p:sp>
        <p:nvSpPr>
          <p:cNvPr id="3" name="Rectangle 2"/>
          <p:cNvSpPr/>
          <p:nvPr/>
        </p:nvSpPr>
        <p:spPr>
          <a:xfrm>
            <a:off x="540327" y="1551563"/>
            <a:ext cx="7730837" cy="5724644"/>
          </a:xfrm>
          <a:prstGeom prst="rect">
            <a:avLst/>
          </a:prstGeom>
        </p:spPr>
        <p:txBody>
          <a:bodyPr wrap="square">
            <a:spAutoFit/>
          </a:bodyPr>
          <a:lstStyle/>
          <a:p>
            <a:endParaRPr lang="en-US" sz="4400" cap="all" dirty="0" smtClean="0">
              <a:solidFill>
                <a:prstClr val="white"/>
              </a:solidFill>
              <a:ea typeface="+mj-ea"/>
              <a:cs typeface="+mj-cs"/>
            </a:endParaRPr>
          </a:p>
          <a:p>
            <a:endParaRPr lang="en-US" sz="4400" cap="all" dirty="0">
              <a:solidFill>
                <a:prstClr val="white"/>
              </a:solidFill>
              <a:ea typeface="+mj-ea"/>
              <a:cs typeface="+mj-cs"/>
            </a:endParaRPr>
          </a:p>
          <a:p>
            <a:r>
              <a:rPr lang="en-US" sz="3600" cap="all" dirty="0" smtClean="0">
                <a:solidFill>
                  <a:prstClr val="white"/>
                </a:solidFill>
                <a:ea typeface="+mj-ea"/>
                <a:cs typeface="+mj-cs"/>
              </a:rPr>
              <a:t>Factors </a:t>
            </a:r>
            <a:r>
              <a:rPr lang="en-US" sz="3600" cap="all" dirty="0">
                <a:solidFill>
                  <a:prstClr val="white"/>
                </a:solidFill>
                <a:ea typeface="+mj-ea"/>
                <a:cs typeface="+mj-cs"/>
              </a:rPr>
              <a:t>contributing to the well-being and mental health </a:t>
            </a:r>
            <a:br>
              <a:rPr lang="en-US" sz="3600" cap="all" dirty="0">
                <a:solidFill>
                  <a:prstClr val="white"/>
                </a:solidFill>
                <a:ea typeface="+mj-ea"/>
                <a:cs typeface="+mj-cs"/>
              </a:rPr>
            </a:br>
            <a:r>
              <a:rPr lang="en-US" sz="3600" cap="all" dirty="0">
                <a:solidFill>
                  <a:prstClr val="white"/>
                </a:solidFill>
                <a:ea typeface="+mj-ea"/>
                <a:cs typeface="+mj-cs"/>
              </a:rPr>
              <a:t>of </a:t>
            </a:r>
            <a:r>
              <a:rPr lang="en-US" sz="3600" cap="all" dirty="0" err="1">
                <a:solidFill>
                  <a:prstClr val="white"/>
                </a:solidFill>
                <a:ea typeface="+mj-ea"/>
                <a:cs typeface="+mj-cs"/>
              </a:rPr>
              <a:t>latino</a:t>
            </a:r>
            <a:r>
              <a:rPr lang="en-US" sz="3600" cap="all" dirty="0">
                <a:solidFill>
                  <a:prstClr val="white"/>
                </a:solidFill>
                <a:ea typeface="+mj-ea"/>
                <a:cs typeface="+mj-cs"/>
              </a:rPr>
              <a:t> </a:t>
            </a:r>
            <a:r>
              <a:rPr lang="en-US" sz="3600" cap="all" dirty="0" smtClean="0">
                <a:solidFill>
                  <a:prstClr val="white"/>
                </a:solidFill>
                <a:ea typeface="+mj-ea"/>
                <a:cs typeface="+mj-cs"/>
              </a:rPr>
              <a:t>youth</a:t>
            </a:r>
          </a:p>
          <a:p>
            <a:endParaRPr lang="en-US" sz="3600" cap="all" dirty="0" smtClean="0">
              <a:solidFill>
                <a:prstClr val="white"/>
              </a:solidFill>
              <a:ea typeface="+mj-ea"/>
              <a:cs typeface="+mj-cs"/>
            </a:endParaRPr>
          </a:p>
          <a:p>
            <a:r>
              <a:rPr lang="en-US" sz="2400" dirty="0"/>
              <a:t>By, E. Francoise Parr, M.A., SSP, NCSP, LPC</a:t>
            </a:r>
          </a:p>
          <a:p>
            <a:r>
              <a:rPr lang="en-US" sz="2400" dirty="0"/>
              <a:t>Doctoral Candidate, Department of Counselor Education and Supervision</a:t>
            </a:r>
          </a:p>
          <a:p>
            <a:r>
              <a:rPr lang="en-US" sz="4400" cap="all" dirty="0">
                <a:solidFill>
                  <a:prstClr val="white"/>
                </a:solidFill>
                <a:ea typeface="+mj-ea"/>
                <a:cs typeface="+mj-cs"/>
              </a:rPr>
              <a:t/>
            </a:r>
            <a:br>
              <a:rPr lang="en-US" sz="4400" cap="all" dirty="0">
                <a:solidFill>
                  <a:prstClr val="white"/>
                </a:solidFill>
                <a:ea typeface="+mj-ea"/>
                <a:cs typeface="+mj-cs"/>
              </a:rPr>
            </a:br>
            <a:endParaRPr lang="en-US" dirty="0"/>
          </a:p>
        </p:txBody>
      </p:sp>
    </p:spTree>
    <p:extLst>
      <p:ext uri="{BB962C8B-B14F-4D97-AF65-F5344CB8AC3E}">
        <p14:creationId xmlns:p14="http://schemas.microsoft.com/office/powerpoint/2010/main" val="36843034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15"/>
          </p:nvPr>
        </p:nvSpPr>
        <p:spPr/>
        <p:txBody>
          <a:bodyPr/>
          <a:lstStyle/>
          <a:p>
            <a:endParaRPr lang="en-US"/>
          </a:p>
        </p:txBody>
      </p:sp>
      <p:sp>
        <p:nvSpPr>
          <p:cNvPr id="5" name="Text Placeholder 4"/>
          <p:cNvSpPr>
            <a:spLocks noGrp="1"/>
          </p:cNvSpPr>
          <p:nvPr>
            <p:ph type="body" sz="quarter" idx="3"/>
          </p:nvPr>
        </p:nvSpPr>
        <p:spPr/>
        <p:txBody>
          <a:bodyPr/>
          <a:lstStyle/>
          <a:p>
            <a:endParaRPr lang="en-US"/>
          </a:p>
        </p:txBody>
      </p:sp>
      <p:sp>
        <p:nvSpPr>
          <p:cNvPr id="6" name="Text Placeholder 5"/>
          <p:cNvSpPr>
            <a:spLocks noGrp="1"/>
          </p:cNvSpPr>
          <p:nvPr>
            <p:ph type="body" sz="half" idx="16"/>
          </p:nvPr>
        </p:nvSpPr>
        <p:spPr/>
        <p:txBody>
          <a:bodyPr/>
          <a:lstStyle/>
          <a:p>
            <a:endParaRPr lang="en-US"/>
          </a:p>
        </p:txBody>
      </p:sp>
      <p:sp>
        <p:nvSpPr>
          <p:cNvPr id="7" name="Text Placeholder 6"/>
          <p:cNvSpPr>
            <a:spLocks noGrp="1"/>
          </p:cNvSpPr>
          <p:nvPr>
            <p:ph type="body" sz="quarter" idx="13"/>
          </p:nvPr>
        </p:nvSpPr>
        <p:spPr/>
        <p:txBody>
          <a:bodyPr/>
          <a:lstStyle/>
          <a:p>
            <a:endParaRPr lang="en-US"/>
          </a:p>
        </p:txBody>
      </p:sp>
      <p:sp>
        <p:nvSpPr>
          <p:cNvPr id="8" name="Text Placeholder 7"/>
          <p:cNvSpPr>
            <a:spLocks noGrp="1"/>
          </p:cNvSpPr>
          <p:nvPr>
            <p:ph type="body" sz="half" idx="17"/>
          </p:nvPr>
        </p:nvSpPr>
        <p:spPr/>
        <p:txBody>
          <a:bodyPr/>
          <a:lstStyle/>
          <a:p>
            <a:endParaRPr lang="en-US"/>
          </a:p>
        </p:txBody>
      </p:sp>
      <p:pic>
        <p:nvPicPr>
          <p:cNvPr id="9" name="Picture 8" descr="https://www.liberty.edu/marketing/wp-content/uploads/sites/114/2020/09/231325_Marketing-Webpage_Backgrounds_Bethany5-300x169.jpg">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192000" cy="6747163"/>
          </a:xfrm>
          <a:prstGeom prst="rect">
            <a:avLst/>
          </a:prstGeom>
          <a:noFill/>
          <a:ln>
            <a:noFill/>
          </a:ln>
        </p:spPr>
      </p:pic>
      <p:sp>
        <p:nvSpPr>
          <p:cNvPr id="10" name="Rectangle 9"/>
          <p:cNvSpPr/>
          <p:nvPr/>
        </p:nvSpPr>
        <p:spPr>
          <a:xfrm>
            <a:off x="685799" y="1443841"/>
            <a:ext cx="11049001" cy="5078313"/>
          </a:xfrm>
          <a:prstGeom prst="rect">
            <a:avLst/>
          </a:prstGeom>
        </p:spPr>
        <p:txBody>
          <a:bodyPr wrap="square">
            <a:spAutoFit/>
          </a:bodyPr>
          <a:lstStyle/>
          <a:p>
            <a:pPr algn="ctr"/>
            <a:r>
              <a:rPr lang="en-US" sz="2800" dirty="0"/>
              <a:t>Implications to the </a:t>
            </a:r>
            <a:r>
              <a:rPr lang="en-US" sz="2800" dirty="0" smtClean="0"/>
              <a:t>Counseling Field</a:t>
            </a:r>
          </a:p>
          <a:p>
            <a:pPr algn="ctr"/>
            <a:endParaRPr lang="en-US" sz="2800" dirty="0" smtClean="0"/>
          </a:p>
          <a:p>
            <a:endParaRPr lang="en-US" sz="2800" dirty="0" smtClean="0"/>
          </a:p>
          <a:p>
            <a:pPr marL="342900" indent="-342900">
              <a:buFont typeface="Arial" panose="020B0604020202020204" pitchFamily="34" charset="0"/>
              <a:buChar char="•"/>
            </a:pPr>
            <a:r>
              <a:rPr lang="en-US" sz="2400" dirty="0" smtClean="0"/>
              <a:t>Interventions </a:t>
            </a:r>
            <a:r>
              <a:rPr lang="en-US" sz="2400" dirty="0"/>
              <a:t>for Latino families can focus on prevention by:</a:t>
            </a:r>
          </a:p>
          <a:p>
            <a:endParaRPr lang="en-US" sz="2400" dirty="0"/>
          </a:p>
          <a:p>
            <a:r>
              <a:rPr lang="en-US" sz="2400" dirty="0"/>
              <a:t>	+Decreasing parent cultural stress or</a:t>
            </a:r>
          </a:p>
          <a:p>
            <a:r>
              <a:rPr lang="en-US" sz="2400" dirty="0"/>
              <a:t>	+Helping parents utilize coping strategies 	</a:t>
            </a:r>
          </a:p>
          <a:p>
            <a:r>
              <a:rPr lang="en-US" sz="2400" dirty="0"/>
              <a:t>	   -Such as stress and coping management exercises:</a:t>
            </a:r>
          </a:p>
          <a:p>
            <a:r>
              <a:rPr lang="en-US" sz="2400" dirty="0"/>
              <a:t>		=Parent Management Training – Oregon Model for Latino </a:t>
            </a:r>
          </a:p>
          <a:p>
            <a:r>
              <a:rPr lang="en-US" sz="2400" dirty="0"/>
              <a:t>		=</a:t>
            </a:r>
            <a:r>
              <a:rPr lang="en-US" sz="2400" dirty="0" err="1"/>
              <a:t>Familias</a:t>
            </a:r>
            <a:r>
              <a:rPr lang="en-US" sz="2400" dirty="0"/>
              <a:t> </a:t>
            </a:r>
            <a:r>
              <a:rPr lang="en-US" sz="2400" dirty="0" err="1"/>
              <a:t>Unidas</a:t>
            </a:r>
            <a:endParaRPr lang="en-US" sz="2400" dirty="0"/>
          </a:p>
          <a:p>
            <a:endParaRPr lang="en-US" sz="2400" dirty="0"/>
          </a:p>
          <a:p>
            <a:r>
              <a:rPr lang="en-US" sz="2400" dirty="0"/>
              <a:t>(Lorenzo et al., 2017; Parra Cardona, </a:t>
            </a:r>
            <a:r>
              <a:rPr lang="en-US" sz="2400" dirty="0" err="1"/>
              <a:t>Domenech</a:t>
            </a:r>
            <a:r>
              <a:rPr lang="en-US" sz="2400" dirty="0"/>
              <a:t>-Rodriguez, </a:t>
            </a:r>
            <a:r>
              <a:rPr lang="en-US" sz="2400" dirty="0" err="1"/>
              <a:t>Forgatch</a:t>
            </a:r>
            <a:r>
              <a:rPr lang="en-US" sz="2400" dirty="0"/>
              <a:t>, Sullivan, </a:t>
            </a:r>
            <a:r>
              <a:rPr lang="en-US" sz="2400" dirty="0" err="1"/>
              <a:t>Bybee</a:t>
            </a:r>
            <a:r>
              <a:rPr lang="en-US" sz="2400" dirty="0"/>
              <a:t>, &amp; </a:t>
            </a:r>
            <a:r>
              <a:rPr lang="en-US" sz="2400" dirty="0" err="1"/>
              <a:t>Holtrop</a:t>
            </a:r>
            <a:r>
              <a:rPr lang="en-US" sz="2400" dirty="0"/>
              <a:t>,  2012; </a:t>
            </a:r>
            <a:r>
              <a:rPr lang="en-US" sz="2400" dirty="0" err="1"/>
              <a:t>Coatsworth</a:t>
            </a:r>
            <a:r>
              <a:rPr lang="en-US" sz="2400" dirty="0"/>
              <a:t>, </a:t>
            </a:r>
            <a:r>
              <a:rPr lang="en-US" sz="2400" dirty="0" err="1"/>
              <a:t>Pantin</a:t>
            </a:r>
            <a:r>
              <a:rPr lang="en-US" sz="2400" dirty="0"/>
              <a:t>, &amp; </a:t>
            </a:r>
            <a:r>
              <a:rPr lang="en-US" sz="2400" dirty="0" err="1"/>
              <a:t>Szapocznik</a:t>
            </a:r>
            <a:r>
              <a:rPr lang="en-US" sz="2400" dirty="0"/>
              <a:t>, 2002)</a:t>
            </a:r>
          </a:p>
        </p:txBody>
      </p:sp>
    </p:spTree>
    <p:extLst>
      <p:ext uri="{BB962C8B-B14F-4D97-AF65-F5344CB8AC3E}">
        <p14:creationId xmlns:p14="http://schemas.microsoft.com/office/powerpoint/2010/main" val="27088030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3533"/>
            <a:ext cx="10820399" cy="1669627"/>
          </a:xfrm>
        </p:spPr>
        <p:txBody>
          <a:bodyPr>
            <a:normAutofit fontScale="90000"/>
          </a:bodyPr>
          <a:lstStyle/>
          <a:p>
            <a:pPr algn="ctr"/>
            <a:r>
              <a:rPr lang="en-US" dirty="0" smtClean="0">
                <a:solidFill>
                  <a:schemeClr val="bg1"/>
                </a:solidFill>
              </a:rPr>
              <a:t>Continued:</a:t>
            </a:r>
            <a:br>
              <a:rPr lang="en-US" dirty="0" smtClean="0">
                <a:solidFill>
                  <a:schemeClr val="bg1"/>
                </a:solidFill>
              </a:rPr>
            </a:br>
            <a:r>
              <a:rPr lang="en-US" dirty="0" smtClean="0">
                <a:solidFill>
                  <a:schemeClr val="bg1"/>
                </a:solidFill>
              </a:rPr>
              <a:t>implications to the counseling field</a:t>
            </a:r>
            <a:br>
              <a:rPr lang="en-US" dirty="0" smtClean="0">
                <a:solidFill>
                  <a:schemeClr val="bg1"/>
                </a:solidFill>
              </a:rPr>
            </a:br>
            <a:endParaRPr lang="en-US" dirty="0">
              <a:solidFill>
                <a:schemeClr val="bg1"/>
              </a:solidFill>
            </a:endParaRPr>
          </a:p>
        </p:txBody>
      </p:sp>
      <p:sp>
        <p:nvSpPr>
          <p:cNvPr id="3" name="Text Placeholder 2"/>
          <p:cNvSpPr>
            <a:spLocks noGrp="1"/>
          </p:cNvSpPr>
          <p:nvPr>
            <p:ph type="body" idx="1"/>
          </p:nvPr>
        </p:nvSpPr>
        <p:spPr>
          <a:xfrm>
            <a:off x="1024467" y="2423160"/>
            <a:ext cx="10490200" cy="4114800"/>
          </a:xfrm>
        </p:spPr>
        <p:txBody>
          <a:bodyPr>
            <a:normAutofit/>
          </a:bodyPr>
          <a:lstStyle/>
          <a:p>
            <a:pPr marL="342900" indent="-342900" algn="l">
              <a:buFont typeface="Arial" panose="020B0604020202020204" pitchFamily="34" charset="0"/>
              <a:buChar char="•"/>
            </a:pPr>
            <a:r>
              <a:rPr lang="en-US" sz="2400" dirty="0" smtClean="0">
                <a:solidFill>
                  <a:schemeClr val="bg1"/>
                </a:solidFill>
              </a:rPr>
              <a:t>Use culturally </a:t>
            </a:r>
            <a:r>
              <a:rPr lang="en-US" sz="2400" dirty="0">
                <a:solidFill>
                  <a:schemeClr val="bg1"/>
                </a:solidFill>
              </a:rPr>
              <a:t>adapted evidence-based </a:t>
            </a:r>
            <a:r>
              <a:rPr lang="en-US" sz="2400" dirty="0" smtClean="0">
                <a:solidFill>
                  <a:schemeClr val="bg1"/>
                </a:solidFill>
              </a:rPr>
              <a:t>interventions which </a:t>
            </a:r>
            <a:r>
              <a:rPr lang="en-US" sz="2400" dirty="0">
                <a:solidFill>
                  <a:schemeClr val="bg1"/>
                </a:solidFill>
              </a:rPr>
              <a:t>integrate cultural relevance and fidelity. </a:t>
            </a:r>
            <a:endParaRPr lang="en-US" sz="2400" dirty="0" smtClean="0">
              <a:solidFill>
                <a:schemeClr val="bg1"/>
              </a:solidFill>
            </a:endParaRPr>
          </a:p>
          <a:p>
            <a:pPr algn="l"/>
            <a:endParaRPr lang="en-US" sz="2400" dirty="0" smtClean="0">
              <a:solidFill>
                <a:schemeClr val="bg1"/>
              </a:solidFill>
            </a:endParaRPr>
          </a:p>
          <a:p>
            <a:pPr marL="342900" indent="-342900" algn="l">
              <a:buFont typeface="Arial" panose="020B0604020202020204" pitchFamily="34" charset="0"/>
              <a:buChar char="•"/>
            </a:pPr>
            <a:r>
              <a:rPr lang="en-US" sz="2400" dirty="0" smtClean="0">
                <a:solidFill>
                  <a:schemeClr val="bg1"/>
                </a:solidFill>
              </a:rPr>
              <a:t>Utilize Interventions </a:t>
            </a:r>
            <a:r>
              <a:rPr lang="en-US" sz="2400" dirty="0">
                <a:solidFill>
                  <a:schemeClr val="bg1"/>
                </a:solidFill>
              </a:rPr>
              <a:t>which increase children and adolescents’ ego-resiliency </a:t>
            </a:r>
            <a:endParaRPr lang="en-US" sz="2400" dirty="0" smtClean="0">
              <a:solidFill>
                <a:schemeClr val="bg1"/>
              </a:solidFill>
            </a:endParaRPr>
          </a:p>
          <a:p>
            <a:pPr marL="342900" indent="-342900" algn="l">
              <a:buFont typeface="Arial" panose="020B0604020202020204" pitchFamily="34" charset="0"/>
              <a:buChar char="•"/>
            </a:pPr>
            <a:endParaRPr lang="en-US" sz="2400" dirty="0" smtClean="0">
              <a:solidFill>
                <a:schemeClr val="bg1"/>
              </a:solidFill>
            </a:endParaRPr>
          </a:p>
          <a:p>
            <a:pPr marL="342900" indent="-342900" algn="l">
              <a:buFont typeface="Arial" panose="020B0604020202020204" pitchFamily="34" charset="0"/>
              <a:buChar char="•"/>
            </a:pPr>
            <a:r>
              <a:rPr lang="en-US" sz="2400" dirty="0" smtClean="0">
                <a:solidFill>
                  <a:schemeClr val="bg1"/>
                </a:solidFill>
              </a:rPr>
              <a:t>Emphasize strength factors that promote adaptive outcomes</a:t>
            </a:r>
          </a:p>
          <a:p>
            <a:pPr algn="l"/>
            <a:endParaRPr lang="en-US" sz="2400" dirty="0">
              <a:solidFill>
                <a:schemeClr val="bg1"/>
              </a:solidFill>
            </a:endParaRPr>
          </a:p>
          <a:p>
            <a:pPr algn="l"/>
            <a:r>
              <a:rPr lang="en-US" sz="2400" dirty="0" smtClean="0">
                <a:solidFill>
                  <a:schemeClr val="bg1"/>
                </a:solidFill>
              </a:rPr>
              <a:t>(Schwartz et al., 2015; </a:t>
            </a:r>
            <a:r>
              <a:rPr lang="en-US" sz="2400" dirty="0" err="1" smtClean="0">
                <a:solidFill>
                  <a:schemeClr val="bg1"/>
                </a:solidFill>
              </a:rPr>
              <a:t>Gassman</a:t>
            </a:r>
            <a:r>
              <a:rPr lang="en-US" sz="2400" dirty="0" smtClean="0">
                <a:solidFill>
                  <a:schemeClr val="bg1"/>
                </a:solidFill>
              </a:rPr>
              <a:t>-Pines, 2015; Taylor et al., 2018)</a:t>
            </a:r>
            <a:endParaRPr lang="en-US" sz="2400" dirty="0">
              <a:solidFill>
                <a:schemeClr val="bg1"/>
              </a:solidFill>
            </a:endParaRPr>
          </a:p>
        </p:txBody>
      </p:sp>
    </p:spTree>
    <p:extLst>
      <p:ext uri="{BB962C8B-B14F-4D97-AF65-F5344CB8AC3E}">
        <p14:creationId xmlns:p14="http://schemas.microsoft.com/office/powerpoint/2010/main" val="9630760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11481"/>
            <a:ext cx="10820399" cy="777240"/>
          </a:xfrm>
        </p:spPr>
        <p:txBody>
          <a:bodyPr>
            <a:normAutofit/>
          </a:bodyPr>
          <a:lstStyle/>
          <a:p>
            <a:pPr algn="ctr"/>
            <a:r>
              <a:rPr lang="en-US" sz="3600" dirty="0">
                <a:solidFill>
                  <a:schemeClr val="bg1"/>
                </a:solidFill>
              </a:rPr>
              <a:t>Implications to the </a:t>
            </a:r>
            <a:r>
              <a:rPr lang="en-US" sz="3600" dirty="0" smtClean="0">
                <a:solidFill>
                  <a:schemeClr val="bg1"/>
                </a:solidFill>
              </a:rPr>
              <a:t>Research </a:t>
            </a:r>
            <a:r>
              <a:rPr lang="en-US" sz="3600" dirty="0">
                <a:solidFill>
                  <a:schemeClr val="bg1"/>
                </a:solidFill>
              </a:rPr>
              <a:t>field</a:t>
            </a:r>
          </a:p>
        </p:txBody>
      </p:sp>
      <p:sp>
        <p:nvSpPr>
          <p:cNvPr id="3" name="Text Placeholder 2"/>
          <p:cNvSpPr>
            <a:spLocks noGrp="1"/>
          </p:cNvSpPr>
          <p:nvPr>
            <p:ph type="body" idx="1"/>
          </p:nvPr>
        </p:nvSpPr>
        <p:spPr>
          <a:xfrm>
            <a:off x="1024467" y="1485900"/>
            <a:ext cx="10490200" cy="5097780"/>
          </a:xfrm>
        </p:spPr>
        <p:txBody>
          <a:bodyPr>
            <a:normAutofit/>
          </a:bodyPr>
          <a:lstStyle/>
          <a:p>
            <a:pPr marL="342900" indent="-342900" algn="l">
              <a:buFont typeface="Arial" panose="020B0604020202020204" pitchFamily="34" charset="0"/>
              <a:buChar char="•"/>
            </a:pPr>
            <a:r>
              <a:rPr lang="en-US" sz="2400" dirty="0" smtClean="0">
                <a:solidFill>
                  <a:schemeClr val="bg1"/>
                </a:solidFill>
              </a:rPr>
              <a:t>Control for possible moderator variables between </a:t>
            </a:r>
            <a:r>
              <a:rPr lang="en-US" sz="2400" dirty="0" err="1" smtClean="0">
                <a:solidFill>
                  <a:schemeClr val="bg1"/>
                </a:solidFill>
              </a:rPr>
              <a:t>familism</a:t>
            </a:r>
            <a:r>
              <a:rPr lang="en-US" sz="2400" dirty="0" smtClean="0">
                <a:solidFill>
                  <a:schemeClr val="bg1"/>
                </a:solidFill>
              </a:rPr>
              <a:t> and mental health outcomes</a:t>
            </a:r>
          </a:p>
          <a:p>
            <a:pPr marL="342900" indent="-342900" algn="l">
              <a:buFont typeface="Arial" panose="020B0604020202020204" pitchFamily="34" charset="0"/>
              <a:buChar char="•"/>
            </a:pPr>
            <a:endParaRPr lang="en-US" sz="2400" dirty="0" smtClean="0">
              <a:solidFill>
                <a:schemeClr val="bg1"/>
              </a:solidFill>
            </a:endParaRPr>
          </a:p>
          <a:p>
            <a:pPr marL="342900" indent="-342900" algn="l">
              <a:buFont typeface="Arial" panose="020B0604020202020204" pitchFamily="34" charset="0"/>
              <a:buChar char="•"/>
            </a:pPr>
            <a:r>
              <a:rPr lang="en-US" sz="2400" dirty="0" smtClean="0">
                <a:solidFill>
                  <a:schemeClr val="bg1"/>
                </a:solidFill>
              </a:rPr>
              <a:t>Conduct a separate analysis of structural </a:t>
            </a:r>
            <a:r>
              <a:rPr lang="en-US" sz="2400" dirty="0" err="1" smtClean="0">
                <a:solidFill>
                  <a:schemeClr val="bg1"/>
                </a:solidFill>
              </a:rPr>
              <a:t>familism</a:t>
            </a:r>
            <a:r>
              <a:rPr lang="en-US" sz="2400" dirty="0" smtClean="0">
                <a:solidFill>
                  <a:schemeClr val="bg1"/>
                </a:solidFill>
              </a:rPr>
              <a:t> and behavioral </a:t>
            </a:r>
            <a:r>
              <a:rPr lang="en-US" sz="2400" dirty="0" err="1" smtClean="0">
                <a:solidFill>
                  <a:schemeClr val="bg1"/>
                </a:solidFill>
              </a:rPr>
              <a:t>familism</a:t>
            </a:r>
            <a:endParaRPr lang="en-US" sz="2400" dirty="0" smtClean="0">
              <a:solidFill>
                <a:schemeClr val="bg1"/>
              </a:solidFill>
            </a:endParaRPr>
          </a:p>
          <a:p>
            <a:pPr marL="342900" indent="-342900" algn="l">
              <a:buFont typeface="Arial" panose="020B0604020202020204" pitchFamily="34" charset="0"/>
              <a:buChar char="•"/>
            </a:pPr>
            <a:endParaRPr lang="en-US" sz="2400" dirty="0" smtClean="0">
              <a:solidFill>
                <a:schemeClr val="bg1"/>
              </a:solidFill>
            </a:endParaRPr>
          </a:p>
          <a:p>
            <a:pPr marL="342900" indent="-342900" algn="l">
              <a:buFont typeface="Arial" panose="020B0604020202020204" pitchFamily="34" charset="0"/>
              <a:buChar char="•"/>
            </a:pPr>
            <a:r>
              <a:rPr lang="en-US" sz="2400" dirty="0" smtClean="0">
                <a:solidFill>
                  <a:schemeClr val="bg1"/>
                </a:solidFill>
              </a:rPr>
              <a:t>Collect data from emerging immigrant communities  relative to long-term effects of cultural stress</a:t>
            </a:r>
          </a:p>
          <a:p>
            <a:pPr marL="342900" indent="-342900" algn="l">
              <a:buFont typeface="Arial" panose="020B0604020202020204" pitchFamily="34" charset="0"/>
              <a:buChar char="•"/>
            </a:pPr>
            <a:endParaRPr lang="en-US" sz="2400" dirty="0">
              <a:solidFill>
                <a:schemeClr val="bg1"/>
              </a:solidFill>
            </a:endParaRPr>
          </a:p>
          <a:p>
            <a:pPr marL="342900" indent="-342900" algn="l">
              <a:buFont typeface="Arial" panose="020B0604020202020204" pitchFamily="34" charset="0"/>
              <a:buChar char="•"/>
            </a:pPr>
            <a:r>
              <a:rPr lang="en-US" sz="2400" dirty="0" smtClean="0">
                <a:solidFill>
                  <a:schemeClr val="bg1"/>
                </a:solidFill>
              </a:rPr>
              <a:t>Continue to study the specific challenges facing Latino Migrant Farm Workers (LMFW) children and family strengths</a:t>
            </a:r>
          </a:p>
          <a:p>
            <a:pPr algn="l"/>
            <a:endParaRPr lang="en-US" sz="2400" dirty="0" smtClean="0">
              <a:solidFill>
                <a:schemeClr val="bg1"/>
              </a:solidFill>
            </a:endParaRPr>
          </a:p>
          <a:p>
            <a:pPr algn="l"/>
            <a:r>
              <a:rPr lang="en-US" sz="2400" dirty="0" smtClean="0">
                <a:solidFill>
                  <a:schemeClr val="bg1"/>
                </a:solidFill>
              </a:rPr>
              <a:t>(</a:t>
            </a:r>
            <a:r>
              <a:rPr lang="en-US" sz="2400" dirty="0" err="1" smtClean="0">
                <a:solidFill>
                  <a:schemeClr val="bg1"/>
                </a:solidFill>
              </a:rPr>
              <a:t>Valdivieso</a:t>
            </a:r>
            <a:r>
              <a:rPr lang="en-US" sz="2400" dirty="0" smtClean="0">
                <a:solidFill>
                  <a:schemeClr val="bg1"/>
                </a:solidFill>
              </a:rPr>
              <a:t>-Mora </a:t>
            </a:r>
            <a:r>
              <a:rPr lang="en-US" sz="2400" dirty="0">
                <a:solidFill>
                  <a:schemeClr val="bg1"/>
                </a:solidFill>
              </a:rPr>
              <a:t>et al</a:t>
            </a:r>
            <a:r>
              <a:rPr lang="en-US" sz="2400" dirty="0" smtClean="0">
                <a:solidFill>
                  <a:schemeClr val="bg1"/>
                </a:solidFill>
              </a:rPr>
              <a:t>., 2016; Schwartz et al., 2015; Taylor et al., 2019)</a:t>
            </a:r>
            <a:endParaRPr lang="en-US" sz="2400" dirty="0">
              <a:solidFill>
                <a:schemeClr val="bg1"/>
              </a:solidFill>
            </a:endParaRPr>
          </a:p>
        </p:txBody>
      </p:sp>
    </p:spTree>
    <p:extLst>
      <p:ext uri="{BB962C8B-B14F-4D97-AF65-F5344CB8AC3E}">
        <p14:creationId xmlns:p14="http://schemas.microsoft.com/office/powerpoint/2010/main" val="31263068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240" y="764372"/>
            <a:ext cx="10728960" cy="5590707"/>
          </a:xfrm>
        </p:spPr>
        <p:txBody>
          <a:bodyPr>
            <a:normAutofit/>
          </a:bodyPr>
          <a:lstStyle/>
          <a:p>
            <a:pPr algn="ctr"/>
            <a:r>
              <a:rPr lang="en-US" sz="3600" dirty="0" smtClean="0">
                <a:solidFill>
                  <a:schemeClr val="bg1"/>
                </a:solidFill>
              </a:rPr>
              <a:t>Conclusion</a:t>
            </a:r>
            <a:r>
              <a:rPr lang="en-US" sz="3600" dirty="0" smtClean="0">
                <a:solidFill>
                  <a:schemeClr val="bg1"/>
                </a:solidFill>
              </a:rPr>
              <a:t>:</a:t>
            </a:r>
            <a:br>
              <a:rPr lang="en-US" sz="3600" dirty="0" smtClean="0">
                <a:solidFill>
                  <a:schemeClr val="bg1"/>
                </a:solidFill>
              </a:rPr>
            </a:br>
            <a:r>
              <a:rPr lang="en-US" sz="3600" dirty="0">
                <a:solidFill>
                  <a:schemeClr val="bg1"/>
                </a:solidFill>
              </a:rPr>
              <a:t/>
            </a:r>
            <a:br>
              <a:rPr lang="en-US" sz="3600" dirty="0">
                <a:solidFill>
                  <a:schemeClr val="bg1"/>
                </a:solidFill>
              </a:rPr>
            </a:br>
            <a:r>
              <a:rPr lang="en-US" sz="3600" dirty="0" smtClean="0">
                <a:solidFill>
                  <a:schemeClr val="bg1"/>
                </a:solidFill>
              </a:rPr>
              <a:t/>
            </a:r>
            <a:br>
              <a:rPr lang="en-US" sz="3600" dirty="0" smtClean="0">
                <a:solidFill>
                  <a:schemeClr val="bg1"/>
                </a:solidFill>
              </a:rPr>
            </a:br>
            <a:r>
              <a:rPr lang="en-US" sz="2400" dirty="0" smtClean="0">
                <a:solidFill>
                  <a:schemeClr val="bg1"/>
                </a:solidFill>
              </a:rPr>
              <a:t/>
            </a:r>
            <a:br>
              <a:rPr lang="en-US" sz="2400" dirty="0" smtClean="0">
                <a:solidFill>
                  <a:schemeClr val="bg1"/>
                </a:solidFill>
              </a:rPr>
            </a:br>
            <a:r>
              <a:rPr lang="en-US" sz="3600" dirty="0">
                <a:solidFill>
                  <a:schemeClr val="bg1"/>
                </a:solidFill>
              </a:rPr>
              <a:t>Part of the identity of professional counselors is to consider the findings of current literature relative to the unique contributing factors of well-being of various cultural groups, and in this case Latino youth, and apply this information to maximize  treatment effectiveness.</a:t>
            </a:r>
            <a:br>
              <a:rPr lang="en-US" sz="3600" dirty="0">
                <a:solidFill>
                  <a:schemeClr val="bg1"/>
                </a:solidFill>
              </a:rPr>
            </a:br>
            <a:r>
              <a:rPr lang="en-US" sz="2400" dirty="0" smtClean="0">
                <a:solidFill>
                  <a:schemeClr val="bg1"/>
                </a:solidFill>
              </a:rPr>
              <a:t> </a:t>
            </a:r>
            <a:endParaRPr lang="en-US" sz="2400" dirty="0">
              <a:solidFill>
                <a:schemeClr val="bg1"/>
              </a:solidFill>
            </a:endParaRPr>
          </a:p>
        </p:txBody>
      </p:sp>
    </p:spTree>
    <p:extLst>
      <p:ext uri="{BB962C8B-B14F-4D97-AF65-F5344CB8AC3E}">
        <p14:creationId xmlns:p14="http://schemas.microsoft.com/office/powerpoint/2010/main" val="1256570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1"/>
            <a:ext cx="10820399" cy="982979"/>
          </a:xfrm>
        </p:spPr>
        <p:txBody>
          <a:bodyPr>
            <a:normAutofit/>
          </a:bodyPr>
          <a:lstStyle/>
          <a:p>
            <a:pPr algn="ctr"/>
            <a:r>
              <a:rPr lang="en-US" sz="2800" dirty="0" smtClean="0">
                <a:solidFill>
                  <a:schemeClr val="bg1"/>
                </a:solidFill>
              </a:rPr>
              <a:t>References</a:t>
            </a:r>
            <a:br>
              <a:rPr lang="en-US" sz="2800" dirty="0" smtClean="0">
                <a:solidFill>
                  <a:schemeClr val="bg1"/>
                </a:solidFill>
              </a:rPr>
            </a:br>
            <a:endParaRPr lang="en-US" sz="2800" dirty="0">
              <a:solidFill>
                <a:schemeClr val="bg1"/>
              </a:solidFill>
            </a:endParaRPr>
          </a:p>
        </p:txBody>
      </p:sp>
      <p:sp>
        <p:nvSpPr>
          <p:cNvPr id="3" name="Text Placeholder 2"/>
          <p:cNvSpPr>
            <a:spLocks noGrp="1"/>
          </p:cNvSpPr>
          <p:nvPr>
            <p:ph type="body" idx="1"/>
          </p:nvPr>
        </p:nvSpPr>
        <p:spPr>
          <a:xfrm>
            <a:off x="1024467" y="914400"/>
            <a:ext cx="10490200" cy="5943600"/>
          </a:xfrm>
        </p:spPr>
        <p:txBody>
          <a:bodyPr>
            <a:normAutofit lnSpcReduction="10000"/>
          </a:bodyPr>
          <a:lstStyle/>
          <a:p>
            <a:pPr algn="l"/>
            <a:r>
              <a:rPr lang="en-US" dirty="0">
                <a:solidFill>
                  <a:schemeClr val="bg1"/>
                </a:solidFill>
              </a:rPr>
              <a:t>American Counseling Association (2014). ACA Code of Ethics. Alexandria, </a:t>
            </a:r>
            <a:r>
              <a:rPr lang="en-US" dirty="0" smtClean="0">
                <a:solidFill>
                  <a:schemeClr val="bg1"/>
                </a:solidFill>
              </a:rPr>
              <a:t>	VA</a:t>
            </a:r>
            <a:r>
              <a:rPr lang="en-US" dirty="0">
                <a:solidFill>
                  <a:schemeClr val="bg1"/>
                </a:solidFill>
              </a:rPr>
              <a:t>: </a:t>
            </a:r>
            <a:r>
              <a:rPr lang="en-US" dirty="0" smtClean="0">
                <a:solidFill>
                  <a:schemeClr val="bg1"/>
                </a:solidFill>
              </a:rPr>
              <a:t>	Author</a:t>
            </a:r>
            <a:r>
              <a:rPr lang="en-US" dirty="0" smtClean="0">
                <a:solidFill>
                  <a:schemeClr val="bg1"/>
                </a:solidFill>
              </a:rPr>
              <a:t>. </a:t>
            </a:r>
            <a:r>
              <a:rPr lang="en-US" dirty="0">
                <a:solidFill>
                  <a:schemeClr val="bg1"/>
                </a:solidFill>
              </a:rPr>
              <a:t>Retrieved from </a:t>
            </a:r>
            <a:r>
              <a:rPr lang="en-US" dirty="0" smtClean="0">
                <a:solidFill>
                  <a:schemeClr val="bg1"/>
                </a:solidFill>
                <a:hlinkClick r:id="rId2"/>
              </a:rPr>
              <a:t>https</a:t>
            </a:r>
            <a:r>
              <a:rPr lang="en-US" dirty="0">
                <a:solidFill>
                  <a:schemeClr val="bg1"/>
                </a:solidFill>
                <a:hlinkClick r:id="rId2"/>
              </a:rPr>
              <a:t>://</a:t>
            </a:r>
            <a:r>
              <a:rPr lang="en-US" dirty="0" smtClean="0">
                <a:solidFill>
                  <a:schemeClr val="bg1"/>
                </a:solidFill>
                <a:hlinkClick r:id="rId2"/>
              </a:rPr>
              <a:t>www.counseling.org/Resources/aca-</a:t>
            </a:r>
            <a:r>
              <a:rPr lang="en-US" dirty="0" smtClean="0">
                <a:solidFill>
                  <a:schemeClr val="bg1"/>
                </a:solidFill>
              </a:rPr>
              <a:t>	code-of-ethics.pdf</a:t>
            </a:r>
            <a:endParaRPr lang="en-US" dirty="0" smtClean="0">
              <a:solidFill>
                <a:schemeClr val="bg1"/>
              </a:solidFill>
            </a:endParaRPr>
          </a:p>
          <a:p>
            <a:pPr algn="l"/>
            <a:r>
              <a:rPr lang="en-US" dirty="0" smtClean="0">
                <a:solidFill>
                  <a:schemeClr val="bg1"/>
                </a:solidFill>
              </a:rPr>
              <a:t>American Counseling Association (2018). Retrieved </a:t>
            </a:r>
            <a:r>
              <a:rPr lang="en-US" dirty="0">
                <a:solidFill>
                  <a:schemeClr val="bg1"/>
                </a:solidFill>
              </a:rPr>
              <a:t>from </a:t>
            </a:r>
            <a:r>
              <a:rPr lang="en-US" dirty="0" smtClean="0">
                <a:solidFill>
                  <a:schemeClr val="bg1"/>
                </a:solidFill>
              </a:rPr>
              <a:t>	</a:t>
            </a:r>
            <a:r>
              <a:rPr lang="en-US" dirty="0" smtClean="0">
                <a:solidFill>
                  <a:schemeClr val="bg1"/>
                </a:solidFill>
                <a:hlinkClick r:id="rId3"/>
              </a:rPr>
              <a:t>https</a:t>
            </a:r>
            <a:r>
              <a:rPr lang="en-US" dirty="0">
                <a:solidFill>
                  <a:schemeClr val="bg1"/>
                </a:solidFill>
                <a:hlinkClick r:id="rId3"/>
              </a:rPr>
              <a:t>://</a:t>
            </a:r>
            <a:r>
              <a:rPr lang="en-US" dirty="0" smtClean="0">
                <a:solidFill>
                  <a:schemeClr val="bg1"/>
                </a:solidFill>
                <a:hlinkClick r:id="rId3"/>
              </a:rPr>
              <a:t>www.counseling.org/docs/default-</a:t>
            </a:r>
            <a:r>
              <a:rPr lang="en-US" dirty="0" smtClean="0">
                <a:solidFill>
                  <a:schemeClr val="bg1"/>
                </a:solidFill>
              </a:rPr>
              <a:t>	</a:t>
            </a:r>
            <a:r>
              <a:rPr lang="en-US" dirty="0" smtClean="0">
                <a:solidFill>
                  <a:schemeClr val="bg1"/>
                </a:solidFill>
              </a:rPr>
              <a:t>source/competencies/aca-	advocacy-competencies-updated-may-</a:t>
            </a:r>
            <a:r>
              <a:rPr lang="en-US" dirty="0" smtClean="0">
                <a:solidFill>
                  <a:schemeClr val="bg1"/>
                </a:solidFill>
              </a:rPr>
              <a:t>	2020.pdf?sfvrsn=f410212c_4</a:t>
            </a:r>
          </a:p>
          <a:p>
            <a:pPr algn="l"/>
            <a:r>
              <a:rPr lang="en-US" dirty="0">
                <a:solidFill>
                  <a:schemeClr val="bg1"/>
                </a:solidFill>
              </a:rPr>
              <a:t>American Psychiatric Association (APA) (2014). </a:t>
            </a:r>
            <a:r>
              <a:rPr lang="en-US" i="1" dirty="0">
                <a:solidFill>
                  <a:schemeClr val="bg1"/>
                </a:solidFill>
              </a:rPr>
              <a:t>Mental Health Disparities: </a:t>
            </a:r>
            <a:r>
              <a:rPr lang="en-US" i="1" dirty="0" smtClean="0">
                <a:solidFill>
                  <a:schemeClr val="bg1"/>
                </a:solidFill>
              </a:rPr>
              <a:t>	Hispanics/Latinos</a:t>
            </a:r>
            <a:r>
              <a:rPr lang="en-US" i="1" dirty="0">
                <a:solidFill>
                  <a:schemeClr val="bg1"/>
                </a:solidFill>
              </a:rPr>
              <a:t>.</a:t>
            </a:r>
            <a:r>
              <a:rPr lang="en-US" dirty="0">
                <a:solidFill>
                  <a:schemeClr val="bg1"/>
                </a:solidFill>
              </a:rPr>
              <a:t> APA Fact Sheet: Division of Diversity and Health </a:t>
            </a:r>
            <a:r>
              <a:rPr lang="en-US" dirty="0" smtClean="0">
                <a:solidFill>
                  <a:schemeClr val="bg1"/>
                </a:solidFill>
              </a:rPr>
              <a:t>	Equity</a:t>
            </a:r>
            <a:r>
              <a:rPr lang="en-US" dirty="0">
                <a:solidFill>
                  <a:schemeClr val="bg1"/>
                </a:solidFill>
              </a:rPr>
              <a:t>. Available online at: </a:t>
            </a:r>
            <a:r>
              <a:rPr lang="en-US" u="sng" dirty="0" smtClean="0">
                <a:solidFill>
                  <a:schemeClr val="bg1"/>
                </a:solidFill>
                <a:hlinkClick r:id="rId4"/>
              </a:rPr>
              <a:t>www.psychiatry.org</a:t>
            </a:r>
            <a:endParaRPr lang="en-US" dirty="0">
              <a:solidFill>
                <a:schemeClr val="bg1"/>
              </a:solidFill>
            </a:endParaRPr>
          </a:p>
          <a:p>
            <a:pPr algn="l"/>
            <a:r>
              <a:rPr lang="en-US" dirty="0">
                <a:solidFill>
                  <a:schemeClr val="bg1"/>
                </a:solidFill>
              </a:rPr>
              <a:t>Archuleta, A. (2015). Newcomers: The contribution of social and </a:t>
            </a:r>
            <a:r>
              <a:rPr lang="en-US" dirty="0" smtClean="0">
                <a:solidFill>
                  <a:schemeClr val="bg1"/>
                </a:solidFill>
              </a:rPr>
              <a:t>	psychological </a:t>
            </a:r>
            <a:r>
              <a:rPr lang="en-US" dirty="0" smtClean="0">
                <a:solidFill>
                  <a:schemeClr val="bg1"/>
                </a:solidFill>
              </a:rPr>
              <a:t>	well-being </a:t>
            </a:r>
            <a:r>
              <a:rPr lang="en-US" dirty="0">
                <a:solidFill>
                  <a:schemeClr val="bg1"/>
                </a:solidFill>
              </a:rPr>
              <a:t>on emotion regulation among </a:t>
            </a:r>
            <a:r>
              <a:rPr lang="en-US" dirty="0" smtClean="0">
                <a:solidFill>
                  <a:schemeClr val="bg1"/>
                </a:solidFill>
              </a:rPr>
              <a:t>first-		generation </a:t>
            </a:r>
            <a:r>
              <a:rPr lang="en-US" dirty="0" smtClean="0">
                <a:solidFill>
                  <a:schemeClr val="bg1"/>
                </a:solidFill>
              </a:rPr>
              <a:t>	acculturating </a:t>
            </a:r>
            <a:r>
              <a:rPr lang="en-US" dirty="0">
                <a:solidFill>
                  <a:schemeClr val="bg1"/>
                </a:solidFill>
              </a:rPr>
              <a:t>Latino youth in the southern United States. </a:t>
            </a:r>
            <a:r>
              <a:rPr lang="en-US" dirty="0" smtClean="0">
                <a:solidFill>
                  <a:schemeClr val="bg1"/>
                </a:solidFill>
              </a:rPr>
              <a:t>	</a:t>
            </a:r>
            <a:r>
              <a:rPr lang="en-US" i="1" dirty="0" smtClean="0">
                <a:solidFill>
                  <a:schemeClr val="bg1"/>
                </a:solidFill>
              </a:rPr>
              <a:t>Child </a:t>
            </a:r>
            <a:r>
              <a:rPr lang="en-US" i="1" dirty="0">
                <a:solidFill>
                  <a:schemeClr val="bg1"/>
                </a:solidFill>
              </a:rPr>
              <a:t>&amp; </a:t>
            </a:r>
            <a:r>
              <a:rPr lang="en-US" i="1" dirty="0" smtClean="0">
                <a:solidFill>
                  <a:schemeClr val="bg1"/>
                </a:solidFill>
              </a:rPr>
              <a:t>	Adolescent </a:t>
            </a:r>
            <a:r>
              <a:rPr lang="en-US" i="1" dirty="0">
                <a:solidFill>
                  <a:schemeClr val="bg1"/>
                </a:solidFill>
              </a:rPr>
              <a:t>Social Work Journal</a:t>
            </a:r>
            <a:r>
              <a:rPr lang="en-US" dirty="0">
                <a:solidFill>
                  <a:schemeClr val="bg1"/>
                </a:solidFill>
              </a:rPr>
              <a:t>, </a:t>
            </a:r>
            <a:r>
              <a:rPr lang="en-US" i="1" dirty="0">
                <a:solidFill>
                  <a:schemeClr val="bg1"/>
                </a:solidFill>
              </a:rPr>
              <a:t>32</a:t>
            </a:r>
            <a:r>
              <a:rPr lang="en-US" dirty="0">
                <a:solidFill>
                  <a:schemeClr val="bg1"/>
                </a:solidFill>
              </a:rPr>
              <a:t>(3), 281–290. </a:t>
            </a:r>
            <a:r>
              <a:rPr lang="en-US" u="sng" dirty="0">
                <a:solidFill>
                  <a:schemeClr val="bg1"/>
                </a:solidFill>
                <a:hlinkClick r:id="rId5"/>
              </a:rPr>
              <a:t>https://</a:t>
            </a:r>
            <a:r>
              <a:rPr lang="en-US" u="sng" dirty="0" smtClean="0">
                <a:solidFill>
                  <a:schemeClr val="bg1"/>
                </a:solidFill>
                <a:hlinkClick r:id="rId5"/>
              </a:rPr>
              <a:t>doi-	org.ezproxy.liberty.edu/10.1007/s10560-014-0370-4</a:t>
            </a:r>
            <a:endParaRPr lang="en-US" dirty="0" smtClean="0">
              <a:solidFill>
                <a:schemeClr val="bg1"/>
              </a:solidFill>
            </a:endParaRPr>
          </a:p>
          <a:p>
            <a:pPr algn="l"/>
            <a:r>
              <a:rPr lang="en-US" dirty="0" smtClean="0">
                <a:solidFill>
                  <a:schemeClr val="bg1"/>
                </a:solidFill>
              </a:rPr>
              <a:t>Block</a:t>
            </a:r>
            <a:r>
              <a:rPr lang="en-US" dirty="0">
                <a:solidFill>
                  <a:schemeClr val="bg1"/>
                </a:solidFill>
              </a:rPr>
              <a:t>, J., &amp; Block, J. H. (2006). Venturing a 30-year longitudinal </a:t>
            </a:r>
            <a:r>
              <a:rPr lang="en-US" dirty="0" smtClean="0">
                <a:solidFill>
                  <a:schemeClr val="bg1"/>
                </a:solidFill>
              </a:rPr>
              <a:t>study</a:t>
            </a:r>
            <a:r>
              <a:rPr lang="en-US" dirty="0">
                <a:solidFill>
                  <a:schemeClr val="bg1"/>
                </a:solidFill>
              </a:rPr>
              <a:t>. </a:t>
            </a:r>
            <a:r>
              <a:rPr lang="en-US" i="1" dirty="0">
                <a:solidFill>
                  <a:schemeClr val="bg1"/>
                </a:solidFill>
              </a:rPr>
              <a:t>American </a:t>
            </a:r>
            <a:r>
              <a:rPr lang="en-US" i="1" dirty="0" smtClean="0">
                <a:solidFill>
                  <a:schemeClr val="bg1"/>
                </a:solidFill>
              </a:rPr>
              <a:t>	Psychologist</a:t>
            </a:r>
            <a:r>
              <a:rPr lang="en-US" i="1" dirty="0">
                <a:solidFill>
                  <a:schemeClr val="bg1"/>
                </a:solidFill>
              </a:rPr>
              <a:t>, 61</a:t>
            </a:r>
            <a:r>
              <a:rPr lang="en-US" dirty="0">
                <a:solidFill>
                  <a:schemeClr val="bg1"/>
                </a:solidFill>
              </a:rPr>
              <a:t>(4), 315</a:t>
            </a:r>
            <a:r>
              <a:rPr lang="en-US" dirty="0" smtClean="0">
                <a:solidFill>
                  <a:schemeClr val="bg1"/>
                </a:solidFill>
              </a:rPr>
              <a:t>–	327</a:t>
            </a:r>
            <a:r>
              <a:rPr lang="en-US" dirty="0">
                <a:solidFill>
                  <a:schemeClr val="bg1"/>
                </a:solidFill>
              </a:rPr>
              <a:t>. </a:t>
            </a:r>
            <a:r>
              <a:rPr lang="en-US" dirty="0">
                <a:solidFill>
                  <a:schemeClr val="bg1"/>
                </a:solidFill>
                <a:hlinkClick r:id="rId6"/>
              </a:rPr>
              <a:t>https://</a:t>
            </a:r>
            <a:r>
              <a:rPr lang="en-US" dirty="0" smtClean="0">
                <a:solidFill>
                  <a:schemeClr val="bg1"/>
                </a:solidFill>
                <a:hlinkClick r:id="rId6"/>
              </a:rPr>
              <a:t>doi.org/10.1037/0003-	066X.61.4.315</a:t>
            </a:r>
            <a:endParaRPr lang="en-US" dirty="0">
              <a:solidFill>
                <a:schemeClr val="bg1"/>
              </a:solidFill>
            </a:endParaRPr>
          </a:p>
        </p:txBody>
      </p:sp>
    </p:spTree>
    <p:extLst>
      <p:ext uri="{BB962C8B-B14F-4D97-AF65-F5344CB8AC3E}">
        <p14:creationId xmlns:p14="http://schemas.microsoft.com/office/powerpoint/2010/main" val="10932784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24467" y="365760"/>
            <a:ext cx="10490200" cy="6332220"/>
          </a:xfrm>
        </p:spPr>
        <p:txBody>
          <a:bodyPr>
            <a:normAutofit lnSpcReduction="10000"/>
          </a:bodyPr>
          <a:lstStyle/>
          <a:p>
            <a:pPr algn="l"/>
            <a:r>
              <a:rPr lang="en-US" dirty="0" err="1">
                <a:solidFill>
                  <a:schemeClr val="bg1"/>
                </a:solidFill>
              </a:rPr>
              <a:t>Calzada</a:t>
            </a:r>
            <a:r>
              <a:rPr lang="en-US" dirty="0">
                <a:solidFill>
                  <a:schemeClr val="bg1"/>
                </a:solidFill>
              </a:rPr>
              <a:t>, E. J., </a:t>
            </a:r>
            <a:r>
              <a:rPr lang="en-US" dirty="0" err="1">
                <a:solidFill>
                  <a:schemeClr val="bg1"/>
                </a:solidFill>
              </a:rPr>
              <a:t>Tamis-LeMonda</a:t>
            </a:r>
            <a:r>
              <a:rPr lang="en-US" dirty="0">
                <a:solidFill>
                  <a:schemeClr val="bg1"/>
                </a:solidFill>
              </a:rPr>
              <a:t>, C. S., and Yoshikawa, H. (2012). </a:t>
            </a:r>
            <a:r>
              <a:rPr lang="en-US" dirty="0" err="1">
                <a:solidFill>
                  <a:schemeClr val="bg1"/>
                </a:solidFill>
              </a:rPr>
              <a:t>Familismo</a:t>
            </a:r>
            <a:r>
              <a:rPr lang="en-US" dirty="0">
                <a:solidFill>
                  <a:schemeClr val="bg1"/>
                </a:solidFill>
              </a:rPr>
              <a:t> in </a:t>
            </a:r>
            <a:r>
              <a:rPr lang="en-US" dirty="0" smtClean="0">
                <a:solidFill>
                  <a:schemeClr val="bg1"/>
                </a:solidFill>
              </a:rPr>
              <a:t>	Mexican </a:t>
            </a:r>
            <a:r>
              <a:rPr lang="en-US" dirty="0">
                <a:solidFill>
                  <a:schemeClr val="bg1"/>
                </a:solidFill>
              </a:rPr>
              <a:t>and Dominican families from low-income, Urban </a:t>
            </a:r>
            <a:r>
              <a:rPr lang="en-US" dirty="0" smtClean="0">
                <a:solidFill>
                  <a:schemeClr val="bg1"/>
                </a:solidFill>
              </a:rPr>
              <a:t>communities</a:t>
            </a:r>
            <a:r>
              <a:rPr lang="en-US" dirty="0">
                <a:solidFill>
                  <a:schemeClr val="bg1"/>
                </a:solidFill>
              </a:rPr>
              <a:t>. </a:t>
            </a:r>
            <a:r>
              <a:rPr lang="en-US" i="1" dirty="0">
                <a:solidFill>
                  <a:schemeClr val="bg1"/>
                </a:solidFill>
              </a:rPr>
              <a:t>J. </a:t>
            </a:r>
            <a:r>
              <a:rPr lang="en-US" i="1" dirty="0" smtClean="0">
                <a:solidFill>
                  <a:schemeClr val="bg1"/>
                </a:solidFill>
              </a:rPr>
              <a:t>	Fam</a:t>
            </a:r>
            <a:r>
              <a:rPr lang="en-US" i="1" dirty="0">
                <a:solidFill>
                  <a:schemeClr val="bg1"/>
                </a:solidFill>
              </a:rPr>
              <a:t>. Issues</a:t>
            </a:r>
            <a:r>
              <a:rPr lang="en-US" dirty="0">
                <a:solidFill>
                  <a:schemeClr val="bg1"/>
                </a:solidFill>
              </a:rPr>
              <a:t> 34, 1696–1724. </a:t>
            </a:r>
            <a:r>
              <a:rPr lang="en-US" dirty="0" err="1">
                <a:solidFill>
                  <a:schemeClr val="bg1"/>
                </a:solidFill>
              </a:rPr>
              <a:t>doi</a:t>
            </a:r>
            <a:r>
              <a:rPr lang="en-US" dirty="0">
                <a:solidFill>
                  <a:schemeClr val="bg1"/>
                </a:solidFill>
              </a:rPr>
              <a:t>: </a:t>
            </a:r>
            <a:r>
              <a:rPr lang="en-US" dirty="0" smtClean="0">
                <a:solidFill>
                  <a:schemeClr val="bg1"/>
                </a:solidFill>
              </a:rPr>
              <a:t>10.1177/0192513X12460218</a:t>
            </a:r>
            <a:endParaRPr lang="en-US" dirty="0">
              <a:solidFill>
                <a:schemeClr val="bg1"/>
              </a:solidFill>
            </a:endParaRPr>
          </a:p>
          <a:p>
            <a:pPr algn="l"/>
            <a:r>
              <a:rPr lang="en-US" dirty="0" err="1">
                <a:solidFill>
                  <a:schemeClr val="bg1"/>
                </a:solidFill>
              </a:rPr>
              <a:t>Coatsworth</a:t>
            </a:r>
            <a:r>
              <a:rPr lang="en-US" dirty="0">
                <a:solidFill>
                  <a:schemeClr val="bg1"/>
                </a:solidFill>
              </a:rPr>
              <a:t>, J. D., </a:t>
            </a:r>
            <a:r>
              <a:rPr lang="en-US" dirty="0" err="1">
                <a:solidFill>
                  <a:schemeClr val="bg1"/>
                </a:solidFill>
              </a:rPr>
              <a:t>Pantin</a:t>
            </a:r>
            <a:r>
              <a:rPr lang="en-US" dirty="0">
                <a:solidFill>
                  <a:schemeClr val="bg1"/>
                </a:solidFill>
              </a:rPr>
              <a:t>, H., &amp; </a:t>
            </a:r>
            <a:r>
              <a:rPr lang="en-US" dirty="0" err="1">
                <a:solidFill>
                  <a:schemeClr val="bg1"/>
                </a:solidFill>
              </a:rPr>
              <a:t>Szapocznik</a:t>
            </a:r>
            <a:r>
              <a:rPr lang="en-US" dirty="0">
                <a:solidFill>
                  <a:schemeClr val="bg1"/>
                </a:solidFill>
              </a:rPr>
              <a:t>, J. (2002). </a:t>
            </a:r>
            <a:r>
              <a:rPr lang="en-US" dirty="0" err="1">
                <a:solidFill>
                  <a:schemeClr val="bg1"/>
                </a:solidFill>
              </a:rPr>
              <a:t>Familias</a:t>
            </a:r>
            <a:r>
              <a:rPr lang="en-US" dirty="0">
                <a:solidFill>
                  <a:schemeClr val="bg1"/>
                </a:solidFill>
              </a:rPr>
              <a:t> </a:t>
            </a:r>
            <a:r>
              <a:rPr lang="en-US" dirty="0" err="1">
                <a:solidFill>
                  <a:schemeClr val="bg1"/>
                </a:solidFill>
              </a:rPr>
              <a:t>unidas</a:t>
            </a:r>
            <a:r>
              <a:rPr lang="en-US" dirty="0">
                <a:solidFill>
                  <a:schemeClr val="bg1"/>
                </a:solidFill>
              </a:rPr>
              <a:t>: A </a:t>
            </a:r>
            <a:r>
              <a:rPr lang="en-US" dirty="0" smtClean="0">
                <a:solidFill>
                  <a:schemeClr val="bg1"/>
                </a:solidFill>
              </a:rPr>
              <a:t>f	</a:t>
            </a:r>
            <a:r>
              <a:rPr lang="en-US" dirty="0" err="1" smtClean="0">
                <a:solidFill>
                  <a:schemeClr val="bg1"/>
                </a:solidFill>
              </a:rPr>
              <a:t>amily</a:t>
            </a:r>
            <a:r>
              <a:rPr lang="en-US" dirty="0" smtClean="0">
                <a:solidFill>
                  <a:schemeClr val="bg1"/>
                </a:solidFill>
              </a:rPr>
              <a:t>-	centered </a:t>
            </a:r>
            <a:r>
              <a:rPr lang="en-US" dirty="0" err="1">
                <a:solidFill>
                  <a:schemeClr val="bg1"/>
                </a:solidFill>
              </a:rPr>
              <a:t>ecodevelopmental</a:t>
            </a:r>
            <a:r>
              <a:rPr lang="en-US" dirty="0">
                <a:solidFill>
                  <a:schemeClr val="bg1"/>
                </a:solidFill>
              </a:rPr>
              <a:t> intervention to reduce risk for </a:t>
            </a:r>
            <a:r>
              <a:rPr lang="en-US" dirty="0" smtClean="0">
                <a:solidFill>
                  <a:schemeClr val="bg1"/>
                </a:solidFill>
              </a:rPr>
              <a:t>	problem </a:t>
            </a:r>
            <a:r>
              <a:rPr lang="en-US" dirty="0" smtClean="0">
                <a:solidFill>
                  <a:schemeClr val="bg1"/>
                </a:solidFill>
              </a:rPr>
              <a:t>	behavior </a:t>
            </a:r>
            <a:r>
              <a:rPr lang="en-US" dirty="0">
                <a:solidFill>
                  <a:schemeClr val="bg1"/>
                </a:solidFill>
              </a:rPr>
              <a:t>among Hispanic adolescents. </a:t>
            </a:r>
            <a:r>
              <a:rPr lang="en-US" i="1" dirty="0">
                <a:solidFill>
                  <a:schemeClr val="bg1"/>
                </a:solidFill>
              </a:rPr>
              <a:t>Clinical Child and </a:t>
            </a:r>
            <a:r>
              <a:rPr lang="en-US" i="1" dirty="0" smtClean="0">
                <a:solidFill>
                  <a:schemeClr val="bg1"/>
                </a:solidFill>
              </a:rPr>
              <a:t>	Family </a:t>
            </a:r>
            <a:r>
              <a:rPr lang="en-US" i="1" dirty="0" smtClean="0">
                <a:solidFill>
                  <a:schemeClr val="bg1"/>
                </a:solidFill>
              </a:rPr>
              <a:t>	Psychology </a:t>
            </a:r>
            <a:r>
              <a:rPr lang="en-US" i="1" dirty="0">
                <a:solidFill>
                  <a:schemeClr val="bg1"/>
                </a:solidFill>
              </a:rPr>
              <a:t>Review, 5</a:t>
            </a:r>
            <a:r>
              <a:rPr lang="en-US" dirty="0">
                <a:solidFill>
                  <a:schemeClr val="bg1"/>
                </a:solidFill>
              </a:rPr>
              <a:t>, 113–132. doi</a:t>
            </a:r>
            <a:r>
              <a:rPr lang="en-US" u="sng" dirty="0">
                <a:solidFill>
                  <a:schemeClr val="bg1"/>
                </a:solidFill>
                <a:hlinkClick r:id="rId2"/>
              </a:rPr>
              <a:t>:10.1023/A:1015420503275</a:t>
            </a:r>
            <a:endParaRPr lang="en-US" dirty="0">
              <a:solidFill>
                <a:schemeClr val="bg1"/>
              </a:solidFill>
            </a:endParaRPr>
          </a:p>
          <a:p>
            <a:pPr algn="l"/>
            <a:r>
              <a:rPr lang="en-US" dirty="0">
                <a:solidFill>
                  <a:schemeClr val="bg1"/>
                </a:solidFill>
              </a:rPr>
              <a:t>Davila, Y. R., </a:t>
            </a:r>
            <a:r>
              <a:rPr lang="en-US" dirty="0" err="1">
                <a:solidFill>
                  <a:schemeClr val="bg1"/>
                </a:solidFill>
              </a:rPr>
              <a:t>Reifsnider</a:t>
            </a:r>
            <a:r>
              <a:rPr lang="en-US" dirty="0">
                <a:solidFill>
                  <a:schemeClr val="bg1"/>
                </a:solidFill>
              </a:rPr>
              <a:t>, E., &amp; </a:t>
            </a:r>
            <a:r>
              <a:rPr lang="en-US" dirty="0" err="1">
                <a:solidFill>
                  <a:schemeClr val="bg1"/>
                </a:solidFill>
              </a:rPr>
              <a:t>Pecina</a:t>
            </a:r>
            <a:r>
              <a:rPr lang="en-US" dirty="0">
                <a:solidFill>
                  <a:schemeClr val="bg1"/>
                </a:solidFill>
              </a:rPr>
              <a:t>, I. (2011). </a:t>
            </a:r>
            <a:r>
              <a:rPr lang="en-US" dirty="0" err="1">
                <a:solidFill>
                  <a:schemeClr val="bg1"/>
                </a:solidFill>
              </a:rPr>
              <a:t>Familismo</a:t>
            </a:r>
            <a:r>
              <a:rPr lang="en-US" dirty="0">
                <a:solidFill>
                  <a:schemeClr val="bg1"/>
                </a:solidFill>
              </a:rPr>
              <a:t>: influence on </a:t>
            </a:r>
            <a:r>
              <a:rPr lang="en-US" dirty="0" smtClean="0">
                <a:solidFill>
                  <a:schemeClr val="bg1"/>
                </a:solidFill>
              </a:rPr>
              <a:t>	Hispanic </a:t>
            </a:r>
            <a:r>
              <a:rPr lang="en-US" dirty="0" smtClean="0">
                <a:solidFill>
                  <a:schemeClr val="bg1"/>
                </a:solidFill>
              </a:rPr>
              <a:t>	health </a:t>
            </a:r>
            <a:r>
              <a:rPr lang="en-US" dirty="0">
                <a:solidFill>
                  <a:schemeClr val="bg1"/>
                </a:solidFill>
              </a:rPr>
              <a:t>behaviors. </a:t>
            </a:r>
            <a:r>
              <a:rPr lang="en-US" i="1" dirty="0">
                <a:solidFill>
                  <a:schemeClr val="bg1"/>
                </a:solidFill>
              </a:rPr>
              <a:t>Applied Nursing Research</a:t>
            </a:r>
            <a:r>
              <a:rPr lang="en-US" dirty="0">
                <a:solidFill>
                  <a:schemeClr val="bg1"/>
                </a:solidFill>
              </a:rPr>
              <a:t> 24, e67–e72. </a:t>
            </a:r>
            <a:r>
              <a:rPr lang="en-US" dirty="0" smtClean="0">
                <a:solidFill>
                  <a:schemeClr val="bg1"/>
                </a:solidFill>
              </a:rPr>
              <a:t>	</a:t>
            </a:r>
            <a:r>
              <a:rPr lang="en-US" dirty="0" err="1" smtClean="0">
                <a:solidFill>
                  <a:schemeClr val="bg1"/>
                </a:solidFill>
              </a:rPr>
              <a:t>doi</a:t>
            </a:r>
            <a:r>
              <a:rPr lang="en-US" dirty="0">
                <a:solidFill>
                  <a:schemeClr val="bg1"/>
                </a:solidFill>
              </a:rPr>
              <a:t>: </a:t>
            </a:r>
            <a:r>
              <a:rPr lang="en-US" dirty="0" smtClean="0">
                <a:solidFill>
                  <a:schemeClr val="bg1"/>
                </a:solidFill>
              </a:rPr>
              <a:t>	10.1016/j.apnr.2009.12.003</a:t>
            </a:r>
            <a:endParaRPr lang="en-US" dirty="0">
              <a:solidFill>
                <a:schemeClr val="bg1"/>
              </a:solidFill>
            </a:endParaRPr>
          </a:p>
          <a:p>
            <a:pPr algn="l"/>
            <a:r>
              <a:rPr lang="en-US" dirty="0" err="1">
                <a:solidFill>
                  <a:schemeClr val="bg1"/>
                </a:solidFill>
              </a:rPr>
              <a:t>Gassman</a:t>
            </a:r>
            <a:r>
              <a:rPr lang="en-US" dirty="0">
                <a:solidFill>
                  <a:schemeClr val="bg1"/>
                </a:solidFill>
              </a:rPr>
              <a:t>-Pines, A. (2015). Effects of Mexican immigrant parents’ daily </a:t>
            </a:r>
            <a:r>
              <a:rPr lang="en-US" dirty="0" smtClean="0">
                <a:solidFill>
                  <a:schemeClr val="bg1"/>
                </a:solidFill>
              </a:rPr>
              <a:t>	workplace </a:t>
            </a:r>
            <a:r>
              <a:rPr lang="en-US" dirty="0">
                <a:solidFill>
                  <a:schemeClr val="bg1"/>
                </a:solidFill>
              </a:rPr>
              <a:t>discrimination on child behavior and family functioning. </a:t>
            </a:r>
            <a:r>
              <a:rPr lang="en-US" dirty="0" smtClean="0">
                <a:solidFill>
                  <a:schemeClr val="bg1"/>
                </a:solidFill>
              </a:rPr>
              <a:t>	</a:t>
            </a:r>
            <a:r>
              <a:rPr lang="en-US" i="1" dirty="0" smtClean="0">
                <a:solidFill>
                  <a:schemeClr val="bg1"/>
                </a:solidFill>
              </a:rPr>
              <a:t>Child </a:t>
            </a:r>
            <a:r>
              <a:rPr lang="en-US" i="1" dirty="0">
                <a:solidFill>
                  <a:schemeClr val="bg1"/>
                </a:solidFill>
              </a:rPr>
              <a:t>Development</a:t>
            </a:r>
            <a:r>
              <a:rPr lang="en-US" dirty="0">
                <a:solidFill>
                  <a:schemeClr val="bg1"/>
                </a:solidFill>
              </a:rPr>
              <a:t>, </a:t>
            </a:r>
            <a:r>
              <a:rPr lang="en-US" i="1" dirty="0">
                <a:solidFill>
                  <a:schemeClr val="bg1"/>
                </a:solidFill>
              </a:rPr>
              <a:t>86</a:t>
            </a:r>
            <a:r>
              <a:rPr lang="en-US" dirty="0">
                <a:solidFill>
                  <a:schemeClr val="bg1"/>
                </a:solidFill>
              </a:rPr>
              <a:t>(4), 1175–1190. </a:t>
            </a:r>
            <a:r>
              <a:rPr lang="en-US" u="sng" dirty="0">
                <a:solidFill>
                  <a:schemeClr val="bg1"/>
                </a:solidFill>
                <a:hlinkClick r:id="rId3"/>
              </a:rPr>
              <a:t>https://</a:t>
            </a:r>
            <a:r>
              <a:rPr lang="en-US" u="sng" dirty="0" smtClean="0">
                <a:solidFill>
                  <a:schemeClr val="bg1"/>
                </a:solidFill>
                <a:hlinkClick r:id="rId3"/>
              </a:rPr>
              <a:t>doi-	org.ezproxy.liberty.edu/10.1111/cdev.12378</a:t>
            </a:r>
            <a:endParaRPr lang="en-US" dirty="0">
              <a:solidFill>
                <a:schemeClr val="bg1"/>
              </a:solidFill>
            </a:endParaRPr>
          </a:p>
          <a:p>
            <a:pPr algn="l"/>
            <a:r>
              <a:rPr lang="en-US" dirty="0">
                <a:solidFill>
                  <a:schemeClr val="bg1"/>
                </a:solidFill>
              </a:rPr>
              <a:t>Gonzales, N. A., </a:t>
            </a:r>
            <a:r>
              <a:rPr lang="en-US" dirty="0" err="1">
                <a:solidFill>
                  <a:schemeClr val="bg1"/>
                </a:solidFill>
              </a:rPr>
              <a:t>Coxe</a:t>
            </a:r>
            <a:r>
              <a:rPr lang="en-US" dirty="0">
                <a:solidFill>
                  <a:schemeClr val="bg1"/>
                </a:solidFill>
              </a:rPr>
              <a:t>, S., </a:t>
            </a:r>
            <a:r>
              <a:rPr lang="en-US" dirty="0" err="1">
                <a:solidFill>
                  <a:schemeClr val="bg1"/>
                </a:solidFill>
              </a:rPr>
              <a:t>Roosa</a:t>
            </a:r>
            <a:r>
              <a:rPr lang="en-US" dirty="0">
                <a:solidFill>
                  <a:schemeClr val="bg1"/>
                </a:solidFill>
              </a:rPr>
              <a:t>, M. W., White, R. M. B., Knight, G. P., </a:t>
            </a:r>
            <a:r>
              <a:rPr lang="en-US" dirty="0" err="1">
                <a:solidFill>
                  <a:schemeClr val="bg1"/>
                </a:solidFill>
              </a:rPr>
              <a:t>Zeiders</a:t>
            </a:r>
            <a:r>
              <a:rPr lang="en-US" dirty="0">
                <a:solidFill>
                  <a:schemeClr val="bg1"/>
                </a:solidFill>
              </a:rPr>
              <a:t>, </a:t>
            </a:r>
            <a:r>
              <a:rPr lang="en-US" dirty="0" smtClean="0">
                <a:solidFill>
                  <a:schemeClr val="bg1"/>
                </a:solidFill>
              </a:rPr>
              <a:t>	K</a:t>
            </a:r>
            <a:r>
              <a:rPr lang="en-US" dirty="0">
                <a:solidFill>
                  <a:schemeClr val="bg1"/>
                </a:solidFill>
              </a:rPr>
              <a:t>. </a:t>
            </a:r>
            <a:r>
              <a:rPr lang="en-US" dirty="0" smtClean="0">
                <a:solidFill>
                  <a:schemeClr val="bg1"/>
                </a:solidFill>
              </a:rPr>
              <a:t>	H</a:t>
            </a:r>
            <a:r>
              <a:rPr lang="en-US" dirty="0">
                <a:solidFill>
                  <a:schemeClr val="bg1"/>
                </a:solidFill>
              </a:rPr>
              <a:t>., &amp; Saenz, D. (2011). Economic hardship, neighborhood context, </a:t>
            </a:r>
            <a:r>
              <a:rPr lang="en-US" dirty="0" smtClean="0">
                <a:solidFill>
                  <a:schemeClr val="bg1"/>
                </a:solidFill>
              </a:rPr>
              <a:t>	and </a:t>
            </a:r>
            <a:r>
              <a:rPr lang="en-US" dirty="0" smtClean="0">
                <a:solidFill>
                  <a:schemeClr val="bg1"/>
                </a:solidFill>
              </a:rPr>
              <a:t>	parenting</a:t>
            </a:r>
            <a:r>
              <a:rPr lang="en-US" dirty="0">
                <a:solidFill>
                  <a:schemeClr val="bg1"/>
                </a:solidFill>
              </a:rPr>
              <a:t>: Prospective effects on Mexican-American </a:t>
            </a:r>
            <a:r>
              <a:rPr lang="en-US" dirty="0" smtClean="0">
                <a:solidFill>
                  <a:schemeClr val="bg1"/>
                </a:solidFill>
              </a:rPr>
              <a:t>	adolescent’s </a:t>
            </a:r>
            <a:r>
              <a:rPr lang="en-US" dirty="0" smtClean="0">
                <a:solidFill>
                  <a:schemeClr val="bg1"/>
                </a:solidFill>
              </a:rPr>
              <a:t>	mental </a:t>
            </a:r>
            <a:r>
              <a:rPr lang="en-US" dirty="0">
                <a:solidFill>
                  <a:schemeClr val="bg1"/>
                </a:solidFill>
              </a:rPr>
              <a:t>health. </a:t>
            </a:r>
            <a:r>
              <a:rPr lang="en-US" i="1" dirty="0">
                <a:solidFill>
                  <a:schemeClr val="bg1"/>
                </a:solidFill>
              </a:rPr>
              <a:t>American Journal of Community </a:t>
            </a:r>
            <a:r>
              <a:rPr lang="en-US" i="1" dirty="0" smtClean="0">
                <a:solidFill>
                  <a:schemeClr val="bg1"/>
                </a:solidFill>
              </a:rPr>
              <a:t>	Psychology</a:t>
            </a:r>
            <a:r>
              <a:rPr lang="en-US" dirty="0">
                <a:solidFill>
                  <a:schemeClr val="bg1"/>
                </a:solidFill>
              </a:rPr>
              <a:t>, </a:t>
            </a:r>
            <a:r>
              <a:rPr lang="en-US" i="1" dirty="0">
                <a:solidFill>
                  <a:schemeClr val="bg1"/>
                </a:solidFill>
              </a:rPr>
              <a:t>47</a:t>
            </a:r>
            <a:r>
              <a:rPr lang="en-US" dirty="0">
                <a:solidFill>
                  <a:schemeClr val="bg1"/>
                </a:solidFill>
              </a:rPr>
              <a:t>(1/2), </a:t>
            </a:r>
            <a:r>
              <a:rPr lang="en-US" dirty="0" smtClean="0">
                <a:solidFill>
                  <a:schemeClr val="bg1"/>
                </a:solidFill>
              </a:rPr>
              <a:t>	98–113</a:t>
            </a:r>
            <a:r>
              <a:rPr lang="en-US" dirty="0">
                <a:solidFill>
                  <a:schemeClr val="bg1"/>
                </a:solidFill>
              </a:rPr>
              <a:t>. </a:t>
            </a:r>
            <a:r>
              <a:rPr lang="en-US" dirty="0">
                <a:solidFill>
                  <a:schemeClr val="bg1"/>
                </a:solidFill>
                <a:hlinkClick r:id="rId4"/>
              </a:rPr>
              <a:t>https://</a:t>
            </a:r>
            <a:r>
              <a:rPr lang="en-US" dirty="0" smtClean="0">
                <a:solidFill>
                  <a:schemeClr val="bg1"/>
                </a:solidFill>
                <a:hlinkClick r:id="rId4"/>
              </a:rPr>
              <a:t>doi-</a:t>
            </a:r>
            <a:r>
              <a:rPr lang="en-US" dirty="0" smtClean="0">
                <a:solidFill>
                  <a:schemeClr val="bg1"/>
                </a:solidFill>
              </a:rPr>
              <a:t>	org.ezproxy.liberty.edu/10.1007/s10464-010-9366-1</a:t>
            </a:r>
            <a:endParaRPr lang="en-US" dirty="0">
              <a:solidFill>
                <a:schemeClr val="bg1"/>
              </a:solidFill>
            </a:endParaRPr>
          </a:p>
          <a:p>
            <a:pPr algn="l"/>
            <a:endParaRPr lang="en-US" dirty="0"/>
          </a:p>
          <a:p>
            <a:pPr algn="l"/>
            <a:endParaRPr lang="en-US" dirty="0"/>
          </a:p>
        </p:txBody>
      </p:sp>
    </p:spTree>
    <p:extLst>
      <p:ext uri="{BB962C8B-B14F-4D97-AF65-F5344CB8AC3E}">
        <p14:creationId xmlns:p14="http://schemas.microsoft.com/office/powerpoint/2010/main" val="37107019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24467" y="571500"/>
            <a:ext cx="10490200" cy="5783580"/>
          </a:xfrm>
        </p:spPr>
        <p:txBody>
          <a:bodyPr/>
          <a:lstStyle/>
          <a:p>
            <a:pPr algn="l"/>
            <a:r>
              <a:rPr lang="en-US" dirty="0">
                <a:solidFill>
                  <a:schemeClr val="bg1"/>
                </a:solidFill>
              </a:rPr>
              <a:t>Lorenzo, B. E. I., </a:t>
            </a:r>
            <a:r>
              <a:rPr lang="en-US" dirty="0" err="1">
                <a:solidFill>
                  <a:schemeClr val="bg1"/>
                </a:solidFill>
              </a:rPr>
              <a:t>Meca</a:t>
            </a:r>
            <a:r>
              <a:rPr lang="en-US" dirty="0">
                <a:solidFill>
                  <a:schemeClr val="bg1"/>
                </a:solidFill>
              </a:rPr>
              <a:t>, A., Unger, J. B., Romero, A., </a:t>
            </a:r>
            <a:r>
              <a:rPr lang="en-US" dirty="0" err="1">
                <a:solidFill>
                  <a:schemeClr val="bg1"/>
                </a:solidFill>
              </a:rPr>
              <a:t>Szapocznik</a:t>
            </a:r>
            <a:r>
              <a:rPr lang="en-US" dirty="0">
                <a:solidFill>
                  <a:schemeClr val="bg1"/>
                </a:solidFill>
              </a:rPr>
              <a:t>, J., Piña, W. </a:t>
            </a:r>
            <a:r>
              <a:rPr lang="en-US" dirty="0" smtClean="0">
                <a:solidFill>
                  <a:schemeClr val="bg1"/>
                </a:solidFill>
              </a:rPr>
              <a:t>	B</a:t>
            </a:r>
            <a:r>
              <a:rPr lang="en-US" dirty="0">
                <a:solidFill>
                  <a:schemeClr val="bg1"/>
                </a:solidFill>
              </a:rPr>
              <a:t>., Cano, </a:t>
            </a:r>
            <a:r>
              <a:rPr lang="en-US" dirty="0" smtClean="0">
                <a:solidFill>
                  <a:schemeClr val="bg1"/>
                </a:solidFill>
              </a:rPr>
              <a:t>	M</a:t>
            </a:r>
            <a:r>
              <a:rPr lang="en-US" dirty="0">
                <a:solidFill>
                  <a:schemeClr val="bg1"/>
                </a:solidFill>
              </a:rPr>
              <a:t>. Á., Zamboanga, B. L., </a:t>
            </a:r>
            <a:r>
              <a:rPr lang="en-US" dirty="0" err="1">
                <a:solidFill>
                  <a:schemeClr val="bg1"/>
                </a:solidFill>
              </a:rPr>
              <a:t>Baezconde</a:t>
            </a:r>
            <a:r>
              <a:rPr lang="en-US" dirty="0">
                <a:solidFill>
                  <a:schemeClr val="bg1"/>
                </a:solidFill>
              </a:rPr>
              <a:t>, G. L., Des </a:t>
            </a:r>
            <a:r>
              <a:rPr lang="en-US" dirty="0" err="1">
                <a:solidFill>
                  <a:schemeClr val="bg1"/>
                </a:solidFill>
              </a:rPr>
              <a:t>Rosiers</a:t>
            </a:r>
            <a:r>
              <a:rPr lang="en-US" dirty="0">
                <a:solidFill>
                  <a:schemeClr val="bg1"/>
                </a:solidFill>
              </a:rPr>
              <a:t>, S. </a:t>
            </a:r>
            <a:r>
              <a:rPr lang="en-US" dirty="0" smtClean="0">
                <a:solidFill>
                  <a:schemeClr val="bg1"/>
                </a:solidFill>
              </a:rPr>
              <a:t>E</a:t>
            </a:r>
            <a:r>
              <a:rPr lang="en-US" dirty="0">
                <a:solidFill>
                  <a:schemeClr val="bg1"/>
                </a:solidFill>
              </a:rPr>
              <a:t>., Soto, D. W., </a:t>
            </a:r>
            <a:r>
              <a:rPr lang="en-US" dirty="0" smtClean="0">
                <a:solidFill>
                  <a:schemeClr val="bg1"/>
                </a:solidFill>
              </a:rPr>
              <a:t>	</a:t>
            </a:r>
            <a:r>
              <a:rPr lang="en-US" dirty="0" err="1" smtClean="0">
                <a:solidFill>
                  <a:schemeClr val="bg1"/>
                </a:solidFill>
              </a:rPr>
              <a:t>Villamar</a:t>
            </a:r>
            <a:r>
              <a:rPr lang="en-US" dirty="0">
                <a:solidFill>
                  <a:schemeClr val="bg1"/>
                </a:solidFill>
              </a:rPr>
              <a:t>, J. A., </a:t>
            </a:r>
            <a:r>
              <a:rPr lang="en-US" dirty="0" err="1">
                <a:solidFill>
                  <a:schemeClr val="bg1"/>
                </a:solidFill>
              </a:rPr>
              <a:t>Lizzi</a:t>
            </a:r>
            <a:r>
              <a:rPr lang="en-US" dirty="0">
                <a:solidFill>
                  <a:schemeClr val="bg1"/>
                </a:solidFill>
              </a:rPr>
              <a:t>, K. M., </a:t>
            </a:r>
            <a:r>
              <a:rPr lang="en-US" dirty="0" err="1">
                <a:solidFill>
                  <a:schemeClr val="bg1"/>
                </a:solidFill>
              </a:rPr>
              <a:t>Pattarroyo</a:t>
            </a:r>
            <a:r>
              <a:rPr lang="en-US" dirty="0">
                <a:solidFill>
                  <a:schemeClr val="bg1"/>
                </a:solidFill>
              </a:rPr>
              <a:t>, M., &amp; Schwartz, S. </a:t>
            </a:r>
            <a:r>
              <a:rPr lang="en-US" dirty="0" smtClean="0">
                <a:solidFill>
                  <a:schemeClr val="bg1"/>
                </a:solidFill>
              </a:rPr>
              <a:t>J</a:t>
            </a:r>
            <a:r>
              <a:rPr lang="en-US" dirty="0">
                <a:solidFill>
                  <a:schemeClr val="bg1"/>
                </a:solidFill>
              </a:rPr>
              <a:t>. (2017). </a:t>
            </a:r>
            <a:r>
              <a:rPr lang="en-US" dirty="0" smtClean="0">
                <a:solidFill>
                  <a:schemeClr val="bg1"/>
                </a:solidFill>
              </a:rPr>
              <a:t>	Longitudinal </a:t>
            </a:r>
            <a:r>
              <a:rPr lang="en-US" dirty="0">
                <a:solidFill>
                  <a:schemeClr val="bg1"/>
                </a:solidFill>
              </a:rPr>
              <a:t>effects of Latino parent cultural stress, </a:t>
            </a:r>
            <a:r>
              <a:rPr lang="en-US" dirty="0" smtClean="0">
                <a:solidFill>
                  <a:schemeClr val="bg1"/>
                </a:solidFill>
              </a:rPr>
              <a:t>	depressive </a:t>
            </a:r>
            <a:r>
              <a:rPr lang="en-US" dirty="0">
                <a:solidFill>
                  <a:schemeClr val="bg1"/>
                </a:solidFill>
              </a:rPr>
              <a:t>symptoms, </a:t>
            </a:r>
            <a:r>
              <a:rPr lang="en-US" dirty="0" smtClean="0">
                <a:solidFill>
                  <a:schemeClr val="bg1"/>
                </a:solidFill>
              </a:rPr>
              <a:t>	and </a:t>
            </a:r>
            <a:r>
              <a:rPr lang="en-US" dirty="0">
                <a:solidFill>
                  <a:schemeClr val="bg1"/>
                </a:solidFill>
              </a:rPr>
              <a:t>family functioning on youth emotional </a:t>
            </a:r>
            <a:r>
              <a:rPr lang="en-US" dirty="0" smtClean="0">
                <a:solidFill>
                  <a:schemeClr val="bg1"/>
                </a:solidFill>
              </a:rPr>
              <a:t>	well-being </a:t>
            </a:r>
            <a:r>
              <a:rPr lang="en-US" dirty="0">
                <a:solidFill>
                  <a:schemeClr val="bg1"/>
                </a:solidFill>
              </a:rPr>
              <a:t>and health risk </a:t>
            </a:r>
            <a:r>
              <a:rPr lang="en-US" dirty="0" smtClean="0">
                <a:solidFill>
                  <a:schemeClr val="bg1"/>
                </a:solidFill>
              </a:rPr>
              <a:t>	behaviors</a:t>
            </a:r>
            <a:r>
              <a:rPr lang="en-US" dirty="0">
                <a:solidFill>
                  <a:schemeClr val="bg1"/>
                </a:solidFill>
              </a:rPr>
              <a:t>. </a:t>
            </a:r>
            <a:r>
              <a:rPr lang="en-US" i="1" dirty="0">
                <a:solidFill>
                  <a:schemeClr val="bg1"/>
                </a:solidFill>
              </a:rPr>
              <a:t>Family Process</a:t>
            </a:r>
            <a:r>
              <a:rPr lang="en-US" dirty="0">
                <a:solidFill>
                  <a:schemeClr val="bg1"/>
                </a:solidFill>
              </a:rPr>
              <a:t>, </a:t>
            </a:r>
            <a:r>
              <a:rPr lang="en-US" i="1" dirty="0">
                <a:solidFill>
                  <a:schemeClr val="bg1"/>
                </a:solidFill>
              </a:rPr>
              <a:t>56</a:t>
            </a:r>
            <a:r>
              <a:rPr lang="en-US" dirty="0">
                <a:solidFill>
                  <a:schemeClr val="bg1"/>
                </a:solidFill>
              </a:rPr>
              <a:t>(4), 981–996. </a:t>
            </a:r>
            <a:r>
              <a:rPr lang="en-US" dirty="0" smtClean="0">
                <a:solidFill>
                  <a:schemeClr val="bg1"/>
                </a:solidFill>
              </a:rPr>
              <a:t>	</a:t>
            </a:r>
            <a:r>
              <a:rPr lang="en-US" u="sng" dirty="0" smtClean="0">
                <a:solidFill>
                  <a:schemeClr val="bg1"/>
                </a:solidFill>
                <a:hlinkClick r:id="rId2"/>
              </a:rPr>
              <a:t>https</a:t>
            </a:r>
            <a:r>
              <a:rPr lang="en-US" u="sng" dirty="0">
                <a:solidFill>
                  <a:schemeClr val="bg1"/>
                </a:solidFill>
                <a:hlinkClick r:id="rId2"/>
              </a:rPr>
              <a:t>://</a:t>
            </a:r>
            <a:r>
              <a:rPr lang="en-US" u="sng" dirty="0" smtClean="0">
                <a:solidFill>
                  <a:schemeClr val="bg1"/>
                </a:solidFill>
                <a:hlinkClick r:id="rId2"/>
              </a:rPr>
              <a:t>doi-	org.ezproxy.liberty.edu/10.1111/famp.12258</a:t>
            </a:r>
            <a:endParaRPr lang="en-US" dirty="0">
              <a:solidFill>
                <a:schemeClr val="bg1"/>
              </a:solidFill>
            </a:endParaRPr>
          </a:p>
          <a:p>
            <a:pPr algn="l"/>
            <a:r>
              <a:rPr lang="en-US" dirty="0" err="1">
                <a:solidFill>
                  <a:schemeClr val="bg1"/>
                </a:solidFill>
              </a:rPr>
              <a:t>Masten</a:t>
            </a:r>
            <a:r>
              <a:rPr lang="en-US" dirty="0">
                <a:solidFill>
                  <a:schemeClr val="bg1"/>
                </a:solidFill>
              </a:rPr>
              <a:t>, A. S. (2016). Resilience in developing systems: The promise of </a:t>
            </a:r>
            <a:r>
              <a:rPr lang="en-US" dirty="0" smtClean="0">
                <a:solidFill>
                  <a:schemeClr val="bg1"/>
                </a:solidFill>
              </a:rPr>
              <a:t>I	</a:t>
            </a:r>
            <a:r>
              <a:rPr lang="en-US" dirty="0" err="1" smtClean="0">
                <a:solidFill>
                  <a:schemeClr val="bg1"/>
                </a:solidFill>
              </a:rPr>
              <a:t>ntegrated</a:t>
            </a:r>
            <a:r>
              <a:rPr lang="en-US" dirty="0" smtClean="0">
                <a:solidFill>
                  <a:schemeClr val="bg1"/>
                </a:solidFill>
              </a:rPr>
              <a:t> </a:t>
            </a:r>
            <a:r>
              <a:rPr lang="en-US" dirty="0">
                <a:solidFill>
                  <a:schemeClr val="bg1"/>
                </a:solidFill>
              </a:rPr>
              <a:t>approaches. </a:t>
            </a:r>
            <a:r>
              <a:rPr lang="en-US" i="1" dirty="0" smtClean="0">
                <a:solidFill>
                  <a:schemeClr val="bg1"/>
                </a:solidFill>
              </a:rPr>
              <a:t>European </a:t>
            </a:r>
            <a:r>
              <a:rPr lang="en-US" i="1" dirty="0">
                <a:solidFill>
                  <a:schemeClr val="bg1"/>
                </a:solidFill>
              </a:rPr>
              <a:t>Journal of Developmental </a:t>
            </a:r>
            <a:r>
              <a:rPr lang="en-US" i="1" dirty="0" smtClean="0">
                <a:solidFill>
                  <a:schemeClr val="bg1"/>
                </a:solidFill>
              </a:rPr>
              <a:t>	Psychology</a:t>
            </a:r>
            <a:r>
              <a:rPr lang="en-US" dirty="0">
                <a:solidFill>
                  <a:schemeClr val="bg1"/>
                </a:solidFill>
              </a:rPr>
              <a:t>, </a:t>
            </a:r>
            <a:r>
              <a:rPr lang="en-US" i="1" dirty="0">
                <a:solidFill>
                  <a:schemeClr val="bg1"/>
                </a:solidFill>
              </a:rPr>
              <a:t>13</a:t>
            </a:r>
            <a:r>
              <a:rPr lang="en-US" dirty="0">
                <a:solidFill>
                  <a:schemeClr val="bg1"/>
                </a:solidFill>
              </a:rPr>
              <a:t>, 297–312. </a:t>
            </a:r>
            <a:r>
              <a:rPr lang="en-US" dirty="0" smtClean="0">
                <a:solidFill>
                  <a:schemeClr val="bg1"/>
                </a:solidFill>
              </a:rPr>
              <a:t>	</a:t>
            </a:r>
            <a:r>
              <a:rPr lang="en-US" u="sng" dirty="0" smtClean="0">
                <a:solidFill>
                  <a:schemeClr val="bg1"/>
                </a:solidFill>
                <a:hlinkClick r:id="rId3"/>
              </a:rPr>
              <a:t>https</a:t>
            </a:r>
            <a:r>
              <a:rPr lang="en-US" u="sng" dirty="0">
                <a:solidFill>
                  <a:schemeClr val="bg1"/>
                </a:solidFill>
                <a:hlinkClick r:id="rId3"/>
              </a:rPr>
              <a:t>://doi.org/10.1080/17405629.2016.1147344</a:t>
            </a:r>
            <a:endParaRPr lang="en-US" dirty="0">
              <a:solidFill>
                <a:schemeClr val="bg1"/>
              </a:solidFill>
            </a:endParaRPr>
          </a:p>
          <a:p>
            <a:pPr algn="l"/>
            <a:r>
              <a:rPr lang="en-US" dirty="0">
                <a:solidFill>
                  <a:schemeClr val="bg1"/>
                </a:solidFill>
              </a:rPr>
              <a:t>Padilla, J., McHale, S., </a:t>
            </a:r>
            <a:r>
              <a:rPr lang="en-US" dirty="0" err="1">
                <a:solidFill>
                  <a:schemeClr val="bg1"/>
                </a:solidFill>
              </a:rPr>
              <a:t>Rovine</a:t>
            </a:r>
            <a:r>
              <a:rPr lang="en-US" dirty="0">
                <a:solidFill>
                  <a:schemeClr val="bg1"/>
                </a:solidFill>
              </a:rPr>
              <a:t>, M., </a:t>
            </a:r>
            <a:r>
              <a:rPr lang="en-US" dirty="0" err="1">
                <a:solidFill>
                  <a:schemeClr val="bg1"/>
                </a:solidFill>
              </a:rPr>
              <a:t>Updegraff</a:t>
            </a:r>
            <a:r>
              <a:rPr lang="en-US" dirty="0">
                <a:solidFill>
                  <a:schemeClr val="bg1"/>
                </a:solidFill>
              </a:rPr>
              <a:t>, K., &amp; </a:t>
            </a:r>
            <a:r>
              <a:rPr lang="en-US" dirty="0" err="1">
                <a:solidFill>
                  <a:schemeClr val="bg1"/>
                </a:solidFill>
              </a:rPr>
              <a:t>Umaña</a:t>
            </a:r>
            <a:r>
              <a:rPr lang="en-US" dirty="0">
                <a:solidFill>
                  <a:schemeClr val="bg1"/>
                </a:solidFill>
              </a:rPr>
              <a:t>-Taylor, A. (2016). </a:t>
            </a:r>
            <a:r>
              <a:rPr lang="en-US" dirty="0" smtClean="0">
                <a:solidFill>
                  <a:schemeClr val="bg1"/>
                </a:solidFill>
              </a:rPr>
              <a:t>	Parent-youth </a:t>
            </a:r>
            <a:r>
              <a:rPr lang="en-US" dirty="0">
                <a:solidFill>
                  <a:schemeClr val="bg1"/>
                </a:solidFill>
              </a:rPr>
              <a:t>differences in </a:t>
            </a:r>
            <a:r>
              <a:rPr lang="en-US" dirty="0" err="1">
                <a:solidFill>
                  <a:schemeClr val="bg1"/>
                </a:solidFill>
              </a:rPr>
              <a:t>familism</a:t>
            </a:r>
            <a:r>
              <a:rPr lang="en-US" dirty="0">
                <a:solidFill>
                  <a:schemeClr val="bg1"/>
                </a:solidFill>
              </a:rPr>
              <a:t> values from adolescence into </a:t>
            </a:r>
            <a:r>
              <a:rPr lang="en-US" dirty="0" smtClean="0">
                <a:solidFill>
                  <a:schemeClr val="bg1"/>
                </a:solidFill>
              </a:rPr>
              <a:t>	young </a:t>
            </a:r>
            <a:r>
              <a:rPr lang="en-US" dirty="0" smtClean="0">
                <a:solidFill>
                  <a:schemeClr val="bg1"/>
                </a:solidFill>
              </a:rPr>
              <a:t>	adulthood</a:t>
            </a:r>
            <a:r>
              <a:rPr lang="en-US" dirty="0">
                <a:solidFill>
                  <a:schemeClr val="bg1"/>
                </a:solidFill>
              </a:rPr>
              <a:t>: Developmental course and links with parent-youth </a:t>
            </a:r>
            <a:r>
              <a:rPr lang="en-US" dirty="0" smtClean="0">
                <a:solidFill>
                  <a:schemeClr val="bg1"/>
                </a:solidFill>
              </a:rPr>
              <a:t>conflict</a:t>
            </a:r>
            <a:r>
              <a:rPr lang="en-US" dirty="0">
                <a:solidFill>
                  <a:schemeClr val="bg1"/>
                </a:solidFill>
              </a:rPr>
              <a:t>. </a:t>
            </a:r>
            <a:r>
              <a:rPr lang="en-US" dirty="0" smtClean="0">
                <a:solidFill>
                  <a:schemeClr val="bg1"/>
                </a:solidFill>
              </a:rPr>
              <a:t>	</a:t>
            </a:r>
            <a:r>
              <a:rPr lang="en-US" i="1" dirty="0" smtClean="0">
                <a:solidFill>
                  <a:schemeClr val="bg1"/>
                </a:solidFill>
              </a:rPr>
              <a:t>Journal </a:t>
            </a:r>
            <a:r>
              <a:rPr lang="en-US" i="1" dirty="0">
                <a:solidFill>
                  <a:schemeClr val="bg1"/>
                </a:solidFill>
              </a:rPr>
              <a:t>of Youth &amp; Adolescence</a:t>
            </a:r>
            <a:r>
              <a:rPr lang="en-US" dirty="0">
                <a:solidFill>
                  <a:schemeClr val="bg1"/>
                </a:solidFill>
              </a:rPr>
              <a:t>, </a:t>
            </a:r>
            <a:r>
              <a:rPr lang="en-US" i="1" dirty="0">
                <a:solidFill>
                  <a:schemeClr val="bg1"/>
                </a:solidFill>
              </a:rPr>
              <a:t>45</a:t>
            </a:r>
            <a:r>
              <a:rPr lang="en-US" dirty="0">
                <a:solidFill>
                  <a:schemeClr val="bg1"/>
                </a:solidFill>
              </a:rPr>
              <a:t>(12), 2417–2430. </a:t>
            </a:r>
            <a:r>
              <a:rPr lang="en-US" dirty="0" smtClean="0">
                <a:solidFill>
                  <a:schemeClr val="bg1"/>
                </a:solidFill>
              </a:rPr>
              <a:t>	</a:t>
            </a:r>
            <a:r>
              <a:rPr lang="en-US" dirty="0" smtClean="0">
                <a:solidFill>
                  <a:schemeClr val="bg1"/>
                </a:solidFill>
                <a:hlinkClick r:id="rId4"/>
              </a:rPr>
              <a:t>https</a:t>
            </a:r>
            <a:r>
              <a:rPr lang="en-US" dirty="0">
                <a:solidFill>
                  <a:schemeClr val="bg1"/>
                </a:solidFill>
                <a:hlinkClick r:id="rId4"/>
              </a:rPr>
              <a:t>://</a:t>
            </a:r>
            <a:r>
              <a:rPr lang="en-US" dirty="0" smtClean="0">
                <a:solidFill>
                  <a:schemeClr val="bg1"/>
                </a:solidFill>
                <a:hlinkClick r:id="rId4"/>
              </a:rPr>
              <a:t>doi-</a:t>
            </a:r>
            <a:r>
              <a:rPr lang="en-US" dirty="0" smtClean="0">
                <a:solidFill>
                  <a:schemeClr val="bg1"/>
                </a:solidFill>
              </a:rPr>
              <a:t>	org.ezproxy.liberty.edu/10.1007/s10964-016-0518-y</a:t>
            </a:r>
            <a:endParaRPr lang="en-US" dirty="0">
              <a:solidFill>
                <a:schemeClr val="bg1"/>
              </a:solidFill>
            </a:endParaRPr>
          </a:p>
          <a:p>
            <a:pPr algn="just"/>
            <a:endParaRPr lang="en-US" dirty="0"/>
          </a:p>
        </p:txBody>
      </p:sp>
    </p:spTree>
    <p:extLst>
      <p:ext uri="{BB962C8B-B14F-4D97-AF65-F5344CB8AC3E}">
        <p14:creationId xmlns:p14="http://schemas.microsoft.com/office/powerpoint/2010/main" val="34275598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685800" y="-525780"/>
            <a:ext cx="10820399" cy="68580"/>
          </a:xfrm>
        </p:spPr>
        <p:txBody>
          <a:bodyPr>
            <a:normAutofit fontScale="90000"/>
          </a:bodyPr>
          <a:lstStyle/>
          <a:p>
            <a:endParaRPr lang="en-US" dirty="0"/>
          </a:p>
        </p:txBody>
      </p:sp>
      <p:sp>
        <p:nvSpPr>
          <p:cNvPr id="3" name="Text Placeholder 2"/>
          <p:cNvSpPr>
            <a:spLocks noGrp="1"/>
          </p:cNvSpPr>
          <p:nvPr>
            <p:ph type="body" idx="1"/>
          </p:nvPr>
        </p:nvSpPr>
        <p:spPr>
          <a:xfrm>
            <a:off x="1024467" y="571500"/>
            <a:ext cx="10490200" cy="5715000"/>
          </a:xfrm>
        </p:spPr>
        <p:txBody>
          <a:bodyPr>
            <a:normAutofit/>
          </a:bodyPr>
          <a:lstStyle/>
          <a:p>
            <a:pPr algn="l"/>
            <a:r>
              <a:rPr lang="en-US" sz="2000" dirty="0">
                <a:solidFill>
                  <a:schemeClr val="bg1"/>
                </a:solidFill>
              </a:rPr>
              <a:t>Parra Cardona, J. R., </a:t>
            </a:r>
            <a:r>
              <a:rPr lang="en-US" sz="2000" dirty="0" err="1">
                <a:solidFill>
                  <a:schemeClr val="bg1"/>
                </a:solidFill>
              </a:rPr>
              <a:t>Domenech</a:t>
            </a:r>
            <a:r>
              <a:rPr lang="en-US" sz="2000" dirty="0">
                <a:solidFill>
                  <a:schemeClr val="bg1"/>
                </a:solidFill>
              </a:rPr>
              <a:t>-Rodriguez, M., </a:t>
            </a:r>
            <a:r>
              <a:rPr lang="en-US" sz="2000" dirty="0" err="1">
                <a:solidFill>
                  <a:schemeClr val="bg1"/>
                </a:solidFill>
              </a:rPr>
              <a:t>Forgatch</a:t>
            </a:r>
            <a:r>
              <a:rPr lang="en-US" sz="2000" dirty="0">
                <a:solidFill>
                  <a:schemeClr val="bg1"/>
                </a:solidFill>
              </a:rPr>
              <a:t>, M., Sullivan, C., </a:t>
            </a:r>
            <a:r>
              <a:rPr lang="en-US" sz="2000" dirty="0" err="1">
                <a:solidFill>
                  <a:schemeClr val="bg1"/>
                </a:solidFill>
              </a:rPr>
              <a:t>Bybee</a:t>
            </a:r>
            <a:r>
              <a:rPr lang="en-US" sz="2000" dirty="0">
                <a:solidFill>
                  <a:schemeClr val="bg1"/>
                </a:solidFill>
              </a:rPr>
              <a:t>, </a:t>
            </a:r>
            <a:r>
              <a:rPr lang="en-US" sz="2000" dirty="0" smtClean="0">
                <a:solidFill>
                  <a:schemeClr val="bg1"/>
                </a:solidFill>
              </a:rPr>
              <a:t>D</a:t>
            </a:r>
            <a:r>
              <a:rPr lang="en-US" sz="2000" dirty="0">
                <a:solidFill>
                  <a:schemeClr val="bg1"/>
                </a:solidFill>
              </a:rPr>
              <a:t>., </a:t>
            </a:r>
            <a:r>
              <a:rPr lang="en-US" sz="2000" dirty="0" err="1" smtClean="0">
                <a:solidFill>
                  <a:schemeClr val="bg1"/>
                </a:solidFill>
              </a:rPr>
              <a:t>Holtrop</a:t>
            </a:r>
            <a:r>
              <a:rPr lang="en-US" sz="2000" dirty="0">
                <a:solidFill>
                  <a:schemeClr val="bg1"/>
                </a:solidFill>
              </a:rPr>
              <a:t>, K. et al. </a:t>
            </a:r>
            <a:r>
              <a:rPr lang="en-US" sz="2000" dirty="0" smtClean="0">
                <a:solidFill>
                  <a:schemeClr val="bg1"/>
                </a:solidFill>
              </a:rPr>
              <a:t>	(</a:t>
            </a:r>
            <a:r>
              <a:rPr lang="en-US" sz="2000" dirty="0">
                <a:solidFill>
                  <a:schemeClr val="bg1"/>
                </a:solidFill>
              </a:rPr>
              <a:t>2012).  Culturally adapting an evidence-based </a:t>
            </a:r>
            <a:r>
              <a:rPr lang="en-US" sz="2000" dirty="0" smtClean="0">
                <a:solidFill>
                  <a:schemeClr val="bg1"/>
                </a:solidFill>
              </a:rPr>
              <a:t>	parenting </a:t>
            </a:r>
            <a:r>
              <a:rPr lang="en-US" sz="2000" dirty="0">
                <a:solidFill>
                  <a:schemeClr val="bg1"/>
                </a:solidFill>
              </a:rPr>
              <a:t>intervention for Latino </a:t>
            </a:r>
            <a:r>
              <a:rPr lang="en-US" sz="2000" dirty="0" smtClean="0">
                <a:solidFill>
                  <a:schemeClr val="bg1"/>
                </a:solidFill>
              </a:rPr>
              <a:t>	immigrants</a:t>
            </a:r>
            <a:r>
              <a:rPr lang="en-US" sz="2000" dirty="0">
                <a:solidFill>
                  <a:schemeClr val="bg1"/>
                </a:solidFill>
              </a:rPr>
              <a:t>: The need to integrate fidelity </a:t>
            </a:r>
            <a:r>
              <a:rPr lang="en-US" sz="2000" dirty="0" smtClean="0">
                <a:solidFill>
                  <a:schemeClr val="bg1"/>
                </a:solidFill>
              </a:rPr>
              <a:t>	and </a:t>
            </a:r>
            <a:r>
              <a:rPr lang="en-US" sz="2000" dirty="0">
                <a:solidFill>
                  <a:schemeClr val="bg1"/>
                </a:solidFill>
              </a:rPr>
              <a:t>cultural relevance. </a:t>
            </a:r>
            <a:r>
              <a:rPr lang="en-US" sz="2000" i="1" dirty="0">
                <a:solidFill>
                  <a:schemeClr val="bg1"/>
                </a:solidFill>
              </a:rPr>
              <a:t>Family Process, 51</a:t>
            </a:r>
            <a:r>
              <a:rPr lang="en-US" sz="2000" dirty="0">
                <a:solidFill>
                  <a:schemeClr val="bg1"/>
                </a:solidFill>
              </a:rPr>
              <a:t>, 56</a:t>
            </a:r>
            <a:r>
              <a:rPr lang="en-US" sz="2000" dirty="0" smtClean="0">
                <a:solidFill>
                  <a:schemeClr val="bg1"/>
                </a:solidFill>
              </a:rPr>
              <a:t>–	72</a:t>
            </a:r>
            <a:r>
              <a:rPr lang="en-US" sz="2000" dirty="0">
                <a:solidFill>
                  <a:schemeClr val="bg1"/>
                </a:solidFill>
              </a:rPr>
              <a:t>. </a:t>
            </a:r>
            <a:r>
              <a:rPr lang="en-US" sz="2000" dirty="0" smtClean="0">
                <a:solidFill>
                  <a:schemeClr val="bg1"/>
                </a:solidFill>
              </a:rPr>
              <a:t>doi:10.1111/j.1545-	5300.2012.01386</a:t>
            </a:r>
            <a:r>
              <a:rPr lang="en-US" sz="2000" dirty="0">
                <a:solidFill>
                  <a:schemeClr val="bg1"/>
                </a:solidFill>
              </a:rPr>
              <a:t>.</a:t>
            </a:r>
          </a:p>
          <a:p>
            <a:pPr algn="l"/>
            <a:r>
              <a:rPr lang="en-US" dirty="0">
                <a:solidFill>
                  <a:schemeClr val="bg1"/>
                </a:solidFill>
              </a:rPr>
              <a:t>Schwartz, S. J., Unger, J. B., </a:t>
            </a:r>
            <a:r>
              <a:rPr lang="en-US" dirty="0" err="1">
                <a:solidFill>
                  <a:schemeClr val="bg1"/>
                </a:solidFill>
              </a:rPr>
              <a:t>Baezconde-Garbanati</a:t>
            </a:r>
            <a:r>
              <a:rPr lang="en-US" dirty="0">
                <a:solidFill>
                  <a:schemeClr val="bg1"/>
                </a:solidFill>
              </a:rPr>
              <a:t>, L., Zamboanga, B. L., </a:t>
            </a:r>
            <a:r>
              <a:rPr lang="en-US" dirty="0" smtClean="0">
                <a:solidFill>
                  <a:schemeClr val="bg1"/>
                </a:solidFill>
              </a:rPr>
              <a:t>	</a:t>
            </a:r>
            <a:r>
              <a:rPr lang="en-US" dirty="0" smtClean="0">
                <a:solidFill>
                  <a:schemeClr val="bg1"/>
                </a:solidFill>
              </a:rPr>
              <a:t>Lorenzo-	Blanco</a:t>
            </a:r>
            <a:r>
              <a:rPr lang="en-US" dirty="0">
                <a:solidFill>
                  <a:schemeClr val="bg1"/>
                </a:solidFill>
              </a:rPr>
              <a:t>, E. I., Des </a:t>
            </a:r>
            <a:r>
              <a:rPr lang="en-US" dirty="0" err="1">
                <a:solidFill>
                  <a:schemeClr val="bg1"/>
                </a:solidFill>
              </a:rPr>
              <a:t>Rosiers</a:t>
            </a:r>
            <a:r>
              <a:rPr lang="en-US" dirty="0">
                <a:solidFill>
                  <a:schemeClr val="bg1"/>
                </a:solidFill>
              </a:rPr>
              <a:t>, S. E. et al. (2015). Trajectories of </a:t>
            </a:r>
            <a:r>
              <a:rPr lang="en-US" dirty="0" smtClean="0">
                <a:solidFill>
                  <a:schemeClr val="bg1"/>
                </a:solidFill>
              </a:rPr>
              <a:t>	cultural </a:t>
            </a:r>
            <a:r>
              <a:rPr lang="en-US" dirty="0" smtClean="0">
                <a:solidFill>
                  <a:schemeClr val="bg1"/>
                </a:solidFill>
              </a:rPr>
              <a:t>	stressors </a:t>
            </a:r>
            <a:r>
              <a:rPr lang="en-US" dirty="0">
                <a:solidFill>
                  <a:schemeClr val="bg1"/>
                </a:solidFill>
              </a:rPr>
              <a:t>and effects on mental health and substance use </a:t>
            </a:r>
            <a:r>
              <a:rPr lang="en-US" dirty="0" smtClean="0">
                <a:solidFill>
                  <a:schemeClr val="bg1"/>
                </a:solidFill>
              </a:rPr>
              <a:t>	among </a:t>
            </a:r>
            <a:r>
              <a:rPr lang="en-US" dirty="0">
                <a:solidFill>
                  <a:schemeClr val="bg1"/>
                </a:solidFill>
              </a:rPr>
              <a:t>Hispanic </a:t>
            </a:r>
            <a:r>
              <a:rPr lang="en-US" dirty="0" smtClean="0">
                <a:solidFill>
                  <a:schemeClr val="bg1"/>
                </a:solidFill>
              </a:rPr>
              <a:t>	immigrant </a:t>
            </a:r>
            <a:r>
              <a:rPr lang="en-US" dirty="0">
                <a:solidFill>
                  <a:schemeClr val="bg1"/>
                </a:solidFill>
              </a:rPr>
              <a:t>adolescents. </a:t>
            </a:r>
            <a:r>
              <a:rPr lang="en-US" i="1" dirty="0">
                <a:solidFill>
                  <a:schemeClr val="bg1"/>
                </a:solidFill>
              </a:rPr>
              <a:t>Journal of Adolescent </a:t>
            </a:r>
            <a:r>
              <a:rPr lang="en-US" i="1" dirty="0" smtClean="0">
                <a:solidFill>
                  <a:schemeClr val="bg1"/>
                </a:solidFill>
              </a:rPr>
              <a:t>	Health</a:t>
            </a:r>
            <a:r>
              <a:rPr lang="en-US" i="1" dirty="0">
                <a:solidFill>
                  <a:schemeClr val="bg1"/>
                </a:solidFill>
              </a:rPr>
              <a:t>, 56</a:t>
            </a:r>
            <a:r>
              <a:rPr lang="en-US" dirty="0">
                <a:solidFill>
                  <a:schemeClr val="bg1"/>
                </a:solidFill>
              </a:rPr>
              <a:t>, 433–439. </a:t>
            </a:r>
            <a:r>
              <a:rPr lang="en-US" dirty="0" smtClean="0">
                <a:solidFill>
                  <a:schemeClr val="bg1"/>
                </a:solidFill>
              </a:rPr>
              <a:t>	doi:10.1016/</a:t>
            </a:r>
            <a:r>
              <a:rPr lang="en-US" dirty="0" err="1" smtClean="0">
                <a:solidFill>
                  <a:schemeClr val="bg1"/>
                </a:solidFill>
              </a:rPr>
              <a:t>j.jado</a:t>
            </a:r>
            <a:endParaRPr lang="en-US" dirty="0">
              <a:solidFill>
                <a:schemeClr val="bg1"/>
              </a:solidFill>
            </a:endParaRPr>
          </a:p>
          <a:p>
            <a:pPr algn="l"/>
            <a:r>
              <a:rPr lang="en-US" dirty="0">
                <a:solidFill>
                  <a:schemeClr val="bg1"/>
                </a:solidFill>
              </a:rPr>
              <a:t>Stein, G. L., </a:t>
            </a:r>
            <a:r>
              <a:rPr lang="en-US" dirty="0" err="1">
                <a:solidFill>
                  <a:schemeClr val="bg1"/>
                </a:solidFill>
              </a:rPr>
              <a:t>Cupito</a:t>
            </a:r>
            <a:r>
              <a:rPr lang="en-US" dirty="0">
                <a:solidFill>
                  <a:schemeClr val="bg1"/>
                </a:solidFill>
              </a:rPr>
              <a:t>, A. M., Mendez, J. L., </a:t>
            </a:r>
            <a:r>
              <a:rPr lang="en-US" dirty="0" err="1">
                <a:solidFill>
                  <a:schemeClr val="bg1"/>
                </a:solidFill>
              </a:rPr>
              <a:t>Prandoni</a:t>
            </a:r>
            <a:r>
              <a:rPr lang="en-US" dirty="0">
                <a:solidFill>
                  <a:schemeClr val="bg1"/>
                </a:solidFill>
              </a:rPr>
              <a:t>, J., </a:t>
            </a:r>
            <a:r>
              <a:rPr lang="en-US" dirty="0" err="1">
                <a:solidFill>
                  <a:schemeClr val="bg1"/>
                </a:solidFill>
              </a:rPr>
              <a:t>Huq</a:t>
            </a:r>
            <a:r>
              <a:rPr lang="en-US" dirty="0">
                <a:solidFill>
                  <a:schemeClr val="bg1"/>
                </a:solidFill>
              </a:rPr>
              <a:t>, N., &amp; Westerberg, </a:t>
            </a:r>
            <a:r>
              <a:rPr lang="en-US" dirty="0" smtClean="0">
                <a:solidFill>
                  <a:schemeClr val="bg1"/>
                </a:solidFill>
              </a:rPr>
              <a:t>	D</a:t>
            </a:r>
            <a:r>
              <a:rPr lang="en-US" dirty="0">
                <a:solidFill>
                  <a:schemeClr val="bg1"/>
                </a:solidFill>
              </a:rPr>
              <a:t>. (2014). </a:t>
            </a:r>
            <a:r>
              <a:rPr lang="en-US" dirty="0" err="1">
                <a:solidFill>
                  <a:schemeClr val="bg1"/>
                </a:solidFill>
              </a:rPr>
              <a:t>Familism</a:t>
            </a:r>
            <a:r>
              <a:rPr lang="en-US" dirty="0">
                <a:solidFill>
                  <a:schemeClr val="bg1"/>
                </a:solidFill>
              </a:rPr>
              <a:t> through a developmental lens. </a:t>
            </a:r>
            <a:r>
              <a:rPr lang="en-US" i="1" dirty="0">
                <a:solidFill>
                  <a:schemeClr val="bg1"/>
                </a:solidFill>
              </a:rPr>
              <a:t>Journal of Latina/o </a:t>
            </a:r>
            <a:r>
              <a:rPr lang="en-US" i="1" dirty="0" smtClean="0">
                <a:solidFill>
                  <a:schemeClr val="bg1"/>
                </a:solidFill>
              </a:rPr>
              <a:t>	Psychology</a:t>
            </a:r>
            <a:r>
              <a:rPr lang="en-US" i="1" dirty="0">
                <a:solidFill>
                  <a:schemeClr val="bg1"/>
                </a:solidFill>
              </a:rPr>
              <a:t>, 2</a:t>
            </a:r>
            <a:r>
              <a:rPr lang="en-US" dirty="0">
                <a:solidFill>
                  <a:schemeClr val="bg1"/>
                </a:solidFill>
              </a:rPr>
              <a:t>( 4), 224– 250. </a:t>
            </a:r>
            <a:r>
              <a:rPr lang="en-US" u="sng" dirty="0">
                <a:solidFill>
                  <a:schemeClr val="bg1"/>
                </a:solidFill>
                <a:hlinkClick r:id="rId2"/>
              </a:rPr>
              <a:t>https://</a:t>
            </a:r>
            <a:r>
              <a:rPr lang="en-US" u="sng" dirty="0" smtClean="0">
                <a:solidFill>
                  <a:schemeClr val="bg1"/>
                </a:solidFill>
                <a:hlinkClick r:id="rId2"/>
              </a:rPr>
              <a:t>doi-	org.ezproxy.liberty.edu/10.1037/lat0000025</a:t>
            </a:r>
            <a:endParaRPr lang="en-US" dirty="0">
              <a:solidFill>
                <a:schemeClr val="bg1"/>
              </a:solidFill>
            </a:endParaRPr>
          </a:p>
          <a:p>
            <a:pPr algn="l"/>
            <a:r>
              <a:rPr lang="en-US" dirty="0">
                <a:solidFill>
                  <a:schemeClr val="bg1"/>
                </a:solidFill>
              </a:rPr>
              <a:t>Stein, G. L., Gonzales, R. G., </a:t>
            </a:r>
            <a:r>
              <a:rPr lang="en-US" dirty="0" err="1">
                <a:solidFill>
                  <a:schemeClr val="bg1"/>
                </a:solidFill>
              </a:rPr>
              <a:t>Coll</a:t>
            </a:r>
            <a:r>
              <a:rPr lang="en-US" dirty="0">
                <a:solidFill>
                  <a:schemeClr val="bg1"/>
                </a:solidFill>
              </a:rPr>
              <a:t>, C. G., &amp; </a:t>
            </a:r>
            <a:r>
              <a:rPr lang="en-US" dirty="0" err="1">
                <a:solidFill>
                  <a:schemeClr val="bg1"/>
                </a:solidFill>
              </a:rPr>
              <a:t>Prandoni</a:t>
            </a:r>
            <a:r>
              <a:rPr lang="en-US" dirty="0">
                <a:solidFill>
                  <a:schemeClr val="bg1"/>
                </a:solidFill>
              </a:rPr>
              <a:t>, J. I. (2016). Latinos in </a:t>
            </a:r>
            <a:r>
              <a:rPr lang="en-US" dirty="0" smtClean="0">
                <a:solidFill>
                  <a:schemeClr val="bg1"/>
                </a:solidFill>
              </a:rPr>
              <a:t>rural</a:t>
            </a:r>
            <a:r>
              <a:rPr lang="en-US" dirty="0">
                <a:solidFill>
                  <a:schemeClr val="bg1"/>
                </a:solidFill>
              </a:rPr>
              <a:t>, </a:t>
            </a:r>
            <a:r>
              <a:rPr lang="en-US" dirty="0" smtClean="0">
                <a:solidFill>
                  <a:schemeClr val="bg1"/>
                </a:solidFill>
              </a:rPr>
              <a:t>	new </a:t>
            </a:r>
            <a:r>
              <a:rPr lang="en-US" dirty="0">
                <a:solidFill>
                  <a:schemeClr val="bg1"/>
                </a:solidFill>
              </a:rPr>
              <a:t>immigrant destinations: A modification of the integrative </a:t>
            </a:r>
            <a:r>
              <a:rPr lang="en-US" dirty="0" smtClean="0">
                <a:solidFill>
                  <a:schemeClr val="bg1"/>
                </a:solidFill>
              </a:rPr>
              <a:t>model </a:t>
            </a:r>
            <a:r>
              <a:rPr lang="en-US" dirty="0">
                <a:solidFill>
                  <a:schemeClr val="bg1"/>
                </a:solidFill>
              </a:rPr>
              <a:t>of </a:t>
            </a:r>
            <a:r>
              <a:rPr lang="en-US" dirty="0" smtClean="0">
                <a:solidFill>
                  <a:schemeClr val="bg1"/>
                </a:solidFill>
              </a:rPr>
              <a:t>	child </a:t>
            </a:r>
            <a:r>
              <a:rPr lang="en-US" dirty="0">
                <a:solidFill>
                  <a:schemeClr val="bg1"/>
                </a:solidFill>
              </a:rPr>
              <a:t>development. Cham, Switzerland: Springer </a:t>
            </a:r>
            <a:r>
              <a:rPr lang="en-US" dirty="0" smtClean="0">
                <a:solidFill>
                  <a:schemeClr val="bg1"/>
                </a:solidFill>
              </a:rPr>
              <a:t>International</a:t>
            </a:r>
            <a:r>
              <a:rPr lang="en-US" dirty="0">
                <a:solidFill>
                  <a:schemeClr val="bg1"/>
                </a:solidFill>
              </a:rPr>
              <a:t>.</a:t>
            </a:r>
          </a:p>
          <a:p>
            <a:pPr algn="l"/>
            <a:endParaRPr lang="en-US" dirty="0"/>
          </a:p>
        </p:txBody>
      </p:sp>
    </p:spTree>
    <p:extLst>
      <p:ext uri="{BB962C8B-B14F-4D97-AF65-F5344CB8AC3E}">
        <p14:creationId xmlns:p14="http://schemas.microsoft.com/office/powerpoint/2010/main" val="17374444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685800" y="-525780"/>
            <a:ext cx="10820399" cy="68580"/>
          </a:xfrm>
        </p:spPr>
        <p:txBody>
          <a:bodyPr>
            <a:normAutofit fontScale="90000"/>
          </a:bodyPr>
          <a:lstStyle/>
          <a:p>
            <a:endParaRPr lang="en-US" dirty="0"/>
          </a:p>
        </p:txBody>
      </p:sp>
      <p:sp>
        <p:nvSpPr>
          <p:cNvPr id="3" name="Text Placeholder 2"/>
          <p:cNvSpPr>
            <a:spLocks noGrp="1"/>
          </p:cNvSpPr>
          <p:nvPr>
            <p:ph type="body" idx="1"/>
          </p:nvPr>
        </p:nvSpPr>
        <p:spPr>
          <a:xfrm>
            <a:off x="1024467" y="571500"/>
            <a:ext cx="10490200" cy="6035040"/>
          </a:xfrm>
        </p:spPr>
        <p:txBody>
          <a:bodyPr>
            <a:normAutofit/>
          </a:bodyPr>
          <a:lstStyle/>
          <a:p>
            <a:pPr algn="l"/>
            <a:r>
              <a:rPr lang="en-US" sz="2000" dirty="0">
                <a:solidFill>
                  <a:schemeClr val="bg1"/>
                </a:solidFill>
              </a:rPr>
              <a:t>Substance Abuse and Mental Health Services Administration (SAMHSA) (2015). </a:t>
            </a:r>
            <a:r>
              <a:rPr lang="en-US" sz="2000" dirty="0" smtClean="0">
                <a:solidFill>
                  <a:schemeClr val="bg1"/>
                </a:solidFill>
              </a:rPr>
              <a:t>	</a:t>
            </a:r>
            <a:r>
              <a:rPr lang="en-US" sz="2000" i="1" dirty="0" smtClean="0">
                <a:solidFill>
                  <a:schemeClr val="bg1"/>
                </a:solidFill>
              </a:rPr>
              <a:t>Behavioral </a:t>
            </a:r>
            <a:r>
              <a:rPr lang="en-US" sz="2000" i="1" dirty="0">
                <a:solidFill>
                  <a:schemeClr val="bg1"/>
                </a:solidFill>
              </a:rPr>
              <a:t>Health Barometer: United States, 2014.</a:t>
            </a:r>
            <a:r>
              <a:rPr lang="en-US" sz="2000" dirty="0">
                <a:solidFill>
                  <a:schemeClr val="bg1"/>
                </a:solidFill>
              </a:rPr>
              <a:t> HHS Publication No. SMA</a:t>
            </a:r>
            <a:r>
              <a:rPr lang="en-US" sz="2000" dirty="0" smtClean="0">
                <a:solidFill>
                  <a:schemeClr val="bg1"/>
                </a:solidFill>
              </a:rPr>
              <a:t>–	15–4895</a:t>
            </a:r>
            <a:r>
              <a:rPr lang="en-US" sz="2000" dirty="0">
                <a:solidFill>
                  <a:schemeClr val="bg1"/>
                </a:solidFill>
              </a:rPr>
              <a:t>. Rockville, MD: Substance Abuse and Mental Health Services </a:t>
            </a:r>
            <a:r>
              <a:rPr lang="en-US" sz="2000" dirty="0" smtClean="0">
                <a:solidFill>
                  <a:schemeClr val="bg1"/>
                </a:solidFill>
              </a:rPr>
              <a:t>	Administration</a:t>
            </a:r>
            <a:r>
              <a:rPr lang="en-US" sz="2000" dirty="0">
                <a:solidFill>
                  <a:schemeClr val="bg1"/>
                </a:solidFill>
              </a:rPr>
              <a:t>.</a:t>
            </a:r>
          </a:p>
          <a:p>
            <a:pPr algn="l"/>
            <a:r>
              <a:rPr lang="en-US" sz="2000" dirty="0">
                <a:solidFill>
                  <a:schemeClr val="bg1"/>
                </a:solidFill>
              </a:rPr>
              <a:t>Taylor, Z. E., &amp; Jones, B. L. (2020). Cultural contributors to ego‐resiliency and </a:t>
            </a:r>
            <a:r>
              <a:rPr lang="en-US" sz="2000" dirty="0" smtClean="0">
                <a:solidFill>
                  <a:schemeClr val="bg1"/>
                </a:solidFill>
              </a:rPr>
              <a:t>	associations </a:t>
            </a:r>
            <a:r>
              <a:rPr lang="en-US" sz="2000" dirty="0">
                <a:solidFill>
                  <a:schemeClr val="bg1"/>
                </a:solidFill>
              </a:rPr>
              <a:t>with depressive problems in </a:t>
            </a:r>
            <a:r>
              <a:rPr lang="en-US" sz="2000" dirty="0" err="1">
                <a:solidFill>
                  <a:schemeClr val="bg1"/>
                </a:solidFill>
              </a:rPr>
              <a:t>midwestern</a:t>
            </a:r>
            <a:r>
              <a:rPr lang="en-US" sz="2000" dirty="0">
                <a:solidFill>
                  <a:schemeClr val="bg1"/>
                </a:solidFill>
              </a:rPr>
              <a:t> Latino youth. </a:t>
            </a:r>
            <a:r>
              <a:rPr lang="en-US" sz="2000" i="1" dirty="0">
                <a:solidFill>
                  <a:schemeClr val="bg1"/>
                </a:solidFill>
              </a:rPr>
              <a:t>Journal of </a:t>
            </a:r>
            <a:r>
              <a:rPr lang="en-US" sz="2000" i="1" dirty="0" smtClean="0">
                <a:solidFill>
                  <a:schemeClr val="bg1"/>
                </a:solidFill>
              </a:rPr>
              <a:t>	Research </a:t>
            </a:r>
            <a:r>
              <a:rPr lang="en-US" sz="2000" i="1" dirty="0">
                <a:solidFill>
                  <a:schemeClr val="bg1"/>
                </a:solidFill>
              </a:rPr>
              <a:t>on Adolescence (Wiley-Blackwell)</a:t>
            </a:r>
            <a:r>
              <a:rPr lang="en-US" sz="2000" dirty="0">
                <a:solidFill>
                  <a:schemeClr val="bg1"/>
                </a:solidFill>
              </a:rPr>
              <a:t>, </a:t>
            </a:r>
            <a:r>
              <a:rPr lang="en-US" sz="2000" i="1" dirty="0">
                <a:solidFill>
                  <a:schemeClr val="bg1"/>
                </a:solidFill>
              </a:rPr>
              <a:t>30</a:t>
            </a:r>
            <a:r>
              <a:rPr lang="en-US" sz="2000" dirty="0">
                <a:solidFill>
                  <a:schemeClr val="bg1"/>
                </a:solidFill>
              </a:rPr>
              <a:t>, 349–361. </a:t>
            </a:r>
            <a:r>
              <a:rPr lang="en-US" sz="2000" u="sng" dirty="0">
                <a:solidFill>
                  <a:schemeClr val="bg1"/>
                </a:solidFill>
                <a:hlinkClick r:id="rId2"/>
              </a:rPr>
              <a:t>https://</a:t>
            </a:r>
            <a:r>
              <a:rPr lang="en-US" sz="2000" u="sng" dirty="0" smtClean="0">
                <a:solidFill>
                  <a:schemeClr val="bg1"/>
                </a:solidFill>
                <a:hlinkClick r:id="rId2"/>
              </a:rPr>
              <a:t>doi-	org.ezproxy.liberty.edu/10.1111/jora.12481</a:t>
            </a:r>
            <a:endParaRPr lang="en-US" sz="2000" dirty="0">
              <a:solidFill>
                <a:schemeClr val="bg1"/>
              </a:solidFill>
            </a:endParaRPr>
          </a:p>
          <a:p>
            <a:pPr algn="l"/>
            <a:r>
              <a:rPr lang="en-US" sz="2000" dirty="0" smtClean="0">
                <a:solidFill>
                  <a:schemeClr val="bg1"/>
                </a:solidFill>
              </a:rPr>
              <a:t>Taylor</a:t>
            </a:r>
            <a:r>
              <a:rPr lang="en-US" sz="2000" dirty="0">
                <a:solidFill>
                  <a:schemeClr val="bg1"/>
                </a:solidFill>
              </a:rPr>
              <a:t>, Z. E., Ruiz, Y., &amp; Nair, N. (2019). A mixed‐method examination of </a:t>
            </a:r>
            <a:r>
              <a:rPr lang="en-US" sz="2000" dirty="0" smtClean="0">
                <a:solidFill>
                  <a:schemeClr val="bg1"/>
                </a:solidFill>
              </a:rPr>
              <a:t>	ego‐resiliency</a:t>
            </a:r>
            <a:r>
              <a:rPr lang="en-US" sz="2000" dirty="0">
                <a:solidFill>
                  <a:schemeClr val="bg1"/>
                </a:solidFill>
              </a:rPr>
              <a:t>, adjustment problems, and academic engagement in </a:t>
            </a:r>
            <a:r>
              <a:rPr lang="en-US" sz="2000" dirty="0" smtClean="0">
                <a:solidFill>
                  <a:schemeClr val="bg1"/>
                </a:solidFill>
              </a:rPr>
              <a:t>	children </a:t>
            </a:r>
            <a:r>
              <a:rPr lang="en-US" sz="2000" dirty="0">
                <a:solidFill>
                  <a:schemeClr val="bg1"/>
                </a:solidFill>
              </a:rPr>
              <a:t>of Latino migrant farmworkers. </a:t>
            </a:r>
            <a:r>
              <a:rPr lang="en-US" sz="2000" i="1" dirty="0">
                <a:solidFill>
                  <a:schemeClr val="bg1"/>
                </a:solidFill>
              </a:rPr>
              <a:t>Social Development</a:t>
            </a:r>
            <a:r>
              <a:rPr lang="en-US" sz="2000" dirty="0">
                <a:solidFill>
                  <a:schemeClr val="bg1"/>
                </a:solidFill>
              </a:rPr>
              <a:t>, </a:t>
            </a:r>
            <a:r>
              <a:rPr lang="en-US" sz="2000" i="1" dirty="0">
                <a:solidFill>
                  <a:schemeClr val="bg1"/>
                </a:solidFill>
              </a:rPr>
              <a:t>28</a:t>
            </a:r>
            <a:r>
              <a:rPr lang="en-US" sz="2000" dirty="0">
                <a:solidFill>
                  <a:schemeClr val="bg1"/>
                </a:solidFill>
              </a:rPr>
              <a:t>(1), 200–217. </a:t>
            </a:r>
            <a:r>
              <a:rPr lang="en-US" sz="2000" dirty="0" smtClean="0">
                <a:solidFill>
                  <a:schemeClr val="bg1"/>
                </a:solidFill>
              </a:rPr>
              <a:t>	</a:t>
            </a:r>
            <a:r>
              <a:rPr lang="en-US" sz="2000" u="sng" dirty="0" smtClean="0">
                <a:solidFill>
                  <a:schemeClr val="bg1"/>
                </a:solidFill>
                <a:hlinkClick r:id="rId3"/>
              </a:rPr>
              <a:t>https</a:t>
            </a:r>
            <a:r>
              <a:rPr lang="en-US" sz="2000" u="sng" dirty="0">
                <a:solidFill>
                  <a:schemeClr val="bg1"/>
                </a:solidFill>
                <a:hlinkClick r:id="rId3"/>
              </a:rPr>
              <a:t>://doi-org.ezproxy.liberty.edu/10.1111/sode.12328</a:t>
            </a:r>
            <a:endParaRPr lang="en-US" sz="2000" dirty="0">
              <a:solidFill>
                <a:schemeClr val="bg1"/>
              </a:solidFill>
            </a:endParaRPr>
          </a:p>
          <a:p>
            <a:pPr algn="l"/>
            <a:r>
              <a:rPr lang="en-US" sz="2000" dirty="0">
                <a:solidFill>
                  <a:schemeClr val="bg1"/>
                </a:solidFill>
              </a:rPr>
              <a:t>U.S. Census Bureau (2011). </a:t>
            </a:r>
            <a:r>
              <a:rPr lang="en-US" sz="2000" i="1" dirty="0">
                <a:solidFill>
                  <a:schemeClr val="bg1"/>
                </a:solidFill>
              </a:rPr>
              <a:t>The Hispanic Population: 2010</a:t>
            </a:r>
            <a:r>
              <a:rPr lang="en-US" sz="2000" dirty="0">
                <a:solidFill>
                  <a:schemeClr val="bg1"/>
                </a:solidFill>
              </a:rPr>
              <a:t>. U.S. Department of </a:t>
            </a:r>
            <a:r>
              <a:rPr lang="en-US" sz="2000" dirty="0" smtClean="0">
                <a:solidFill>
                  <a:schemeClr val="bg1"/>
                </a:solidFill>
              </a:rPr>
              <a:t>	Commerce</a:t>
            </a:r>
            <a:r>
              <a:rPr lang="en-US" sz="2000" dirty="0">
                <a:solidFill>
                  <a:schemeClr val="bg1"/>
                </a:solidFill>
              </a:rPr>
              <a:t>: Economics and Statistics Administration.</a:t>
            </a:r>
          </a:p>
          <a:p>
            <a:pPr algn="l"/>
            <a:r>
              <a:rPr lang="en-US" sz="2000" dirty="0">
                <a:solidFill>
                  <a:schemeClr val="bg1"/>
                </a:solidFill>
              </a:rPr>
              <a:t>U.S. Census Bureau (2019). Retrieved from </a:t>
            </a:r>
            <a:r>
              <a:rPr lang="en-US" sz="2000" dirty="0" smtClean="0">
                <a:solidFill>
                  <a:schemeClr val="bg1"/>
                </a:solidFill>
              </a:rPr>
              <a:t>	</a:t>
            </a:r>
            <a:r>
              <a:rPr lang="en-US" sz="2000" dirty="0" smtClean="0">
                <a:solidFill>
                  <a:schemeClr val="bg1"/>
                </a:solidFill>
                <a:hlinkClick r:id="rId4"/>
              </a:rPr>
              <a:t>https</a:t>
            </a:r>
            <a:r>
              <a:rPr lang="en-US" sz="2000" dirty="0">
                <a:solidFill>
                  <a:schemeClr val="bg1"/>
                </a:solidFill>
                <a:hlinkClick r:id="rId4"/>
              </a:rPr>
              <a:t>://</a:t>
            </a:r>
            <a:r>
              <a:rPr lang="en-US" sz="2000" dirty="0" smtClean="0">
                <a:solidFill>
                  <a:schemeClr val="bg1"/>
                </a:solidFill>
                <a:hlinkClick r:id="rId4"/>
              </a:rPr>
              <a:t>www.census.gov/newsroom/press-kits/2019/national-state-</a:t>
            </a:r>
            <a:r>
              <a:rPr lang="en-US" sz="2000" dirty="0" smtClean="0">
                <a:solidFill>
                  <a:schemeClr val="bg1"/>
                </a:solidFill>
              </a:rPr>
              <a:t>	estimates.html</a:t>
            </a:r>
            <a:endParaRPr lang="en-US" sz="2000" dirty="0">
              <a:solidFill>
                <a:schemeClr val="bg1"/>
              </a:solidFill>
            </a:endParaRPr>
          </a:p>
          <a:p>
            <a:pPr algn="l"/>
            <a:r>
              <a:rPr lang="en-US" sz="2000" dirty="0" err="1">
                <a:solidFill>
                  <a:schemeClr val="bg1"/>
                </a:solidFill>
              </a:rPr>
              <a:t>Valdivieso</a:t>
            </a:r>
            <a:r>
              <a:rPr lang="en-US" sz="2000" dirty="0">
                <a:solidFill>
                  <a:schemeClr val="bg1"/>
                </a:solidFill>
              </a:rPr>
              <a:t>-Mora, E., </a:t>
            </a:r>
            <a:r>
              <a:rPr lang="en-US" sz="2000" dirty="0" err="1">
                <a:solidFill>
                  <a:schemeClr val="bg1"/>
                </a:solidFill>
              </a:rPr>
              <a:t>Peet</a:t>
            </a:r>
            <a:r>
              <a:rPr lang="en-US" sz="2000" dirty="0">
                <a:solidFill>
                  <a:schemeClr val="bg1"/>
                </a:solidFill>
              </a:rPr>
              <a:t>, C. L., </a:t>
            </a:r>
            <a:r>
              <a:rPr lang="en-US" sz="2000" dirty="0" err="1">
                <a:solidFill>
                  <a:schemeClr val="bg1"/>
                </a:solidFill>
              </a:rPr>
              <a:t>Garnier</a:t>
            </a:r>
            <a:r>
              <a:rPr lang="en-US" sz="2000" dirty="0">
                <a:solidFill>
                  <a:schemeClr val="bg1"/>
                </a:solidFill>
              </a:rPr>
              <a:t>-Villarreal, M., Salazar-</a:t>
            </a:r>
            <a:r>
              <a:rPr lang="en-US" sz="2000" dirty="0" err="1">
                <a:solidFill>
                  <a:schemeClr val="bg1"/>
                </a:solidFill>
              </a:rPr>
              <a:t>Villanea</a:t>
            </a:r>
            <a:r>
              <a:rPr lang="en-US" sz="2000" dirty="0">
                <a:solidFill>
                  <a:schemeClr val="bg1"/>
                </a:solidFill>
              </a:rPr>
              <a:t>, M., &amp; </a:t>
            </a:r>
            <a:r>
              <a:rPr lang="en-US" sz="2000" dirty="0" smtClean="0">
                <a:solidFill>
                  <a:schemeClr val="bg1"/>
                </a:solidFill>
              </a:rPr>
              <a:t>	Johnson</a:t>
            </a:r>
            <a:r>
              <a:rPr lang="en-US" sz="2000" dirty="0">
                <a:solidFill>
                  <a:schemeClr val="bg1"/>
                </a:solidFill>
              </a:rPr>
              <a:t>, D. K. (2016). A systematic review of the relationship between </a:t>
            </a:r>
            <a:r>
              <a:rPr lang="en-US" sz="2000" dirty="0" smtClean="0">
                <a:solidFill>
                  <a:schemeClr val="bg1"/>
                </a:solidFill>
              </a:rPr>
              <a:t>	</a:t>
            </a:r>
            <a:r>
              <a:rPr lang="en-US" sz="2000" dirty="0" err="1" smtClean="0">
                <a:solidFill>
                  <a:schemeClr val="bg1"/>
                </a:solidFill>
              </a:rPr>
              <a:t>familism</a:t>
            </a:r>
            <a:r>
              <a:rPr lang="en-US" sz="2000" dirty="0" smtClean="0">
                <a:solidFill>
                  <a:schemeClr val="bg1"/>
                </a:solidFill>
              </a:rPr>
              <a:t> </a:t>
            </a:r>
            <a:r>
              <a:rPr lang="en-US" sz="2000" dirty="0">
                <a:solidFill>
                  <a:schemeClr val="bg1"/>
                </a:solidFill>
              </a:rPr>
              <a:t>and mental health outcomes in Latino population. </a:t>
            </a:r>
            <a:r>
              <a:rPr lang="en-US" sz="2000" i="1" dirty="0">
                <a:solidFill>
                  <a:schemeClr val="bg1"/>
                </a:solidFill>
              </a:rPr>
              <a:t>Frontiers in </a:t>
            </a:r>
            <a:r>
              <a:rPr lang="en-US" sz="2000" i="1" dirty="0" smtClean="0">
                <a:solidFill>
                  <a:schemeClr val="bg1"/>
                </a:solidFill>
              </a:rPr>
              <a:t>	Psychology</a:t>
            </a:r>
            <a:r>
              <a:rPr lang="en-US" sz="2000" dirty="0">
                <a:solidFill>
                  <a:schemeClr val="bg1"/>
                </a:solidFill>
              </a:rPr>
              <a:t>, </a:t>
            </a:r>
            <a:r>
              <a:rPr lang="en-US" sz="2000" i="1" dirty="0">
                <a:solidFill>
                  <a:schemeClr val="bg1"/>
                </a:solidFill>
              </a:rPr>
              <a:t>7</a:t>
            </a:r>
            <a:r>
              <a:rPr lang="en-US" sz="2000" dirty="0">
                <a:solidFill>
                  <a:schemeClr val="bg1"/>
                </a:solidFill>
              </a:rPr>
              <a:t>, 1632.</a:t>
            </a:r>
          </a:p>
          <a:p>
            <a:pPr algn="l"/>
            <a:endParaRPr lang="en-US" dirty="0"/>
          </a:p>
        </p:txBody>
      </p:sp>
    </p:spTree>
    <p:extLst>
      <p:ext uri="{BB962C8B-B14F-4D97-AF65-F5344CB8AC3E}">
        <p14:creationId xmlns:p14="http://schemas.microsoft.com/office/powerpoint/2010/main" val="35230972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19" y="0"/>
            <a:ext cx="12173962" cy="6857999"/>
          </a:xfrm>
          <a:prstGeom prst="rect">
            <a:avLst/>
          </a:prstGeom>
        </p:spPr>
      </p:pic>
      <p:sp>
        <p:nvSpPr>
          <p:cNvPr id="3" name="Text Placeholder 2"/>
          <p:cNvSpPr>
            <a:spLocks noGrp="1"/>
          </p:cNvSpPr>
          <p:nvPr>
            <p:ph type="body" idx="1"/>
          </p:nvPr>
        </p:nvSpPr>
        <p:spPr>
          <a:xfrm>
            <a:off x="1024467" y="571500"/>
            <a:ext cx="10490200" cy="5372100"/>
          </a:xfrm>
        </p:spPr>
        <p:txBody>
          <a:bodyPr/>
          <a:lstStyle/>
          <a:p>
            <a:pPr algn="l"/>
            <a:r>
              <a:rPr lang="en-US" dirty="0" err="1"/>
              <a:t>Vermeulen</a:t>
            </a:r>
            <a:r>
              <a:rPr lang="en-US" dirty="0"/>
              <a:t>, H. (2002). Review of A. </a:t>
            </a:r>
            <a:r>
              <a:rPr lang="en-US" dirty="0" err="1"/>
              <a:t>Portes</a:t>
            </a:r>
            <a:r>
              <a:rPr lang="en-US" dirty="0"/>
              <a:t>, R.G. </a:t>
            </a:r>
            <a:r>
              <a:rPr lang="en-US" dirty="0" err="1"/>
              <a:t>Rumbaut</a:t>
            </a:r>
            <a:r>
              <a:rPr lang="en-US" dirty="0"/>
              <a:t> (2001) Legacies; </a:t>
            </a:r>
            <a:r>
              <a:rPr lang="en-US" dirty="0" smtClean="0"/>
              <a:t>	R.G</a:t>
            </a:r>
            <a:r>
              <a:rPr lang="en-US" dirty="0"/>
              <a:t>. </a:t>
            </a:r>
            <a:r>
              <a:rPr lang="en-US" dirty="0" err="1"/>
              <a:t>Rumbaut</a:t>
            </a:r>
            <a:r>
              <a:rPr lang="en-US" dirty="0"/>
              <a:t>, A. </a:t>
            </a:r>
            <a:r>
              <a:rPr lang="en-US" dirty="0" err="1"/>
              <a:t>Portes</a:t>
            </a:r>
            <a:r>
              <a:rPr lang="en-US" dirty="0"/>
              <a:t> (2001) ethnicities. </a:t>
            </a:r>
            <a:r>
              <a:rPr lang="en-US" i="1" dirty="0"/>
              <a:t>The International Migration </a:t>
            </a:r>
            <a:r>
              <a:rPr lang="en-US" i="1" dirty="0" smtClean="0"/>
              <a:t>	Review</a:t>
            </a:r>
            <a:r>
              <a:rPr lang="en-US" i="1" dirty="0"/>
              <a:t>,</a:t>
            </a:r>
            <a:r>
              <a:rPr lang="en-US" dirty="0"/>
              <a:t> 36, 597–599. </a:t>
            </a:r>
            <a:endParaRPr lang="en-US" sz="2000" dirty="0" smtClean="0"/>
          </a:p>
          <a:p>
            <a:pPr algn="l"/>
            <a:r>
              <a:rPr lang="en-US" sz="2000" dirty="0" smtClean="0"/>
              <a:t>White</a:t>
            </a:r>
            <a:r>
              <a:rPr lang="en-US" sz="2000" dirty="0"/>
              <a:t>, R., Liu, Y., Nair, R. L., &amp; </a:t>
            </a:r>
            <a:r>
              <a:rPr lang="en-US" sz="2000" dirty="0" err="1"/>
              <a:t>Tein</a:t>
            </a:r>
            <a:r>
              <a:rPr lang="en-US" sz="2000" dirty="0"/>
              <a:t>, J. Y. (2015). Longitudinal and integrative tests of </a:t>
            </a:r>
            <a:r>
              <a:rPr lang="en-US" sz="2000" dirty="0" smtClean="0"/>
              <a:t>	family </a:t>
            </a:r>
            <a:r>
              <a:rPr lang="en-US" sz="2000" dirty="0"/>
              <a:t>stress model effects on Mexican origin adolescents. </a:t>
            </a:r>
            <a:r>
              <a:rPr lang="en-US" sz="2000" i="1" dirty="0"/>
              <a:t>Developmental </a:t>
            </a:r>
            <a:r>
              <a:rPr lang="en-US" sz="2000" i="1" dirty="0" smtClean="0"/>
              <a:t>	Psychology</a:t>
            </a:r>
            <a:r>
              <a:rPr lang="en-US" sz="2000" i="1" dirty="0"/>
              <a:t>, 51</a:t>
            </a:r>
            <a:r>
              <a:rPr lang="en-US" sz="2000" dirty="0"/>
              <a:t>, 649–662. doi</a:t>
            </a:r>
            <a:r>
              <a:rPr lang="en-US" sz="2000" u="sng" dirty="0">
                <a:hlinkClick r:id="rId3"/>
              </a:rPr>
              <a:t>:10.1037/a0038993</a:t>
            </a:r>
            <a:endParaRPr lang="en-US" sz="2000" dirty="0"/>
          </a:p>
          <a:p>
            <a:pPr algn="l"/>
            <a:r>
              <a:rPr lang="en-US" sz="2000" dirty="0" err="1" smtClean="0"/>
              <a:t>Zeiders</a:t>
            </a:r>
            <a:r>
              <a:rPr lang="en-US" sz="2000" dirty="0"/>
              <a:t>, K. H., </a:t>
            </a:r>
            <a:r>
              <a:rPr lang="en-US" sz="2000" dirty="0" err="1"/>
              <a:t>Updegraff</a:t>
            </a:r>
            <a:r>
              <a:rPr lang="en-US" sz="2000" dirty="0"/>
              <a:t>, K. A., </a:t>
            </a:r>
            <a:r>
              <a:rPr lang="en-US" sz="2000" dirty="0" err="1"/>
              <a:t>UmaÃ</a:t>
            </a:r>
            <a:r>
              <a:rPr lang="en-US" sz="2000" dirty="0"/>
              <a:t>, a-T. A. J., Wheeler, L. A., Perez-</a:t>
            </a:r>
            <a:r>
              <a:rPr lang="en-US" sz="2000" dirty="0" err="1"/>
              <a:t>Brena</a:t>
            </a:r>
            <a:r>
              <a:rPr lang="en-US" sz="2000" dirty="0"/>
              <a:t>, N. J., &amp; </a:t>
            </a:r>
            <a:r>
              <a:rPr lang="en-US" sz="2000" dirty="0" smtClean="0"/>
              <a:t>	</a:t>
            </a:r>
            <a:r>
              <a:rPr lang="en-US" sz="2000" dirty="0" err="1" smtClean="0"/>
              <a:t>RodrÃ­guez</a:t>
            </a:r>
            <a:r>
              <a:rPr lang="en-US" sz="2000" dirty="0"/>
              <a:t>, S. A. (2013). Mexican-origin youths’ trajectories of depressive </a:t>
            </a:r>
            <a:r>
              <a:rPr lang="en-US" sz="2000" dirty="0" smtClean="0"/>
              <a:t>s	</a:t>
            </a:r>
            <a:r>
              <a:rPr lang="en-US" sz="2000" dirty="0" err="1" smtClean="0"/>
              <a:t>ymptoms</a:t>
            </a:r>
            <a:r>
              <a:rPr lang="en-US" sz="2000" dirty="0"/>
              <a:t>: The role of </a:t>
            </a:r>
            <a:r>
              <a:rPr lang="en-US" sz="2000" dirty="0" err="1"/>
              <a:t>familism</a:t>
            </a:r>
            <a:r>
              <a:rPr lang="en-US" sz="2000" dirty="0"/>
              <a:t> values. </a:t>
            </a:r>
            <a:r>
              <a:rPr lang="en-US" sz="2000" i="1" dirty="0"/>
              <a:t>Journal of Adolescent Health</a:t>
            </a:r>
            <a:r>
              <a:rPr lang="en-US" sz="2000" dirty="0"/>
              <a:t>, </a:t>
            </a:r>
            <a:r>
              <a:rPr lang="en-US" sz="2000" i="1" dirty="0"/>
              <a:t>53</a:t>
            </a:r>
            <a:r>
              <a:rPr lang="en-US" sz="2000" dirty="0"/>
              <a:t>(5), </a:t>
            </a:r>
            <a:r>
              <a:rPr lang="en-US" sz="2000" dirty="0" smtClean="0"/>
              <a:t>	648–654</a:t>
            </a:r>
            <a:r>
              <a:rPr lang="en-US" sz="2000" dirty="0"/>
              <a:t>. https://doi-org.ezproxy.liberty.edu/10.1016/j.jadohealth.2013.06.008</a:t>
            </a:r>
          </a:p>
          <a:p>
            <a:pPr algn="l"/>
            <a:endParaRPr lang="en-US" dirty="0"/>
          </a:p>
        </p:txBody>
      </p:sp>
    </p:spTree>
    <p:extLst>
      <p:ext uri="{BB962C8B-B14F-4D97-AF65-F5344CB8AC3E}">
        <p14:creationId xmlns:p14="http://schemas.microsoft.com/office/powerpoint/2010/main" val="13919357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s://www.liberty.edu/marketing/wp-content/uploads/sites/114/2020/09/231325_Marketing-Webpage_Backgrounds_Bethany5-300x169.jpg">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192000" cy="6747163"/>
          </a:xfrm>
          <a:prstGeom prst="rect">
            <a:avLst/>
          </a:prstGeom>
          <a:noFill/>
          <a:ln>
            <a:noFill/>
          </a:ln>
        </p:spPr>
      </p:pic>
      <p:sp>
        <p:nvSpPr>
          <p:cNvPr id="3" name="Rectangle 2"/>
          <p:cNvSpPr/>
          <p:nvPr/>
        </p:nvSpPr>
        <p:spPr>
          <a:xfrm>
            <a:off x="346363" y="2967335"/>
            <a:ext cx="11305309" cy="3785652"/>
          </a:xfrm>
          <a:prstGeom prst="rect">
            <a:avLst/>
          </a:prstGeom>
        </p:spPr>
        <p:txBody>
          <a:bodyPr wrap="square">
            <a:spAutoFit/>
          </a:bodyPr>
          <a:lstStyle/>
          <a:p>
            <a:r>
              <a:rPr lang="en-US" sz="2400" dirty="0"/>
              <a:t>Why is it </a:t>
            </a:r>
            <a:r>
              <a:rPr lang="en-US" sz="2400" dirty="0" smtClean="0"/>
              <a:t>Important </a:t>
            </a:r>
            <a:r>
              <a:rPr lang="en-US" sz="2400" dirty="0"/>
              <a:t>for </a:t>
            </a:r>
            <a:r>
              <a:rPr lang="en-US" sz="2400" dirty="0" smtClean="0"/>
              <a:t>Counselors </a:t>
            </a:r>
            <a:r>
              <a:rPr lang="en-US" sz="2400" dirty="0"/>
              <a:t>to </a:t>
            </a:r>
            <a:r>
              <a:rPr lang="en-US" sz="2400" dirty="0" smtClean="0"/>
              <a:t>Know </a:t>
            </a:r>
            <a:r>
              <a:rPr lang="en-US" sz="2400" dirty="0"/>
              <a:t>about </a:t>
            </a:r>
            <a:r>
              <a:rPr lang="en-US" sz="2400" dirty="0" smtClean="0"/>
              <a:t>Factors </a:t>
            </a:r>
            <a:r>
              <a:rPr lang="en-US" sz="2400" dirty="0"/>
              <a:t>which </a:t>
            </a:r>
            <a:r>
              <a:rPr lang="en-US" sz="2400" dirty="0" smtClean="0"/>
              <a:t>Contribute </a:t>
            </a:r>
            <a:r>
              <a:rPr lang="en-US" sz="2400" dirty="0"/>
              <a:t>to the </a:t>
            </a:r>
            <a:r>
              <a:rPr lang="en-US" sz="2400" dirty="0" smtClean="0"/>
              <a:t>Well-being </a:t>
            </a:r>
            <a:r>
              <a:rPr lang="en-US" sz="2400" dirty="0"/>
              <a:t>of </a:t>
            </a:r>
            <a:r>
              <a:rPr lang="en-US" sz="2400" dirty="0" smtClean="0"/>
              <a:t>Latino </a:t>
            </a:r>
            <a:r>
              <a:rPr lang="en-US" sz="2400" dirty="0"/>
              <a:t>&amp; Hispanic (L&amp;H) </a:t>
            </a:r>
            <a:r>
              <a:rPr lang="en-US" sz="2400" dirty="0" smtClean="0"/>
              <a:t>Youth?</a:t>
            </a:r>
          </a:p>
          <a:p>
            <a:r>
              <a:rPr lang="en-US" sz="2400" dirty="0"/>
              <a:t>L&amp;H population has </a:t>
            </a:r>
            <a:r>
              <a:rPr lang="en-US" sz="2400" dirty="0" smtClean="0"/>
              <a:t>grown</a:t>
            </a:r>
          </a:p>
          <a:p>
            <a:endParaRPr lang="en-US" sz="2400" dirty="0"/>
          </a:p>
          <a:p>
            <a:pPr marL="285750" indent="-285750">
              <a:buFont typeface="Arial" panose="020B0604020202020204" pitchFamily="34" charset="0"/>
              <a:buChar char="•"/>
            </a:pPr>
            <a:r>
              <a:rPr lang="en-US" dirty="0"/>
              <a:t>Increased rates of major depression - Latino adolescents </a:t>
            </a:r>
          </a:p>
          <a:p>
            <a:pPr marL="285750" indent="-285750">
              <a:buFont typeface="Arial" panose="020B0604020202020204" pitchFamily="34" charset="0"/>
              <a:buChar char="•"/>
            </a:pPr>
            <a:r>
              <a:rPr lang="en-US" dirty="0"/>
              <a:t>More likely to attempt suicide compared to others</a:t>
            </a:r>
          </a:p>
          <a:p>
            <a:pPr marL="285750" indent="-285750">
              <a:buFont typeface="Arial" panose="020B0604020202020204" pitchFamily="34" charset="0"/>
              <a:buChar char="•"/>
            </a:pPr>
            <a:r>
              <a:rPr lang="en-US" dirty="0"/>
              <a:t>At risk for numerous disorders </a:t>
            </a:r>
          </a:p>
          <a:p>
            <a:pPr marL="285750" indent="-285750">
              <a:buFont typeface="Arial" panose="020B0604020202020204" pitchFamily="34" charset="0"/>
              <a:buChar char="•"/>
            </a:pPr>
            <a:r>
              <a:rPr lang="en-US" dirty="0"/>
              <a:t>Mandated by ACA Code of Ethics </a:t>
            </a:r>
          </a:p>
          <a:p>
            <a:pPr marL="285750" indent="-285750">
              <a:buFont typeface="Arial" panose="020B0604020202020204" pitchFamily="34" charset="0"/>
              <a:buChar char="•"/>
            </a:pPr>
            <a:r>
              <a:rPr lang="en-US" dirty="0"/>
              <a:t>Multi-cultural counseling is an expected area of competency </a:t>
            </a:r>
          </a:p>
          <a:p>
            <a:r>
              <a:rPr lang="en-US" dirty="0"/>
              <a:t>(U.S. Census Bureau, 2011, 2019; Substance Abuse and Mental Health Services Administration [SAMHSA], 2015; Taylor &amp; Jones, 2020; American Psychiatric Associations, 2014; American Counseling Association, 2014</a:t>
            </a:r>
            <a:r>
              <a:rPr lang="en-US" dirty="0" smtClean="0"/>
              <a:t>)</a:t>
            </a:r>
            <a:endParaRPr lang="en-US" sz="2800" dirty="0"/>
          </a:p>
        </p:txBody>
      </p:sp>
    </p:spTree>
    <p:extLst>
      <p:ext uri="{BB962C8B-B14F-4D97-AF65-F5344CB8AC3E}">
        <p14:creationId xmlns:p14="http://schemas.microsoft.com/office/powerpoint/2010/main" val="28711654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s://www.liberty.edu/marketing/wp-content/uploads/sites/114/2020/09/231325_Marketing-Webpage_Backgrounds_Bethany5-300x169.jpg">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192000" cy="6747163"/>
          </a:xfrm>
          <a:prstGeom prst="rect">
            <a:avLst/>
          </a:prstGeom>
          <a:noFill/>
          <a:ln>
            <a:noFill/>
          </a:ln>
        </p:spPr>
      </p:pic>
      <p:sp>
        <p:nvSpPr>
          <p:cNvPr id="5" name="Rectangle 4"/>
          <p:cNvSpPr/>
          <p:nvPr/>
        </p:nvSpPr>
        <p:spPr>
          <a:xfrm>
            <a:off x="3048000" y="2274838"/>
            <a:ext cx="6096000" cy="4524315"/>
          </a:xfrm>
          <a:prstGeom prst="rect">
            <a:avLst/>
          </a:prstGeom>
        </p:spPr>
        <p:txBody>
          <a:bodyPr>
            <a:spAutoFit/>
          </a:bodyPr>
          <a:lstStyle/>
          <a:p>
            <a:endParaRPr lang="en-US" sz="2400" dirty="0" smtClean="0"/>
          </a:p>
          <a:p>
            <a:r>
              <a:rPr lang="en-US" sz="2400" dirty="0" smtClean="0"/>
              <a:t>OBJECTIVES: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smtClean="0"/>
              <a:t>Identify </a:t>
            </a:r>
            <a:r>
              <a:rPr lang="en-US" sz="2400" dirty="0"/>
              <a:t>possible factors associated with mental health of L&amp;H youth</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Delineate the implications of the research on the field of professional counseling</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Discuss  recommendations  for further </a:t>
            </a:r>
            <a:r>
              <a:rPr lang="en-US" sz="2400" dirty="0" smtClean="0"/>
              <a:t>research</a:t>
            </a:r>
            <a:endParaRPr lang="en-US" dirty="0"/>
          </a:p>
        </p:txBody>
      </p:sp>
    </p:spTree>
    <p:extLst>
      <p:ext uri="{BB962C8B-B14F-4D97-AF65-F5344CB8AC3E}">
        <p14:creationId xmlns:p14="http://schemas.microsoft.com/office/powerpoint/2010/main" val="20804254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15"/>
          </p:nvPr>
        </p:nvSpPr>
        <p:spPr/>
        <p:txBody>
          <a:bodyPr/>
          <a:lstStyle/>
          <a:p>
            <a:endParaRPr lang="en-US"/>
          </a:p>
        </p:txBody>
      </p:sp>
      <p:sp>
        <p:nvSpPr>
          <p:cNvPr id="5" name="Text Placeholder 4"/>
          <p:cNvSpPr>
            <a:spLocks noGrp="1"/>
          </p:cNvSpPr>
          <p:nvPr>
            <p:ph type="body" sz="quarter" idx="3"/>
          </p:nvPr>
        </p:nvSpPr>
        <p:spPr/>
        <p:txBody>
          <a:bodyPr/>
          <a:lstStyle/>
          <a:p>
            <a:endParaRPr lang="en-US"/>
          </a:p>
        </p:txBody>
      </p:sp>
      <p:sp>
        <p:nvSpPr>
          <p:cNvPr id="6" name="Text Placeholder 5"/>
          <p:cNvSpPr>
            <a:spLocks noGrp="1"/>
          </p:cNvSpPr>
          <p:nvPr>
            <p:ph type="body" sz="half" idx="16"/>
          </p:nvPr>
        </p:nvSpPr>
        <p:spPr/>
        <p:txBody>
          <a:bodyPr/>
          <a:lstStyle/>
          <a:p>
            <a:endParaRPr lang="en-US"/>
          </a:p>
        </p:txBody>
      </p:sp>
      <p:sp>
        <p:nvSpPr>
          <p:cNvPr id="7" name="Text Placeholder 6"/>
          <p:cNvSpPr>
            <a:spLocks noGrp="1"/>
          </p:cNvSpPr>
          <p:nvPr>
            <p:ph type="body" sz="quarter" idx="13"/>
          </p:nvPr>
        </p:nvSpPr>
        <p:spPr/>
        <p:txBody>
          <a:bodyPr/>
          <a:lstStyle/>
          <a:p>
            <a:endParaRPr lang="en-US"/>
          </a:p>
        </p:txBody>
      </p:sp>
      <p:sp>
        <p:nvSpPr>
          <p:cNvPr id="8" name="Text Placeholder 7"/>
          <p:cNvSpPr>
            <a:spLocks noGrp="1"/>
          </p:cNvSpPr>
          <p:nvPr>
            <p:ph type="body" sz="half" idx="17"/>
          </p:nvPr>
        </p:nvSpPr>
        <p:spPr/>
        <p:txBody>
          <a:bodyPr/>
          <a:lstStyle/>
          <a:p>
            <a:endParaRPr lang="en-US"/>
          </a:p>
        </p:txBody>
      </p:sp>
      <p:pic>
        <p:nvPicPr>
          <p:cNvPr id="9" name="Picture 8" descr="https://www.liberty.edu/marketing/wp-content/uploads/sites/114/2020/09/231325_Marketing-Webpage_Backgrounds_Bethany5-300x169.jpg">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192000" cy="6747163"/>
          </a:xfrm>
          <a:prstGeom prst="rect">
            <a:avLst/>
          </a:prstGeom>
          <a:noFill/>
          <a:ln>
            <a:noFill/>
          </a:ln>
        </p:spPr>
      </p:pic>
      <p:sp>
        <p:nvSpPr>
          <p:cNvPr id="10" name="Rectangle 9"/>
          <p:cNvSpPr/>
          <p:nvPr/>
        </p:nvSpPr>
        <p:spPr>
          <a:xfrm>
            <a:off x="568036" y="1105800"/>
            <a:ext cx="11263746" cy="5502019"/>
          </a:xfrm>
          <a:prstGeom prst="rect">
            <a:avLst/>
          </a:prstGeom>
        </p:spPr>
        <p:txBody>
          <a:bodyPr wrap="square">
            <a:spAutoFit/>
          </a:bodyPr>
          <a:lstStyle/>
          <a:p>
            <a:pPr lvl="0" defTabSz="914400">
              <a:lnSpc>
                <a:spcPct val="90000"/>
              </a:lnSpc>
              <a:spcBef>
                <a:spcPts val="1000"/>
              </a:spcBef>
            </a:pPr>
            <a:r>
              <a:rPr lang="en-US" sz="3600" dirty="0" smtClean="0">
                <a:solidFill>
                  <a:prstClr val="white">
                    <a:tint val="75000"/>
                  </a:prstClr>
                </a:solidFill>
              </a:rPr>
              <a:t>FAMILISM/FAMILISMO:  WHAT IS IT?</a:t>
            </a:r>
            <a:endParaRPr lang="en-US" sz="3600" dirty="0">
              <a:solidFill>
                <a:prstClr val="white">
                  <a:tint val="75000"/>
                </a:prstClr>
              </a:solidFill>
            </a:endParaRPr>
          </a:p>
          <a:p>
            <a:pPr lvl="0" defTabSz="914400">
              <a:lnSpc>
                <a:spcPct val="90000"/>
              </a:lnSpc>
              <a:spcBef>
                <a:spcPts val="1000"/>
              </a:spcBef>
            </a:pPr>
            <a:endParaRPr lang="en-US" sz="2200" dirty="0" smtClean="0">
              <a:solidFill>
                <a:prstClr val="white">
                  <a:tint val="75000"/>
                </a:prstClr>
              </a:solidFill>
            </a:endParaRPr>
          </a:p>
          <a:p>
            <a:pPr lvl="0" defTabSz="914400">
              <a:lnSpc>
                <a:spcPct val="90000"/>
              </a:lnSpc>
              <a:spcBef>
                <a:spcPts val="1000"/>
              </a:spcBef>
            </a:pPr>
            <a:endParaRPr lang="en-US" sz="2400" dirty="0" smtClean="0">
              <a:solidFill>
                <a:prstClr val="white">
                  <a:tint val="75000"/>
                </a:prstClr>
              </a:solidFill>
            </a:endParaRPr>
          </a:p>
          <a:p>
            <a:pPr marL="342900" lvl="0" indent="-342900" defTabSz="914400">
              <a:lnSpc>
                <a:spcPct val="90000"/>
              </a:lnSpc>
              <a:spcBef>
                <a:spcPts val="1000"/>
              </a:spcBef>
              <a:buFont typeface="Arial" panose="020B0604020202020204" pitchFamily="34" charset="0"/>
              <a:buChar char="•"/>
            </a:pPr>
            <a:r>
              <a:rPr lang="en-US" sz="2400" dirty="0" smtClean="0">
                <a:solidFill>
                  <a:prstClr val="white">
                    <a:tint val="75000"/>
                  </a:prstClr>
                </a:solidFill>
              </a:rPr>
              <a:t>A </a:t>
            </a:r>
            <a:r>
              <a:rPr lang="en-US" sz="2400" dirty="0">
                <a:solidFill>
                  <a:prstClr val="white">
                    <a:tint val="75000"/>
                  </a:prstClr>
                </a:solidFill>
              </a:rPr>
              <a:t>core cultural Latino and Hispanic value</a:t>
            </a:r>
          </a:p>
          <a:p>
            <a:pPr marL="342900" lvl="0" indent="-342900" defTabSz="914400">
              <a:lnSpc>
                <a:spcPct val="90000"/>
              </a:lnSpc>
              <a:spcBef>
                <a:spcPts val="1000"/>
              </a:spcBef>
              <a:buFont typeface="Arial" panose="020B0604020202020204" pitchFamily="34" charset="0"/>
              <a:buChar char="•"/>
            </a:pPr>
            <a:endParaRPr lang="en-US" sz="2400" dirty="0">
              <a:solidFill>
                <a:prstClr val="white">
                  <a:tint val="75000"/>
                </a:prstClr>
              </a:solidFill>
            </a:endParaRPr>
          </a:p>
          <a:p>
            <a:pPr marL="342900" lvl="0" indent="-342900" defTabSz="914400">
              <a:lnSpc>
                <a:spcPct val="90000"/>
              </a:lnSpc>
              <a:spcBef>
                <a:spcPts val="1000"/>
              </a:spcBef>
              <a:buFont typeface="Arial" panose="020B0604020202020204" pitchFamily="34" charset="0"/>
              <a:buChar char="•"/>
            </a:pPr>
            <a:r>
              <a:rPr lang="en-US" sz="2400" dirty="0">
                <a:solidFill>
                  <a:prstClr val="white">
                    <a:tint val="75000"/>
                  </a:prstClr>
                </a:solidFill>
              </a:rPr>
              <a:t>Emphasis on the family unit</a:t>
            </a:r>
          </a:p>
          <a:p>
            <a:pPr marL="342900" lvl="0" indent="-342900" defTabSz="914400">
              <a:lnSpc>
                <a:spcPct val="90000"/>
              </a:lnSpc>
              <a:spcBef>
                <a:spcPts val="1000"/>
              </a:spcBef>
              <a:buFont typeface="Arial" panose="020B0604020202020204" pitchFamily="34" charset="0"/>
              <a:buChar char="•"/>
            </a:pPr>
            <a:endParaRPr lang="en-US" sz="2400" dirty="0">
              <a:solidFill>
                <a:prstClr val="white">
                  <a:tint val="75000"/>
                </a:prstClr>
              </a:solidFill>
            </a:endParaRPr>
          </a:p>
          <a:p>
            <a:pPr marL="342900" lvl="0" indent="-342900" defTabSz="914400">
              <a:lnSpc>
                <a:spcPct val="90000"/>
              </a:lnSpc>
              <a:spcBef>
                <a:spcPts val="1000"/>
              </a:spcBef>
              <a:buFont typeface="Arial" panose="020B0604020202020204" pitchFamily="34" charset="0"/>
              <a:buChar char="•"/>
            </a:pPr>
            <a:r>
              <a:rPr lang="en-US" sz="2400" dirty="0">
                <a:solidFill>
                  <a:prstClr val="white">
                    <a:tint val="75000"/>
                  </a:prstClr>
                </a:solidFill>
              </a:rPr>
              <a:t>One’s family is responsible for emotional support</a:t>
            </a:r>
          </a:p>
          <a:p>
            <a:pPr marL="342900" lvl="0" indent="-342900" defTabSz="914400">
              <a:lnSpc>
                <a:spcPct val="90000"/>
              </a:lnSpc>
              <a:spcBef>
                <a:spcPts val="1000"/>
              </a:spcBef>
              <a:buFont typeface="Arial" panose="020B0604020202020204" pitchFamily="34" charset="0"/>
              <a:buChar char="•"/>
            </a:pPr>
            <a:endParaRPr lang="en-US" sz="2400" dirty="0">
              <a:solidFill>
                <a:prstClr val="white">
                  <a:tint val="75000"/>
                </a:prstClr>
              </a:solidFill>
            </a:endParaRPr>
          </a:p>
          <a:p>
            <a:pPr marL="342900" lvl="0" indent="-342900" defTabSz="914400">
              <a:lnSpc>
                <a:spcPct val="90000"/>
              </a:lnSpc>
              <a:spcBef>
                <a:spcPts val="1000"/>
              </a:spcBef>
              <a:buFont typeface="Arial" panose="020B0604020202020204" pitchFamily="34" charset="0"/>
              <a:buChar char="•"/>
            </a:pPr>
            <a:r>
              <a:rPr lang="en-US" sz="2400" dirty="0">
                <a:solidFill>
                  <a:prstClr val="white">
                    <a:tint val="75000"/>
                  </a:prstClr>
                </a:solidFill>
              </a:rPr>
              <a:t>Sense of obligation to family </a:t>
            </a:r>
          </a:p>
          <a:p>
            <a:pPr lvl="0" defTabSz="914400">
              <a:lnSpc>
                <a:spcPct val="90000"/>
              </a:lnSpc>
              <a:spcBef>
                <a:spcPts val="1000"/>
              </a:spcBef>
            </a:pPr>
            <a:r>
              <a:rPr lang="en-US" sz="2400" dirty="0">
                <a:solidFill>
                  <a:prstClr val="white">
                    <a:tint val="75000"/>
                  </a:prstClr>
                </a:solidFill>
              </a:rPr>
              <a:t>(</a:t>
            </a:r>
            <a:r>
              <a:rPr lang="en-US" sz="2400" dirty="0" err="1">
                <a:solidFill>
                  <a:prstClr val="white">
                    <a:tint val="75000"/>
                  </a:prstClr>
                </a:solidFill>
              </a:rPr>
              <a:t>Calzada</a:t>
            </a:r>
            <a:r>
              <a:rPr lang="en-US" sz="2400" dirty="0">
                <a:solidFill>
                  <a:prstClr val="white">
                    <a:tint val="75000"/>
                  </a:prstClr>
                </a:solidFill>
              </a:rPr>
              <a:t>, </a:t>
            </a:r>
            <a:r>
              <a:rPr lang="en-US" sz="2400" dirty="0" err="1">
                <a:solidFill>
                  <a:prstClr val="white">
                    <a:tint val="75000"/>
                  </a:prstClr>
                </a:solidFill>
              </a:rPr>
              <a:t>Tamis-LeMonda</a:t>
            </a:r>
            <a:r>
              <a:rPr lang="en-US" sz="2400" dirty="0">
                <a:solidFill>
                  <a:prstClr val="white">
                    <a:tint val="75000"/>
                  </a:prstClr>
                </a:solidFill>
              </a:rPr>
              <a:t>, &amp; Yoshikawa, 2012; </a:t>
            </a:r>
            <a:r>
              <a:rPr lang="en-US" sz="2400" dirty="0" err="1">
                <a:solidFill>
                  <a:prstClr val="white">
                    <a:tint val="75000"/>
                  </a:prstClr>
                </a:solidFill>
              </a:rPr>
              <a:t>Valdivieso</a:t>
            </a:r>
            <a:r>
              <a:rPr lang="en-US" sz="2400" dirty="0">
                <a:solidFill>
                  <a:prstClr val="white">
                    <a:tint val="75000"/>
                  </a:prstClr>
                </a:solidFill>
              </a:rPr>
              <a:t>-Mora, </a:t>
            </a:r>
            <a:r>
              <a:rPr lang="en-US" sz="2400" dirty="0" err="1">
                <a:solidFill>
                  <a:prstClr val="white">
                    <a:tint val="75000"/>
                  </a:prstClr>
                </a:solidFill>
              </a:rPr>
              <a:t>Peet</a:t>
            </a:r>
            <a:r>
              <a:rPr lang="en-US" sz="2400" dirty="0">
                <a:solidFill>
                  <a:prstClr val="white">
                    <a:tint val="75000"/>
                  </a:prstClr>
                </a:solidFill>
              </a:rPr>
              <a:t>, </a:t>
            </a:r>
            <a:r>
              <a:rPr lang="en-US" sz="2400" dirty="0" err="1">
                <a:solidFill>
                  <a:prstClr val="white">
                    <a:tint val="75000"/>
                  </a:prstClr>
                </a:solidFill>
              </a:rPr>
              <a:t>Garnier</a:t>
            </a:r>
            <a:r>
              <a:rPr lang="en-US" sz="2400" dirty="0">
                <a:solidFill>
                  <a:prstClr val="white">
                    <a:tint val="75000"/>
                  </a:prstClr>
                </a:solidFill>
              </a:rPr>
              <a:t>-Villarreal, Salazar-</a:t>
            </a:r>
            <a:r>
              <a:rPr lang="en-US" sz="2400" dirty="0" err="1">
                <a:solidFill>
                  <a:prstClr val="white">
                    <a:tint val="75000"/>
                  </a:prstClr>
                </a:solidFill>
              </a:rPr>
              <a:t>Villanea</a:t>
            </a:r>
            <a:r>
              <a:rPr lang="en-US" sz="2400" dirty="0">
                <a:solidFill>
                  <a:prstClr val="white">
                    <a:tint val="75000"/>
                  </a:prstClr>
                </a:solidFill>
              </a:rPr>
              <a:t>, &amp; Johnson, </a:t>
            </a:r>
            <a:r>
              <a:rPr lang="en-US" sz="2400" dirty="0" smtClean="0">
                <a:solidFill>
                  <a:prstClr val="white">
                    <a:tint val="75000"/>
                  </a:prstClr>
                </a:solidFill>
              </a:rPr>
              <a:t>2016</a:t>
            </a:r>
            <a:r>
              <a:rPr lang="en-US" sz="2400" dirty="0">
                <a:solidFill>
                  <a:prstClr val="white">
                    <a:tint val="75000"/>
                  </a:prstClr>
                </a:solidFill>
              </a:rPr>
              <a:t>)</a:t>
            </a:r>
          </a:p>
        </p:txBody>
      </p:sp>
    </p:spTree>
    <p:extLst>
      <p:ext uri="{BB962C8B-B14F-4D97-AF65-F5344CB8AC3E}">
        <p14:creationId xmlns:p14="http://schemas.microsoft.com/office/powerpoint/2010/main" val="36639658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endParaRPr lang="en-US"/>
          </a:p>
        </p:txBody>
      </p:sp>
      <p:sp>
        <p:nvSpPr>
          <p:cNvPr id="11" name="Content Placeholder 10"/>
          <p:cNvSpPr>
            <a:spLocks noGrp="1"/>
          </p:cNvSpPr>
          <p:nvPr>
            <p:ph idx="1"/>
          </p:nvPr>
        </p:nvSpPr>
        <p:spPr/>
        <p:txBody>
          <a:bodyPr/>
          <a:lstStyle/>
          <a:p>
            <a:endParaRPr lang="en-US"/>
          </a:p>
        </p:txBody>
      </p:sp>
      <p:sp>
        <p:nvSpPr>
          <p:cNvPr id="12" name="Text Placeholder 11"/>
          <p:cNvSpPr>
            <a:spLocks noGrp="1"/>
          </p:cNvSpPr>
          <p:nvPr>
            <p:ph type="body" sz="half" idx="2"/>
          </p:nvPr>
        </p:nvSpPr>
        <p:spPr/>
        <p:txBody>
          <a:bodyPr/>
          <a:lstStyle/>
          <a:p>
            <a:endParaRPr lang="en-US"/>
          </a:p>
        </p:txBody>
      </p:sp>
      <p:pic>
        <p:nvPicPr>
          <p:cNvPr id="9" name="Picture 8" descr="https://www.liberty.edu/marketing/wp-content/uploads/sites/114/2020/09/231325_Marketing-Webpage_Backgrounds_Bethany5-300x169.jpg">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192000" cy="6747163"/>
          </a:xfrm>
          <a:prstGeom prst="rect">
            <a:avLst/>
          </a:prstGeom>
          <a:noFill/>
          <a:ln>
            <a:noFill/>
          </a:ln>
        </p:spPr>
      </p:pic>
      <p:sp>
        <p:nvSpPr>
          <p:cNvPr id="13" name="Rectangle 12"/>
          <p:cNvSpPr/>
          <p:nvPr/>
        </p:nvSpPr>
        <p:spPr>
          <a:xfrm>
            <a:off x="983672" y="1305342"/>
            <a:ext cx="8160327" cy="5539978"/>
          </a:xfrm>
          <a:prstGeom prst="rect">
            <a:avLst/>
          </a:prstGeom>
        </p:spPr>
        <p:txBody>
          <a:bodyPr wrap="square">
            <a:spAutoFit/>
          </a:bodyPr>
          <a:lstStyle/>
          <a:p>
            <a:r>
              <a:rPr lang="en-US" sz="2800" dirty="0" smtClean="0"/>
              <a:t>FAMILISM:  SUMMARY OF RESEARCH REVIEWED</a:t>
            </a:r>
          </a:p>
          <a:p>
            <a:endParaRPr lang="en-US" dirty="0"/>
          </a:p>
          <a:p>
            <a:r>
              <a:rPr lang="en-US" sz="2200" dirty="0" smtClean="0"/>
              <a:t>2 </a:t>
            </a:r>
            <a:r>
              <a:rPr lang="en-US" sz="2200" dirty="0"/>
              <a:t>studies associated with:</a:t>
            </a:r>
          </a:p>
          <a:p>
            <a:pPr marL="285750" indent="-285750">
              <a:buFont typeface="Arial" panose="020B0604020202020204" pitchFamily="34" charset="0"/>
              <a:buChar char="•"/>
            </a:pPr>
            <a:r>
              <a:rPr lang="en-US" sz="2200" dirty="0" smtClean="0"/>
              <a:t>Decrease </a:t>
            </a:r>
            <a:r>
              <a:rPr lang="en-US" sz="2200" dirty="0"/>
              <a:t>in depression in adolescents, </a:t>
            </a:r>
          </a:p>
          <a:p>
            <a:pPr marL="285750" indent="-285750">
              <a:buFont typeface="Arial" panose="020B0604020202020204" pitchFamily="34" charset="0"/>
              <a:buChar char="•"/>
            </a:pPr>
            <a:r>
              <a:rPr lang="en-US" sz="2200" dirty="0" smtClean="0"/>
              <a:t>Decrease </a:t>
            </a:r>
            <a:r>
              <a:rPr lang="en-US" sz="2200" dirty="0"/>
              <a:t>in depression and increased school attachment</a:t>
            </a:r>
          </a:p>
          <a:p>
            <a:endParaRPr lang="en-US" sz="2200" dirty="0"/>
          </a:p>
          <a:p>
            <a:r>
              <a:rPr lang="en-US" sz="2200" dirty="0"/>
              <a:t>1 study demonstrates:</a:t>
            </a:r>
          </a:p>
          <a:p>
            <a:pPr marL="285750" indent="-285750">
              <a:buFont typeface="Arial" panose="020B0604020202020204" pitchFamily="34" charset="0"/>
              <a:buChar char="•"/>
            </a:pPr>
            <a:r>
              <a:rPr lang="en-US" sz="2200" dirty="0"/>
              <a:t>minimal effects on internalizing behaviors, depression, and suicide;</a:t>
            </a:r>
          </a:p>
          <a:p>
            <a:pPr marL="285750" indent="-285750">
              <a:buFont typeface="Arial" panose="020B0604020202020204" pitchFamily="34" charset="0"/>
              <a:buChar char="•"/>
            </a:pPr>
            <a:r>
              <a:rPr lang="en-US" sz="2200" dirty="0"/>
              <a:t>no effects on externalizing behaviors and substance use. </a:t>
            </a:r>
          </a:p>
          <a:p>
            <a:pPr marL="285750" indent="-285750">
              <a:buFont typeface="Arial" panose="020B0604020202020204" pitchFamily="34" charset="0"/>
              <a:buChar char="•"/>
            </a:pPr>
            <a:r>
              <a:rPr lang="en-US" sz="2200" dirty="0"/>
              <a:t>Several limitations of the study may have contributed to results</a:t>
            </a:r>
          </a:p>
          <a:p>
            <a:r>
              <a:rPr lang="en-US" sz="2200" dirty="0"/>
              <a:t>(</a:t>
            </a:r>
            <a:r>
              <a:rPr lang="en-US" sz="2200" dirty="0" err="1"/>
              <a:t>Zeiders</a:t>
            </a:r>
            <a:r>
              <a:rPr lang="en-US" sz="2200" dirty="0"/>
              <a:t>, </a:t>
            </a:r>
            <a:r>
              <a:rPr lang="en-US" sz="2200" dirty="0" err="1"/>
              <a:t>Updegraff</a:t>
            </a:r>
            <a:r>
              <a:rPr lang="en-US" sz="2200" dirty="0"/>
              <a:t>, </a:t>
            </a:r>
            <a:r>
              <a:rPr lang="en-US" sz="2200" dirty="0" err="1"/>
              <a:t>UmaA</a:t>
            </a:r>
            <a:r>
              <a:rPr lang="en-US" sz="2200" dirty="0"/>
              <a:t>, Wheeler, Perez-</a:t>
            </a:r>
            <a:r>
              <a:rPr lang="en-US" sz="2200" dirty="0" err="1"/>
              <a:t>Brena</a:t>
            </a:r>
            <a:r>
              <a:rPr lang="en-US" sz="2200" dirty="0"/>
              <a:t>, &amp; </a:t>
            </a:r>
            <a:r>
              <a:rPr lang="en-US" sz="2200" dirty="0" err="1"/>
              <a:t>RodrÃguez</a:t>
            </a:r>
            <a:r>
              <a:rPr lang="en-US" sz="2200" dirty="0"/>
              <a:t>, 2013; Stein et al., 2015; Padilla, McHale, </a:t>
            </a:r>
            <a:r>
              <a:rPr lang="en-US" sz="2200" dirty="0" err="1"/>
              <a:t>Rovine</a:t>
            </a:r>
            <a:r>
              <a:rPr lang="en-US" sz="2200" dirty="0"/>
              <a:t>, </a:t>
            </a:r>
            <a:r>
              <a:rPr lang="en-US" sz="2200" dirty="0" err="1"/>
              <a:t>Updegraff</a:t>
            </a:r>
            <a:r>
              <a:rPr lang="en-US" sz="2200" dirty="0"/>
              <a:t>, &amp; </a:t>
            </a:r>
            <a:r>
              <a:rPr lang="en-US" sz="2200" dirty="0" err="1"/>
              <a:t>Umaña</a:t>
            </a:r>
            <a:r>
              <a:rPr lang="en-US" sz="2200" dirty="0"/>
              <a:t>-Taylor, 2016</a:t>
            </a:r>
            <a:r>
              <a:rPr lang="en-US" dirty="0"/>
              <a:t>) </a:t>
            </a:r>
            <a:endParaRPr lang="en-US" dirty="0"/>
          </a:p>
        </p:txBody>
      </p:sp>
    </p:spTree>
    <p:extLst>
      <p:ext uri="{BB962C8B-B14F-4D97-AF65-F5344CB8AC3E}">
        <p14:creationId xmlns:p14="http://schemas.microsoft.com/office/powerpoint/2010/main" val="2868450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15"/>
          </p:nvPr>
        </p:nvSpPr>
        <p:spPr/>
        <p:txBody>
          <a:bodyPr/>
          <a:lstStyle/>
          <a:p>
            <a:endParaRPr lang="en-US"/>
          </a:p>
        </p:txBody>
      </p:sp>
      <p:sp>
        <p:nvSpPr>
          <p:cNvPr id="5" name="Text Placeholder 4"/>
          <p:cNvSpPr>
            <a:spLocks noGrp="1"/>
          </p:cNvSpPr>
          <p:nvPr>
            <p:ph type="body" sz="quarter" idx="3"/>
          </p:nvPr>
        </p:nvSpPr>
        <p:spPr/>
        <p:txBody>
          <a:bodyPr/>
          <a:lstStyle/>
          <a:p>
            <a:endParaRPr lang="en-US"/>
          </a:p>
        </p:txBody>
      </p:sp>
      <p:sp>
        <p:nvSpPr>
          <p:cNvPr id="6" name="Text Placeholder 5"/>
          <p:cNvSpPr>
            <a:spLocks noGrp="1"/>
          </p:cNvSpPr>
          <p:nvPr>
            <p:ph type="body" sz="half" idx="16"/>
          </p:nvPr>
        </p:nvSpPr>
        <p:spPr/>
        <p:txBody>
          <a:bodyPr/>
          <a:lstStyle/>
          <a:p>
            <a:endParaRPr lang="en-US"/>
          </a:p>
        </p:txBody>
      </p:sp>
      <p:sp>
        <p:nvSpPr>
          <p:cNvPr id="7" name="Text Placeholder 6"/>
          <p:cNvSpPr>
            <a:spLocks noGrp="1"/>
          </p:cNvSpPr>
          <p:nvPr>
            <p:ph type="body" sz="quarter" idx="13"/>
          </p:nvPr>
        </p:nvSpPr>
        <p:spPr/>
        <p:txBody>
          <a:bodyPr/>
          <a:lstStyle/>
          <a:p>
            <a:endParaRPr lang="en-US"/>
          </a:p>
        </p:txBody>
      </p:sp>
      <p:sp>
        <p:nvSpPr>
          <p:cNvPr id="8" name="Text Placeholder 7"/>
          <p:cNvSpPr>
            <a:spLocks noGrp="1"/>
          </p:cNvSpPr>
          <p:nvPr>
            <p:ph type="body" sz="half" idx="17"/>
          </p:nvPr>
        </p:nvSpPr>
        <p:spPr/>
        <p:txBody>
          <a:bodyPr/>
          <a:lstStyle/>
          <a:p>
            <a:endParaRPr lang="en-US"/>
          </a:p>
        </p:txBody>
      </p:sp>
      <p:pic>
        <p:nvPicPr>
          <p:cNvPr id="9" name="Picture 8" descr="https://www.liberty.edu/marketing/wp-content/uploads/sites/114/2020/09/231325_Marketing-Webpage_Backgrounds_Bethany5-300x169.jpg">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192000" cy="6747163"/>
          </a:xfrm>
          <a:prstGeom prst="rect">
            <a:avLst/>
          </a:prstGeom>
          <a:noFill/>
          <a:ln>
            <a:noFill/>
          </a:ln>
        </p:spPr>
      </p:pic>
      <p:sp>
        <p:nvSpPr>
          <p:cNvPr id="10" name="Rectangle 9"/>
          <p:cNvSpPr/>
          <p:nvPr/>
        </p:nvSpPr>
        <p:spPr>
          <a:xfrm>
            <a:off x="1143000" y="2274838"/>
            <a:ext cx="10629900" cy="4524315"/>
          </a:xfrm>
          <a:prstGeom prst="rect">
            <a:avLst/>
          </a:prstGeom>
        </p:spPr>
        <p:txBody>
          <a:bodyPr wrap="square">
            <a:spAutoFit/>
          </a:bodyPr>
          <a:lstStyle/>
          <a:p>
            <a:r>
              <a:rPr lang="en-US" dirty="0" smtClean="0"/>
              <a:t>EGO-RESILIENCY:  WHAT IS IT?</a:t>
            </a:r>
          </a:p>
          <a:p>
            <a:endParaRPr lang="en-US" dirty="0" smtClean="0"/>
          </a:p>
          <a:p>
            <a:pPr marL="285750" indent="-285750">
              <a:buFont typeface="Arial" panose="020B0604020202020204" pitchFamily="34" charset="0"/>
              <a:buChar char="•"/>
            </a:pPr>
            <a:r>
              <a:rPr lang="en-US" dirty="0" smtClean="0"/>
              <a:t>adapt </a:t>
            </a:r>
            <a:r>
              <a:rPr lang="en-US" dirty="0"/>
              <a:t>to change, conflict, </a:t>
            </a:r>
          </a:p>
          <a:p>
            <a:endParaRPr lang="en-US" dirty="0"/>
          </a:p>
          <a:p>
            <a:pPr marL="285750" indent="-285750">
              <a:buFont typeface="Arial" panose="020B0604020202020204" pitchFamily="34" charset="0"/>
              <a:buChar char="•"/>
            </a:pPr>
            <a:r>
              <a:rPr lang="en-US" dirty="0"/>
              <a:t>uncertainty, and stressors, </a:t>
            </a:r>
          </a:p>
          <a:p>
            <a:endParaRPr lang="en-US" dirty="0"/>
          </a:p>
          <a:p>
            <a:pPr marL="285750" indent="-285750">
              <a:buFont typeface="Arial" panose="020B0604020202020204" pitchFamily="34" charset="0"/>
              <a:buChar char="•"/>
            </a:pPr>
            <a:r>
              <a:rPr lang="en-US" dirty="0"/>
              <a:t>better able to adapt to stressful or changing circumstances, </a:t>
            </a:r>
          </a:p>
          <a:p>
            <a:endParaRPr lang="en-US" dirty="0"/>
          </a:p>
          <a:p>
            <a:pPr marL="285750" indent="-285750">
              <a:buFont typeface="Arial" panose="020B0604020202020204" pitchFamily="34" charset="0"/>
              <a:buChar char="•"/>
            </a:pPr>
            <a:r>
              <a:rPr lang="en-US" dirty="0"/>
              <a:t>use problem solving strategies flexibly, </a:t>
            </a:r>
            <a:endParaRPr lang="en-US" dirty="0" smtClean="0"/>
          </a:p>
          <a:p>
            <a:pPr marL="285750" indent="-285750">
              <a:buFont typeface="Arial" panose="020B0604020202020204" pitchFamily="34" charset="0"/>
              <a:buChar char="•"/>
            </a:pPr>
            <a:r>
              <a:rPr lang="en-US" dirty="0" smtClean="0"/>
              <a:t>recover </a:t>
            </a:r>
            <a:r>
              <a:rPr lang="en-US" dirty="0"/>
              <a:t>after traumatic experiences</a:t>
            </a:r>
          </a:p>
          <a:p>
            <a:endParaRPr lang="en-US" dirty="0"/>
          </a:p>
          <a:p>
            <a:pPr marL="285750" indent="-285750">
              <a:buFont typeface="Arial" panose="020B0604020202020204" pitchFamily="34" charset="0"/>
              <a:buChar char="•"/>
            </a:pPr>
            <a:r>
              <a:rPr lang="en-US" dirty="0"/>
              <a:t>resourceful and dynamic adaptability </a:t>
            </a:r>
          </a:p>
          <a:p>
            <a:endParaRPr lang="en-US" dirty="0"/>
          </a:p>
          <a:p>
            <a:pPr marL="285750" indent="-285750">
              <a:buFont typeface="Arial" panose="020B0604020202020204" pitchFamily="34" charset="0"/>
              <a:buChar char="•"/>
            </a:pPr>
            <a:r>
              <a:rPr lang="en-US" dirty="0"/>
              <a:t>contributes to resilience to adversity</a:t>
            </a:r>
          </a:p>
          <a:p>
            <a:endParaRPr lang="en-US" dirty="0"/>
          </a:p>
          <a:p>
            <a:r>
              <a:rPr lang="en-US" dirty="0"/>
              <a:t>(Block &amp; Block, 2006; Taylor, Ruiz, &amp; Nair, 2019</a:t>
            </a:r>
            <a:r>
              <a:rPr lang="en-US" dirty="0" smtClean="0"/>
              <a:t>)</a:t>
            </a:r>
            <a:endParaRPr lang="en-US" dirty="0"/>
          </a:p>
        </p:txBody>
      </p:sp>
    </p:spTree>
    <p:extLst>
      <p:ext uri="{BB962C8B-B14F-4D97-AF65-F5344CB8AC3E}">
        <p14:creationId xmlns:p14="http://schemas.microsoft.com/office/powerpoint/2010/main" val="39623224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15"/>
          </p:nvPr>
        </p:nvSpPr>
        <p:spPr/>
        <p:txBody>
          <a:bodyPr/>
          <a:lstStyle/>
          <a:p>
            <a:endParaRPr lang="en-US"/>
          </a:p>
        </p:txBody>
      </p:sp>
      <p:sp>
        <p:nvSpPr>
          <p:cNvPr id="5" name="Text Placeholder 4"/>
          <p:cNvSpPr>
            <a:spLocks noGrp="1"/>
          </p:cNvSpPr>
          <p:nvPr>
            <p:ph type="body" sz="quarter" idx="3"/>
          </p:nvPr>
        </p:nvSpPr>
        <p:spPr/>
        <p:txBody>
          <a:bodyPr/>
          <a:lstStyle/>
          <a:p>
            <a:endParaRPr lang="en-US"/>
          </a:p>
        </p:txBody>
      </p:sp>
      <p:sp>
        <p:nvSpPr>
          <p:cNvPr id="6" name="Text Placeholder 5"/>
          <p:cNvSpPr>
            <a:spLocks noGrp="1"/>
          </p:cNvSpPr>
          <p:nvPr>
            <p:ph type="body" sz="half" idx="16"/>
          </p:nvPr>
        </p:nvSpPr>
        <p:spPr/>
        <p:txBody>
          <a:bodyPr/>
          <a:lstStyle/>
          <a:p>
            <a:endParaRPr lang="en-US"/>
          </a:p>
        </p:txBody>
      </p:sp>
      <p:sp>
        <p:nvSpPr>
          <p:cNvPr id="7" name="Text Placeholder 6"/>
          <p:cNvSpPr>
            <a:spLocks noGrp="1"/>
          </p:cNvSpPr>
          <p:nvPr>
            <p:ph type="body" sz="quarter" idx="13"/>
          </p:nvPr>
        </p:nvSpPr>
        <p:spPr/>
        <p:txBody>
          <a:bodyPr/>
          <a:lstStyle/>
          <a:p>
            <a:endParaRPr lang="en-US"/>
          </a:p>
        </p:txBody>
      </p:sp>
      <p:sp>
        <p:nvSpPr>
          <p:cNvPr id="8" name="Text Placeholder 7"/>
          <p:cNvSpPr>
            <a:spLocks noGrp="1"/>
          </p:cNvSpPr>
          <p:nvPr>
            <p:ph type="body" sz="half" idx="17"/>
          </p:nvPr>
        </p:nvSpPr>
        <p:spPr/>
        <p:txBody>
          <a:bodyPr/>
          <a:lstStyle/>
          <a:p>
            <a:endParaRPr lang="en-US"/>
          </a:p>
        </p:txBody>
      </p:sp>
      <p:pic>
        <p:nvPicPr>
          <p:cNvPr id="9" name="Picture 8" descr="https://www.liberty.edu/marketing/wp-content/uploads/sites/114/2020/09/231325_Marketing-Webpage_Backgrounds_Bethany5-300x169.jpg">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192000" cy="6747163"/>
          </a:xfrm>
          <a:prstGeom prst="rect">
            <a:avLst/>
          </a:prstGeom>
          <a:noFill/>
          <a:ln>
            <a:noFill/>
          </a:ln>
        </p:spPr>
      </p:pic>
      <p:sp>
        <p:nvSpPr>
          <p:cNvPr id="12" name="Rectangle 11"/>
          <p:cNvSpPr/>
          <p:nvPr/>
        </p:nvSpPr>
        <p:spPr>
          <a:xfrm>
            <a:off x="480061" y="1505397"/>
            <a:ext cx="11711940" cy="4770537"/>
          </a:xfrm>
          <a:prstGeom prst="rect">
            <a:avLst/>
          </a:prstGeom>
        </p:spPr>
        <p:txBody>
          <a:bodyPr wrap="square">
            <a:spAutoFit/>
          </a:bodyPr>
          <a:lstStyle/>
          <a:p>
            <a:r>
              <a:rPr lang="en-US" sz="2800" dirty="0" smtClean="0"/>
              <a:t>SUMMARY OF EMPIRICAL RESEARCH RELATIVE TO  EGO-RESILIENCY:  </a:t>
            </a:r>
          </a:p>
          <a:p>
            <a:endParaRPr lang="en-US" dirty="0" smtClean="0"/>
          </a:p>
          <a:p>
            <a:endParaRPr lang="en-US" sz="2400" dirty="0" smtClean="0"/>
          </a:p>
          <a:p>
            <a:r>
              <a:rPr lang="en-US" sz="2400" dirty="0" smtClean="0"/>
              <a:t>Two </a:t>
            </a:r>
            <a:r>
              <a:rPr lang="en-US" sz="2400" dirty="0"/>
              <a:t>studies  - Ego-resiliency was:</a:t>
            </a:r>
          </a:p>
          <a:p>
            <a:pPr marL="342900" indent="-342900">
              <a:buFont typeface="Arial" panose="020B0604020202020204" pitchFamily="34" charset="0"/>
              <a:buChar char="•"/>
            </a:pPr>
            <a:r>
              <a:rPr lang="en-US" sz="2400" dirty="0"/>
              <a:t>associated with increased levels of emotion regulation, </a:t>
            </a:r>
          </a:p>
          <a:p>
            <a:pPr marL="342900" indent="-342900">
              <a:buFont typeface="Arial" panose="020B0604020202020204" pitchFamily="34" charset="0"/>
              <a:buChar char="•"/>
            </a:pPr>
            <a:r>
              <a:rPr lang="en-US" sz="2400" dirty="0"/>
              <a:t>positively related to academic mastery, and</a:t>
            </a:r>
          </a:p>
          <a:p>
            <a:pPr marL="342900" indent="-342900">
              <a:buFont typeface="Arial" panose="020B0604020202020204" pitchFamily="34" charset="0"/>
              <a:buChar char="•"/>
            </a:pPr>
            <a:r>
              <a:rPr lang="en-US" sz="2400" dirty="0"/>
              <a:t>negatively related to depression and conduct problems.</a:t>
            </a:r>
          </a:p>
          <a:p>
            <a:pPr marL="342900" indent="-342900">
              <a:buFont typeface="Arial" panose="020B0604020202020204" pitchFamily="34" charset="0"/>
              <a:buChar char="•"/>
            </a:pPr>
            <a:endParaRPr lang="en-US" sz="2400" dirty="0"/>
          </a:p>
          <a:p>
            <a:endParaRPr lang="en-US" sz="2400" dirty="0"/>
          </a:p>
          <a:p>
            <a:r>
              <a:rPr lang="en-US" sz="2400" dirty="0"/>
              <a:t>One study:</a:t>
            </a:r>
          </a:p>
          <a:p>
            <a:pPr marL="342900" indent="-342900">
              <a:buFont typeface="Arial" panose="020B0604020202020204" pitchFamily="34" charset="0"/>
              <a:buChar char="•"/>
            </a:pPr>
            <a:r>
              <a:rPr lang="en-US" sz="2400" dirty="0"/>
              <a:t> negatively predicted depression problems.</a:t>
            </a:r>
          </a:p>
          <a:p>
            <a:r>
              <a:rPr lang="en-US" sz="2400" dirty="0"/>
              <a:t>(Taylor &amp; Jones, 2020; Taylor et al., 2019; Archuleta, 2015)</a:t>
            </a:r>
          </a:p>
          <a:p>
            <a:endParaRPr lang="en-US" dirty="0"/>
          </a:p>
        </p:txBody>
      </p:sp>
    </p:spTree>
    <p:extLst>
      <p:ext uri="{BB962C8B-B14F-4D97-AF65-F5344CB8AC3E}">
        <p14:creationId xmlns:p14="http://schemas.microsoft.com/office/powerpoint/2010/main" val="36994290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15"/>
          </p:nvPr>
        </p:nvSpPr>
        <p:spPr/>
        <p:txBody>
          <a:bodyPr/>
          <a:lstStyle/>
          <a:p>
            <a:endParaRPr lang="en-US"/>
          </a:p>
        </p:txBody>
      </p:sp>
      <p:sp>
        <p:nvSpPr>
          <p:cNvPr id="5" name="Text Placeholder 4"/>
          <p:cNvSpPr>
            <a:spLocks noGrp="1"/>
          </p:cNvSpPr>
          <p:nvPr>
            <p:ph type="body" sz="quarter" idx="3"/>
          </p:nvPr>
        </p:nvSpPr>
        <p:spPr/>
        <p:txBody>
          <a:bodyPr/>
          <a:lstStyle/>
          <a:p>
            <a:endParaRPr lang="en-US"/>
          </a:p>
        </p:txBody>
      </p:sp>
      <p:sp>
        <p:nvSpPr>
          <p:cNvPr id="6" name="Text Placeholder 5"/>
          <p:cNvSpPr>
            <a:spLocks noGrp="1"/>
          </p:cNvSpPr>
          <p:nvPr>
            <p:ph type="body" sz="half" idx="16"/>
          </p:nvPr>
        </p:nvSpPr>
        <p:spPr/>
        <p:txBody>
          <a:bodyPr/>
          <a:lstStyle/>
          <a:p>
            <a:endParaRPr lang="en-US"/>
          </a:p>
        </p:txBody>
      </p:sp>
      <p:sp>
        <p:nvSpPr>
          <p:cNvPr id="7" name="Text Placeholder 6"/>
          <p:cNvSpPr>
            <a:spLocks noGrp="1"/>
          </p:cNvSpPr>
          <p:nvPr>
            <p:ph type="body" sz="quarter" idx="13"/>
          </p:nvPr>
        </p:nvSpPr>
        <p:spPr/>
        <p:txBody>
          <a:bodyPr/>
          <a:lstStyle/>
          <a:p>
            <a:endParaRPr lang="en-US"/>
          </a:p>
        </p:txBody>
      </p:sp>
      <p:sp>
        <p:nvSpPr>
          <p:cNvPr id="8" name="Text Placeholder 7"/>
          <p:cNvSpPr>
            <a:spLocks noGrp="1"/>
          </p:cNvSpPr>
          <p:nvPr>
            <p:ph type="body" sz="half" idx="17"/>
          </p:nvPr>
        </p:nvSpPr>
        <p:spPr/>
        <p:txBody>
          <a:bodyPr/>
          <a:lstStyle/>
          <a:p>
            <a:endParaRPr lang="en-US"/>
          </a:p>
        </p:txBody>
      </p:sp>
      <p:pic>
        <p:nvPicPr>
          <p:cNvPr id="9" name="Picture 8" descr="https://www.liberty.edu/marketing/wp-content/uploads/sites/114/2020/09/231325_Marketing-Webpage_Backgrounds_Bethany5-300x169.jpg">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192000" cy="6747163"/>
          </a:xfrm>
          <a:prstGeom prst="rect">
            <a:avLst/>
          </a:prstGeom>
          <a:noFill/>
          <a:ln>
            <a:noFill/>
          </a:ln>
        </p:spPr>
      </p:pic>
      <p:sp>
        <p:nvSpPr>
          <p:cNvPr id="10" name="Rectangle 9"/>
          <p:cNvSpPr/>
          <p:nvPr/>
        </p:nvSpPr>
        <p:spPr>
          <a:xfrm>
            <a:off x="685799" y="1582341"/>
            <a:ext cx="10820400" cy="4801314"/>
          </a:xfrm>
          <a:prstGeom prst="rect">
            <a:avLst/>
          </a:prstGeom>
        </p:spPr>
        <p:txBody>
          <a:bodyPr wrap="square">
            <a:spAutoFit/>
          </a:bodyPr>
          <a:lstStyle/>
          <a:p>
            <a:pPr algn="ctr"/>
            <a:r>
              <a:rPr lang="en-US" sz="2400" dirty="0"/>
              <a:t>Parent Cultural Stress, Depressive Symptoms, and Family </a:t>
            </a:r>
            <a:r>
              <a:rPr lang="en-US" sz="2400" dirty="0" smtClean="0"/>
              <a:t>Functioning: What </a:t>
            </a:r>
            <a:r>
              <a:rPr lang="en-US" sz="2400" dirty="0"/>
              <a:t>is it</a:t>
            </a:r>
            <a:r>
              <a:rPr lang="en-US" sz="2400" dirty="0" smtClean="0"/>
              <a:t>?</a:t>
            </a:r>
          </a:p>
          <a:p>
            <a:pPr algn="ctr"/>
            <a:endParaRPr lang="en-US" dirty="0" smtClean="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smtClean="0"/>
              <a:t>The </a:t>
            </a:r>
            <a:r>
              <a:rPr lang="en-US" sz="2000" dirty="0"/>
              <a:t>Family Stress Model (FSM) – framework</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Parents perceptions of cultural stress – disrupt family relationships</a:t>
            </a:r>
          </a:p>
          <a:p>
            <a:endParaRPr lang="en-US" sz="2000" dirty="0"/>
          </a:p>
          <a:p>
            <a:pPr marL="342900" indent="-342900">
              <a:buFont typeface="Arial" panose="020B0604020202020204" pitchFamily="34" charset="0"/>
              <a:buChar char="•"/>
            </a:pPr>
            <a:r>
              <a:rPr lang="en-US" sz="2000" dirty="0"/>
              <a:t>parent cultural stress can influence behavioral and emotional well-being of Latino youth </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perceived discrimination, acculturative stress, and a negative context of reception </a:t>
            </a:r>
          </a:p>
          <a:p>
            <a:pPr marL="342900" indent="-342900">
              <a:buFont typeface="Arial" panose="020B0604020202020204" pitchFamily="34" charset="0"/>
              <a:buChar char="•"/>
            </a:pPr>
            <a:r>
              <a:rPr lang="en-US" sz="2000" dirty="0"/>
              <a:t>White, Liu, Y., Nair, R. L., &amp; </a:t>
            </a:r>
            <a:r>
              <a:rPr lang="en-US" sz="2000" dirty="0" err="1"/>
              <a:t>Tein</a:t>
            </a:r>
            <a:r>
              <a:rPr lang="en-US" sz="2000" dirty="0"/>
              <a:t>, 2015; </a:t>
            </a:r>
            <a:r>
              <a:rPr lang="en-US" sz="2000" dirty="0" err="1"/>
              <a:t>Vermeulen</a:t>
            </a:r>
            <a:r>
              <a:rPr lang="en-US" sz="2000" dirty="0"/>
              <a:t>, 2002; Lorenzo, </a:t>
            </a:r>
            <a:r>
              <a:rPr lang="en-US" sz="2000" dirty="0" err="1"/>
              <a:t>Meca</a:t>
            </a:r>
            <a:r>
              <a:rPr lang="en-US" sz="2000" dirty="0"/>
              <a:t>, Unger, Romero, </a:t>
            </a:r>
            <a:r>
              <a:rPr lang="en-US" sz="2000" dirty="0" err="1"/>
              <a:t>Szapocznik</a:t>
            </a:r>
            <a:r>
              <a:rPr lang="en-US" sz="2000" dirty="0"/>
              <a:t>, Pina, et al., </a:t>
            </a:r>
            <a:r>
              <a:rPr lang="en-US" sz="2000" dirty="0" smtClean="0"/>
              <a:t>2017</a:t>
            </a:r>
          </a:p>
          <a:p>
            <a:endParaRPr lang="en-US" sz="2000" dirty="0"/>
          </a:p>
        </p:txBody>
      </p:sp>
    </p:spTree>
    <p:extLst>
      <p:ext uri="{BB962C8B-B14F-4D97-AF65-F5344CB8AC3E}">
        <p14:creationId xmlns:p14="http://schemas.microsoft.com/office/powerpoint/2010/main" val="41765393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15"/>
          </p:nvPr>
        </p:nvSpPr>
        <p:spPr/>
        <p:txBody>
          <a:bodyPr/>
          <a:lstStyle/>
          <a:p>
            <a:endParaRPr lang="en-US"/>
          </a:p>
        </p:txBody>
      </p:sp>
      <p:sp>
        <p:nvSpPr>
          <p:cNvPr id="5" name="Text Placeholder 4"/>
          <p:cNvSpPr>
            <a:spLocks noGrp="1"/>
          </p:cNvSpPr>
          <p:nvPr>
            <p:ph type="body" sz="quarter" idx="3"/>
          </p:nvPr>
        </p:nvSpPr>
        <p:spPr/>
        <p:txBody>
          <a:bodyPr/>
          <a:lstStyle/>
          <a:p>
            <a:endParaRPr lang="en-US"/>
          </a:p>
        </p:txBody>
      </p:sp>
      <p:sp>
        <p:nvSpPr>
          <p:cNvPr id="6" name="Text Placeholder 5"/>
          <p:cNvSpPr>
            <a:spLocks noGrp="1"/>
          </p:cNvSpPr>
          <p:nvPr>
            <p:ph type="body" sz="half" idx="16"/>
          </p:nvPr>
        </p:nvSpPr>
        <p:spPr/>
        <p:txBody>
          <a:bodyPr/>
          <a:lstStyle/>
          <a:p>
            <a:endParaRPr lang="en-US"/>
          </a:p>
        </p:txBody>
      </p:sp>
      <p:sp>
        <p:nvSpPr>
          <p:cNvPr id="7" name="Text Placeholder 6"/>
          <p:cNvSpPr>
            <a:spLocks noGrp="1"/>
          </p:cNvSpPr>
          <p:nvPr>
            <p:ph type="body" sz="quarter" idx="13"/>
          </p:nvPr>
        </p:nvSpPr>
        <p:spPr/>
        <p:txBody>
          <a:bodyPr/>
          <a:lstStyle/>
          <a:p>
            <a:endParaRPr lang="en-US"/>
          </a:p>
        </p:txBody>
      </p:sp>
      <p:sp>
        <p:nvSpPr>
          <p:cNvPr id="8" name="Text Placeholder 7"/>
          <p:cNvSpPr>
            <a:spLocks noGrp="1"/>
          </p:cNvSpPr>
          <p:nvPr>
            <p:ph type="body" sz="half" idx="17"/>
          </p:nvPr>
        </p:nvSpPr>
        <p:spPr/>
        <p:txBody>
          <a:bodyPr/>
          <a:lstStyle/>
          <a:p>
            <a:endParaRPr lang="en-US"/>
          </a:p>
        </p:txBody>
      </p:sp>
      <p:pic>
        <p:nvPicPr>
          <p:cNvPr id="9" name="Picture 8" descr="https://www.liberty.edu/marketing/wp-content/uploads/sites/114/2020/09/231325_Marketing-Webpage_Backgrounds_Bethany5-300x169.jpg">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192000" cy="6747163"/>
          </a:xfrm>
          <a:prstGeom prst="rect">
            <a:avLst/>
          </a:prstGeom>
          <a:noFill/>
          <a:ln>
            <a:noFill/>
          </a:ln>
        </p:spPr>
      </p:pic>
      <p:sp>
        <p:nvSpPr>
          <p:cNvPr id="10" name="Rectangle 9"/>
          <p:cNvSpPr/>
          <p:nvPr/>
        </p:nvSpPr>
        <p:spPr>
          <a:xfrm>
            <a:off x="182880" y="2551837"/>
            <a:ext cx="11704320" cy="4493538"/>
          </a:xfrm>
          <a:prstGeom prst="rect">
            <a:avLst/>
          </a:prstGeom>
        </p:spPr>
        <p:txBody>
          <a:bodyPr wrap="square">
            <a:spAutoFit/>
          </a:bodyPr>
          <a:lstStyle/>
          <a:p>
            <a:pPr algn="ctr"/>
            <a:r>
              <a:rPr lang="en-US" sz="2400" dirty="0"/>
              <a:t>Summary of Empirical </a:t>
            </a:r>
            <a:r>
              <a:rPr lang="en-US" sz="2400" dirty="0" smtClean="0"/>
              <a:t> Research</a:t>
            </a:r>
            <a:r>
              <a:rPr lang="en-US" sz="2400" dirty="0"/>
              <a:t>: </a:t>
            </a:r>
            <a:br>
              <a:rPr lang="en-US" sz="2400" dirty="0"/>
            </a:br>
            <a:r>
              <a:rPr lang="en-US" sz="2400" dirty="0"/>
              <a:t> Parent Cultural Stress, Depressive Symptoms, and Family </a:t>
            </a:r>
            <a:r>
              <a:rPr lang="en-US" sz="2400" dirty="0" smtClean="0"/>
              <a:t>Functioning</a:t>
            </a:r>
          </a:p>
          <a:p>
            <a:endParaRPr lang="en-US" dirty="0" smtClean="0"/>
          </a:p>
          <a:p>
            <a:pPr marL="285750" indent="-285750">
              <a:buFont typeface="Arial" panose="020B0604020202020204" pitchFamily="34" charset="0"/>
              <a:buChar char="•"/>
            </a:pPr>
            <a:r>
              <a:rPr lang="en-US" sz="2000" dirty="0" smtClean="0"/>
              <a:t>Family </a:t>
            </a:r>
            <a:r>
              <a:rPr lang="en-US" sz="2000" dirty="0"/>
              <a:t>functioning and parent depressive symptoms are important mediators; </a:t>
            </a:r>
          </a:p>
          <a:p>
            <a:endParaRPr lang="en-US" sz="2000" dirty="0"/>
          </a:p>
          <a:p>
            <a:pPr marL="285750" indent="-285750">
              <a:buFont typeface="Arial" panose="020B0604020202020204" pitchFamily="34" charset="0"/>
              <a:buChar char="•"/>
            </a:pPr>
            <a:r>
              <a:rPr lang="en-US" sz="2000" dirty="0"/>
              <a:t>Perceived discrimination and bicultural stress; </a:t>
            </a:r>
          </a:p>
          <a:p>
            <a:endParaRPr lang="en-US" sz="2000" dirty="0"/>
          </a:p>
          <a:p>
            <a:pPr marL="285750" indent="-285750">
              <a:buFont typeface="Arial" panose="020B0604020202020204" pitchFamily="34" charset="0"/>
              <a:buChar char="•"/>
            </a:pPr>
            <a:r>
              <a:rPr lang="en-US" sz="2000" dirty="0" smtClean="0"/>
              <a:t>Perceived </a:t>
            </a:r>
            <a:r>
              <a:rPr lang="en-US" sz="2000" dirty="0"/>
              <a:t>discrimination </a:t>
            </a:r>
            <a:endParaRPr lang="en-US" sz="2000" dirty="0" smtClean="0"/>
          </a:p>
          <a:p>
            <a:endParaRPr lang="en-US" sz="2000" dirty="0"/>
          </a:p>
          <a:p>
            <a:pPr marL="285750" indent="-285750">
              <a:buFont typeface="Arial" panose="020B0604020202020204" pitchFamily="34" charset="0"/>
              <a:buChar char="•"/>
            </a:pPr>
            <a:r>
              <a:rPr lang="en-US" sz="2000" dirty="0" smtClean="0"/>
              <a:t>Maternal </a:t>
            </a:r>
            <a:r>
              <a:rPr lang="en-US" sz="2000" dirty="0"/>
              <a:t>warmth mediated the effects of contextual </a:t>
            </a:r>
            <a:r>
              <a:rPr lang="en-US" sz="2000" dirty="0" smtClean="0"/>
              <a:t>influences</a:t>
            </a:r>
            <a:endParaRPr lang="en-US" sz="2000" dirty="0"/>
          </a:p>
          <a:p>
            <a:r>
              <a:rPr lang="en-US" sz="2000" dirty="0"/>
              <a:t>(Lorenzo et al., 2017; Schwartz, Unger, </a:t>
            </a:r>
            <a:r>
              <a:rPr lang="en-US" sz="2000" dirty="0" err="1"/>
              <a:t>Baezconde-Garbanati</a:t>
            </a:r>
            <a:r>
              <a:rPr lang="en-US" sz="2000" dirty="0"/>
              <a:t>, Zamboanga, Lorenzo-Blanco, &amp; Des </a:t>
            </a:r>
            <a:r>
              <a:rPr lang="en-US" sz="2000" dirty="0" err="1"/>
              <a:t>Rosiers</a:t>
            </a:r>
            <a:r>
              <a:rPr lang="en-US" sz="2000" dirty="0"/>
              <a:t> 2015; </a:t>
            </a:r>
            <a:r>
              <a:rPr lang="en-US" sz="2000" dirty="0" err="1"/>
              <a:t>Gassman</a:t>
            </a:r>
            <a:r>
              <a:rPr lang="en-US" sz="2000" dirty="0"/>
              <a:t>-Pines, 2015; Gonzales, </a:t>
            </a:r>
            <a:r>
              <a:rPr lang="en-US" sz="2000" dirty="0" err="1"/>
              <a:t>Coxe</a:t>
            </a:r>
            <a:r>
              <a:rPr lang="en-US" sz="2000" dirty="0"/>
              <a:t>, </a:t>
            </a:r>
            <a:r>
              <a:rPr lang="en-US" sz="2000" dirty="0" err="1"/>
              <a:t>Roosa</a:t>
            </a:r>
            <a:r>
              <a:rPr lang="en-US" sz="2000" dirty="0"/>
              <a:t>, White, Knight,  </a:t>
            </a:r>
            <a:r>
              <a:rPr lang="en-US" sz="2000" dirty="0" err="1"/>
              <a:t>Zeiders</a:t>
            </a:r>
            <a:r>
              <a:rPr lang="en-US" sz="2000" dirty="0"/>
              <a:t>, and Saenz, 2011)</a:t>
            </a:r>
          </a:p>
          <a:p>
            <a:endParaRPr lang="en-US" sz="2000" dirty="0"/>
          </a:p>
        </p:txBody>
      </p:sp>
    </p:spTree>
    <p:extLst>
      <p:ext uri="{BB962C8B-B14F-4D97-AF65-F5344CB8AC3E}">
        <p14:creationId xmlns:p14="http://schemas.microsoft.com/office/powerpoint/2010/main" val="628967971"/>
      </p:ext>
    </p:extLst>
  </p:cSld>
  <p:clrMapOvr>
    <a:masterClrMapping/>
  </p:clrMapOvr>
  <p:timing>
    <p:tnLst>
      <p:par>
        <p:cTn id="1" dur="indefinite" restart="never" nodeType="tmRoot"/>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TM04033937[[fn=Vapor Trail]]</Template>
  <TotalTime>2459</TotalTime>
  <Words>2166</Words>
  <Application>Microsoft Office PowerPoint</Application>
  <PresentationFormat>Widescreen</PresentationFormat>
  <Paragraphs>180</Paragraphs>
  <Slides>19</Slides>
  <Notes>12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19</vt:i4>
      </vt:variant>
    </vt:vector>
  </HeadingPairs>
  <TitlesOfParts>
    <vt:vector size="25" baseType="lpstr">
      <vt:lpstr>Arial</vt:lpstr>
      <vt:lpstr>Calibri</vt:lpstr>
      <vt:lpstr>Calibri Light</vt:lpstr>
      <vt:lpstr>Century Gothic</vt:lpstr>
      <vt:lpstr>Vapor Trail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Continued: implications to the counseling field </vt:lpstr>
      <vt:lpstr>Implications to the Research field</vt:lpstr>
      <vt:lpstr>Conclusion:    Part of the identity of professional counselors is to consider the findings of current literature relative to the unique contributing factors of well-being of various cultural groups, and in this case Latino youth, and apply this information to maximize  treatment effectiveness.  </vt:lpstr>
      <vt:lpstr>References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Factors contributing to well-being in latino youth</dc:title>
  <dc:creator>Parr, Elizabeth F.</dc:creator>
  <cp:lastModifiedBy>Parr, Elizabeth F.</cp:lastModifiedBy>
  <cp:revision>123</cp:revision>
  <dcterms:created xsi:type="dcterms:W3CDTF">2021-03-03T17:29:34Z</dcterms:created>
  <dcterms:modified xsi:type="dcterms:W3CDTF">2021-03-15T20:38:55Z</dcterms:modified>
</cp:coreProperties>
</file>