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660"/>
  </p:normalViewPr>
  <p:slideViewPr>
    <p:cSldViewPr snapToGrid="0" snapToObjects="1">
      <p:cViewPr>
        <p:scale>
          <a:sx n="107" d="100"/>
          <a:sy n="107" d="100"/>
        </p:scale>
        <p:origin x="85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539B8-959B-9F40-A9B4-335D47313F70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New Civilian Counselors Deal with Veteran PTSD </a:t>
            </a:r>
            <a:r>
              <a:rPr lang="en-US" dirty="0" err="1"/>
              <a:t>Competantly</a:t>
            </a:r>
            <a:r>
              <a:rPr lang="en-US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By Thomas Parker a </a:t>
            </a:r>
            <a:r>
              <a:rPr lang="en-US" dirty="0">
                <a:effectLst/>
                <a:ea typeface="Times New Roman" panose="02020603050405020304" pitchFamily="18" charset="0"/>
              </a:rPr>
              <a:t>Master of Arts in Clinical Mental Health Counseling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0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0FFD-8497-411B-A2AF-BA3A8B88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works vs. doesn’t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BE83C-EC7A-4ABD-AD08-B7669B63D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 your client, each branch is unique, with further breakdowns in the branches depending on the job. </a:t>
            </a:r>
          </a:p>
          <a:p>
            <a:r>
              <a:rPr lang="en-US" dirty="0"/>
              <a:t>Be willing to adjust!</a:t>
            </a:r>
          </a:p>
          <a:p>
            <a:r>
              <a:rPr kumimoji="0" lang="en-US" altLang="ja-JP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Learn new skills.</a:t>
            </a:r>
          </a:p>
          <a:p>
            <a:r>
              <a:rPr kumimoji="0" lang="en-US" altLang="ja-JP" sz="2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(ERIC W. PRICE, 2015), (Laska, 2013) </a:t>
            </a:r>
            <a:r>
              <a:rPr lang="en-US" sz="2500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(Shapiro, 2002)</a:t>
            </a:r>
            <a:endParaRPr lang="en-US" sz="25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B510FB3-C14E-44CE-A955-4091E9364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49" y="205979"/>
            <a:ext cx="20229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43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913A-190B-491E-BE82-789B59886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ja-JP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Bibliography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60687C7-4A5A-4CFB-B50B-22A91EF698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3742" y="1290875"/>
            <a:ext cx="8955498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Birdsall, B. P.-B. (2010).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Are Private Counselors Comfortable Treating Combat-Related Trauma?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Retrieved from Vistas: https://scholarworks.boisestate.edu/counsel_facpubs/40/</a:t>
            </a:r>
            <a:endParaRPr kumimoji="0" lang="en-US" altLang="ja-JP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D, H. R. (2017). Lack of access to mental health services contributing to the high suicide rates among veterans.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International journal of mental health systems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https://doi.org/10.1186/s13033-017-0154-2.</a:t>
            </a:r>
            <a:endParaRPr kumimoji="0" lang="en-US" altLang="ja-JP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ERIC W. PRICE, V. S. (2015). Fall in Line with Duty: Preparing Counseling Students to Serve the Military Population.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Journal of Military and Government Counseling Volume 3, Number 2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79-92.</a:t>
            </a:r>
            <a:endParaRPr kumimoji="0" lang="en-US" altLang="ja-JP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Gerlock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A. S. ( 2016). Comparing Intimately Violent to Non-violent Veterans in Treatment for Posttraumatic Stress Disorder.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Journal of Family Violence 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667–678.</a:t>
            </a:r>
            <a:endParaRPr kumimoji="0" lang="en-US" altLang="ja-JP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Laska, K. M. (2013). Uniformity of evidence-based treatments in practice? Therapist effects in the delivery of cognitive processing therapy for PTSD.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Journal of counseling psychology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31-41.</a:t>
            </a:r>
            <a:endParaRPr kumimoji="0" lang="en-US" altLang="ja-JP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Leppma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M. T. (2016). Working with veterans and military families: An assessment of professional competencies.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Professional Psychology: Research and Practice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84–92. </a:t>
            </a:r>
            <a:r>
              <a:rPr kumimoji="0" lang="en-US" altLang="ja-JP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doi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10.1037/pro0000059.</a:t>
            </a:r>
            <a:endParaRPr kumimoji="0" lang="en-US" altLang="ja-JP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Mark A. </a:t>
            </a:r>
            <a:r>
              <a:rPr kumimoji="0" lang="en-US" altLang="ja-JP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Reger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J. R. (2008). Civilian Psychologists in an Army Culture: The Ethical Challenge of Cultural Competence.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Military Psychology, 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21-35.</a:t>
            </a:r>
            <a:endParaRPr kumimoji="0" lang="en-US" altLang="ja-JP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Robertson, J. M. (1992). Overcoming the masculine mystique: Preferences for alternative forms of assistance among men who avoid counseling. .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Journal of Counseling Psychology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240–246. </a:t>
            </a:r>
            <a:r>
              <a:rPr kumimoji="0" lang="en-US" altLang="ja-JP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doi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10.1037/0022-0167.39.2.240.</a:t>
            </a:r>
            <a:endParaRPr kumimoji="0" lang="en-US" altLang="ja-JP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Shapiro, F. (2002). </a:t>
            </a:r>
            <a:r>
              <a:rPr kumimoji="0" lang="en-US" altLang="ja-JP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EMDR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12 years after its introduction: Past and future research. , .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Journal of clinical psychology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(58)1-22.</a:t>
            </a:r>
            <a:endParaRPr kumimoji="0" lang="en-US" altLang="ja-JP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Waliski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A. K. (2013). Psychological Traumas of War: Training School Counselors as Home-Front Responders. </a:t>
            </a:r>
            <a:r>
              <a:rPr kumimoji="0" lang="en-US" altLang="ja-JP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Journal of Rural Health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348–355. </a:t>
            </a:r>
            <a:r>
              <a:rPr kumimoji="0" lang="en-US" altLang="ja-JP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doi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10.1111/j.1748-0361.2012.00404.x.</a:t>
            </a:r>
            <a:endParaRPr kumimoji="0" lang="en-US" altLang="ja-JP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240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Veterans Are Unique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Military Veterans have a unique culture, and world view.</a:t>
            </a:r>
          </a:p>
          <a:p>
            <a:r>
              <a:rPr lang="en-US" dirty="0">
                <a:latin typeface="Times New Roman" panose="02020603050405020304" pitchFamily="18" charset="0"/>
              </a:rPr>
              <a:t>Their training changes their perception of those around them, as well as their communication style. </a:t>
            </a:r>
          </a:p>
          <a:p>
            <a:r>
              <a:rPr lang="en-US" dirty="0">
                <a:latin typeface="Times New Roman" panose="02020603050405020304" pitchFamily="18" charset="0"/>
              </a:rPr>
              <a:t>But the VA is in charge of their care, RIGHT? (D. Hester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4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4C683-AFD8-4066-86A1-B12F509C2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if not the VA, 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514C4-70DA-48D1-AFDE-28D2FF381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not the VA?</a:t>
            </a:r>
          </a:p>
          <a:p>
            <a:r>
              <a:rPr lang="en-US" dirty="0"/>
              <a:t>Civilian Counselors!</a:t>
            </a:r>
          </a:p>
          <a:p>
            <a:r>
              <a:rPr lang="en-US" dirty="0"/>
              <a:t>Competent? </a:t>
            </a:r>
            <a:br>
              <a:rPr lang="en-US" dirty="0"/>
            </a:br>
            <a:r>
              <a:rPr lang="en-US" dirty="0"/>
              <a:t>Multicultural Training</a:t>
            </a:r>
          </a:p>
          <a:p>
            <a:r>
              <a:rPr lang="en-US" dirty="0"/>
              <a:t>Is Military Culture really that different from civilians?</a:t>
            </a:r>
          </a:p>
          <a:p>
            <a:r>
              <a:rPr lang="en-US" sz="1800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(D, 2017) </a:t>
            </a:r>
            <a:r>
              <a:rPr lang="en-US" sz="1800" dirty="0">
                <a:effectLst/>
                <a:latin typeface="TimesNewRoman"/>
                <a:ea typeface="SimSun" panose="02010600030101010101" pitchFamily="2" charset="-122"/>
                <a:cs typeface="TimesNewRoman"/>
              </a:rPr>
              <a:t>(Birdsall,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3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FC2D7-99A3-4DE7-99E5-6CFE9F6A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the 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49674-8130-48E9-9F16-3C1CDF8B3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Warrior Culture, but also duty, sacrifice, brotherhood.</a:t>
            </a:r>
          </a:p>
          <a:p>
            <a:r>
              <a:rPr lang="en-US" dirty="0"/>
              <a:t>Guided by a code, ethos, core values. </a:t>
            </a:r>
          </a:p>
          <a:p>
            <a:r>
              <a:rPr lang="en-US" dirty="0"/>
              <a:t>Enlisted vs. Officer</a:t>
            </a:r>
          </a:p>
          <a:p>
            <a:r>
              <a:rPr lang="en-US" dirty="0"/>
              <a:t>Alphabet soup</a:t>
            </a:r>
          </a:p>
          <a:p>
            <a:r>
              <a:rPr lang="en-US" sz="1800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(Mark A. </a:t>
            </a:r>
            <a:r>
              <a:rPr lang="en-US" sz="1800" kern="1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Reger</a:t>
            </a:r>
            <a:r>
              <a:rPr lang="en-US" sz="1800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2008)s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0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6875-04AD-4AF9-A93C-5F07E1245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all Combat Vets Violent?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3FFD5-DE8F-47BD-B9C1-5F8AB3724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Combat Vets suffering from PTSD are violent. </a:t>
            </a:r>
          </a:p>
          <a:p>
            <a:r>
              <a:rPr lang="en-US" dirty="0"/>
              <a:t>When is the best time for counselors to be able to help Vets?</a:t>
            </a:r>
          </a:p>
          <a:p>
            <a:r>
              <a:rPr lang="en-US" sz="1800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1800" kern="1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Gerlock</a:t>
            </a:r>
            <a:r>
              <a:rPr lang="en-US" sz="1800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6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C6F0-3DF3-45EA-9C1C-9A8665C1D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PTSD, Vets, and 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7381F-63D0-4ED1-940E-38039036E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it take to treat a Veteran with PTSD successfully? </a:t>
            </a:r>
          </a:p>
          <a:p>
            <a:r>
              <a:rPr lang="en-US" dirty="0"/>
              <a:t>Why are they so loud and foul mouthed?</a:t>
            </a:r>
          </a:p>
          <a:p>
            <a:r>
              <a:rPr lang="en-US" dirty="0"/>
              <a:t>What skills should a counselor have?</a:t>
            </a:r>
          </a:p>
          <a:p>
            <a:r>
              <a:rPr lang="en-US" dirty="0"/>
              <a:t>Refreshers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Leppma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2016)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68D8-AE4C-4E84-82F8-6BA2D18A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Family and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376C5-BA0E-489D-A968-4F7427056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Are School Counselors able to help students who have parents suffering from PTSD?</a:t>
            </a:r>
          </a:p>
          <a:p>
            <a:r>
              <a:rPr lang="en-US" dirty="0"/>
              <a:t>2 Day Workshop</a:t>
            </a:r>
          </a:p>
          <a:p>
            <a:r>
              <a:rPr lang="en-US" dirty="0"/>
              <a:t>Military Specific </a:t>
            </a:r>
          </a:p>
          <a:p>
            <a:r>
              <a:rPr lang="en-US" dirty="0"/>
              <a:t>Helps Identify Culture gap as well as Military Normal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Waliski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9CD09-4430-40DD-BCE3-56FEC12B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Vets even want counseling?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E4E0E-0BDC-47D4-9C49-04FA6AF30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vs. Non Traditional</a:t>
            </a:r>
          </a:p>
          <a:p>
            <a:r>
              <a:rPr lang="en-US" dirty="0"/>
              <a:t>Different Approach</a:t>
            </a:r>
          </a:p>
          <a:p>
            <a:r>
              <a:rPr lang="en-US" dirty="0"/>
              <a:t>More willing to do some things, but pushback on others. </a:t>
            </a:r>
          </a:p>
          <a:p>
            <a:r>
              <a:rPr lang="en-US" dirty="0"/>
              <a:t>Group vs. Single Counseling</a:t>
            </a:r>
          </a:p>
          <a:p>
            <a:r>
              <a:rPr lang="en-US" sz="1800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(Robertson, 1992)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5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4A26F-E71A-495B-81EC-EC6541A5F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51C4E-A726-43B8-8B16-76A918831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Warrior Culture</a:t>
            </a:r>
          </a:p>
          <a:p>
            <a:r>
              <a:rPr lang="en-US" dirty="0"/>
              <a:t>Ethos</a:t>
            </a:r>
          </a:p>
          <a:p>
            <a:r>
              <a:rPr lang="en-US" dirty="0"/>
              <a:t>Core Values</a:t>
            </a:r>
          </a:p>
          <a:p>
            <a:r>
              <a:rPr lang="en-US" dirty="0"/>
              <a:t>Culture shift in the different branches.</a:t>
            </a:r>
          </a:p>
          <a:p>
            <a:r>
              <a:rPr lang="en-US" sz="1800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(ERIC W. PRICE,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68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741</Words>
  <Application>Microsoft Office PowerPoint</Application>
  <PresentationFormat>On-screen Show (16:9)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TimesNewRoman</vt:lpstr>
      <vt:lpstr>Office Theme</vt:lpstr>
      <vt:lpstr>Can New Civilian Counselors Deal with Veteran PTSD Competantly?</vt:lpstr>
      <vt:lpstr>Veterans Are Unique</vt:lpstr>
      <vt:lpstr>So if not the VA, who?</vt:lpstr>
      <vt:lpstr>So what is the Culture?</vt:lpstr>
      <vt:lpstr>Are all Combat Vets Violent?</vt:lpstr>
      <vt:lpstr>PTSD, Vets, and Treatment </vt:lpstr>
      <vt:lpstr>The Family and Treatment</vt:lpstr>
      <vt:lpstr>Do Vets even want counseling?</vt:lpstr>
      <vt:lpstr>How to use the Culture?</vt:lpstr>
      <vt:lpstr>What works vs. doesn’t work</vt:lpstr>
      <vt:lpstr>Bibliography</vt:lpstr>
    </vt:vector>
  </TitlesOfParts>
  <Company>Liberty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Dugan</dc:creator>
  <cp:lastModifiedBy>Thomas Parker</cp:lastModifiedBy>
  <cp:revision>7</cp:revision>
  <dcterms:created xsi:type="dcterms:W3CDTF">2014-11-10T20:35:24Z</dcterms:created>
  <dcterms:modified xsi:type="dcterms:W3CDTF">2021-03-16T20:45:05Z</dcterms:modified>
</cp:coreProperties>
</file>