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p:scale>
          <a:sx n="36" d="100"/>
          <a:sy n="36" d="100"/>
        </p:scale>
        <p:origin x="-56" y="-2416"/>
      </p:cViewPr>
      <p:guideLst>
        <p:guide orient="horz" pos="10369"/>
        <p:guide pos="16128"/>
        <p:guide pos="13824"/>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ce, Michael S (LUCOM Biomedical Sciences)" userId="e36c2254-1cde-4294-85f1-8f658f9551e4" providerId="ADAL" clId="{D19ACBE8-A0D6-BB43-AE6F-B1D495B96EEF}"/>
    <pc:docChg chg="custSel modSld">
      <pc:chgData name="Price, Michael S (LUCOM Biomedical Sciences)" userId="e36c2254-1cde-4294-85f1-8f658f9551e4" providerId="ADAL" clId="{D19ACBE8-A0D6-BB43-AE6F-B1D495B96EEF}" dt="2021-03-15T00:54:13.486" v="27" actId="6549"/>
      <pc:docMkLst>
        <pc:docMk/>
      </pc:docMkLst>
      <pc:sldChg chg="modSp mod">
        <pc:chgData name="Price, Michael S (LUCOM Biomedical Sciences)" userId="e36c2254-1cde-4294-85f1-8f658f9551e4" providerId="ADAL" clId="{D19ACBE8-A0D6-BB43-AE6F-B1D495B96EEF}" dt="2021-03-15T00:54:13.486" v="27" actId="6549"/>
        <pc:sldMkLst>
          <pc:docMk/>
          <pc:sldMk cId="3247708637" sldId="256"/>
        </pc:sldMkLst>
        <pc:spChg chg="mod">
          <ac:chgData name="Price, Michael S (LUCOM Biomedical Sciences)" userId="e36c2254-1cde-4294-85f1-8f658f9551e4" providerId="ADAL" clId="{D19ACBE8-A0D6-BB43-AE6F-B1D495B96EEF}" dt="2021-03-15T00:54:13.486" v="27" actId="6549"/>
          <ac:spMkLst>
            <pc:docMk/>
            <pc:sldMk cId="3247708637" sldId="256"/>
            <ac:spMk id="159" creationId="{00000000-0000-0000-0000-000000000000}"/>
          </ac:spMkLst>
        </pc:spChg>
      </pc:sldChg>
    </pc:docChg>
  </pc:docChgLst>
  <pc:docChgLst>
    <pc:chgData name="Sparks, Joshua J" userId="25572300-9cc9-4327-bab8-76b06b46b063" providerId="ADAL" clId="{D6E4AB1D-8327-3546-81D4-0BDB242D4FBD}"/>
    <pc:docChg chg="custSel modSld">
      <pc:chgData name="Sparks, Joshua J" userId="25572300-9cc9-4327-bab8-76b06b46b063" providerId="ADAL" clId="{D6E4AB1D-8327-3546-81D4-0BDB242D4FBD}" dt="2021-03-15T01:07:11.753" v="146" actId="20577"/>
      <pc:docMkLst>
        <pc:docMk/>
      </pc:docMkLst>
      <pc:sldChg chg="modSp mod">
        <pc:chgData name="Sparks, Joshua J" userId="25572300-9cc9-4327-bab8-76b06b46b063" providerId="ADAL" clId="{D6E4AB1D-8327-3546-81D4-0BDB242D4FBD}" dt="2021-03-15T01:07:11.753" v="146" actId="20577"/>
        <pc:sldMkLst>
          <pc:docMk/>
          <pc:sldMk cId="3247708637" sldId="256"/>
        </pc:sldMkLst>
        <pc:spChg chg="mod">
          <ac:chgData name="Sparks, Joshua J" userId="25572300-9cc9-4327-bab8-76b06b46b063" providerId="ADAL" clId="{D6E4AB1D-8327-3546-81D4-0BDB242D4FBD}" dt="2021-03-15T00:31:10.808" v="52" actId="20577"/>
          <ac:spMkLst>
            <pc:docMk/>
            <pc:sldMk cId="3247708637" sldId="256"/>
            <ac:spMk id="4" creationId="{00000000-0000-0000-0000-000000000000}"/>
          </ac:spMkLst>
        </pc:spChg>
        <pc:spChg chg="mod">
          <ac:chgData name="Sparks, Joshua J" userId="25572300-9cc9-4327-bab8-76b06b46b063" providerId="ADAL" clId="{D6E4AB1D-8327-3546-81D4-0BDB242D4FBD}" dt="2021-03-15T01:05:54.183" v="85" actId="20577"/>
          <ac:spMkLst>
            <pc:docMk/>
            <pc:sldMk cId="3247708637" sldId="256"/>
            <ac:spMk id="6" creationId="{35A27718-B869-0544-A645-28C53562B0BF}"/>
          </ac:spMkLst>
        </pc:spChg>
        <pc:spChg chg="mod">
          <ac:chgData name="Sparks, Joshua J" userId="25572300-9cc9-4327-bab8-76b06b46b063" providerId="ADAL" clId="{D6E4AB1D-8327-3546-81D4-0BDB242D4FBD}" dt="2021-03-15T01:07:11.753" v="146" actId="20577"/>
          <ac:spMkLst>
            <pc:docMk/>
            <pc:sldMk cId="3247708637" sldId="256"/>
            <ac:spMk id="11" creationId="{B60489FD-4267-4D6B-A5ED-28C0ACDF9C3C}"/>
          </ac:spMkLst>
        </pc:spChg>
        <pc:spChg chg="mod">
          <ac:chgData name="Sparks, Joshua J" userId="25572300-9cc9-4327-bab8-76b06b46b063" providerId="ADAL" clId="{D6E4AB1D-8327-3546-81D4-0BDB242D4FBD}" dt="2021-03-15T01:02:31.990" v="84" actId="20577"/>
          <ac:spMkLst>
            <pc:docMk/>
            <pc:sldMk cId="3247708637" sldId="256"/>
            <ac:spMk id="15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3/14/21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3/14/21</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3630" y="587680"/>
            <a:ext cx="42483158" cy="2326853"/>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6600" b="1" dirty="0">
                <a:latin typeface="Times New Roman"/>
                <a:cs typeface="Times New Roman"/>
              </a:rPr>
              <a:t>Locations of </a:t>
            </a:r>
            <a:r>
              <a:rPr lang="en-US" sz="6600" b="1" dirty="0" err="1">
                <a:latin typeface="Times New Roman"/>
                <a:cs typeface="Times New Roman"/>
              </a:rPr>
              <a:t>MafB</a:t>
            </a:r>
            <a:r>
              <a:rPr lang="en-US" sz="6600" b="1" dirty="0">
                <a:latin typeface="Times New Roman"/>
                <a:cs typeface="Times New Roman"/>
              </a:rPr>
              <a:t> Genes in Mice Genome</a:t>
            </a:r>
          </a:p>
          <a:p>
            <a:pPr algn="ctr"/>
            <a:r>
              <a:rPr lang="en-US" sz="5800" b="1" dirty="0">
                <a:latin typeface="Times New Roman"/>
                <a:cs typeface="Times New Roman"/>
              </a:rPr>
              <a:t>Joshua Sparks, Michael S. Price, Gary D. Isaacs</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177" y="1129426"/>
            <a:ext cx="4840224" cy="1377696"/>
          </a:xfrm>
          <a:prstGeom prst="rect">
            <a:avLst/>
          </a:prstGeom>
        </p:spPr>
      </p:pic>
      <p:sp>
        <p:nvSpPr>
          <p:cNvPr id="159" name="TextBox 158"/>
          <p:cNvSpPr txBox="1"/>
          <p:nvPr/>
        </p:nvSpPr>
        <p:spPr>
          <a:xfrm>
            <a:off x="33953152" y="23650663"/>
            <a:ext cx="9321064" cy="6411372"/>
          </a:xfrm>
          <a:prstGeom prst="rect">
            <a:avLst/>
          </a:prstGeom>
          <a:solidFill>
            <a:schemeClr val="bg1"/>
          </a:solidFill>
          <a:ln>
            <a:solidFill>
              <a:schemeClr val="tx1"/>
            </a:solidFill>
          </a:ln>
        </p:spPr>
        <p:txBody>
          <a:bodyPr wrap="square" lIns="131445" tIns="65723" rIns="131445" bIns="65723" rtlCol="0">
            <a:spAutoFit/>
          </a:bodyPr>
          <a:lstStyle/>
          <a:p>
            <a:r>
              <a:rPr lang="en-US" sz="2400" dirty="0"/>
              <a:t>1. A. Lawton</a:t>
            </a:r>
            <a:r>
              <a:rPr lang="en-US" sz="2400" i="1" dirty="0"/>
              <a:t> et al.</a:t>
            </a:r>
            <a:r>
              <a:rPr lang="en-US" sz="2400" dirty="0"/>
              <a:t>, Folate-Dependent Cognitive Impairment Associated With Specific Gene Networks in the Adult Mouse Hippocampus. </a:t>
            </a:r>
            <a:r>
              <a:rPr lang="en-US" sz="2400" i="1" dirty="0"/>
              <a:t>Front. </a:t>
            </a:r>
            <a:r>
              <a:rPr lang="en-US" sz="2400" i="1" dirty="0" err="1"/>
              <a:t>Nutr</a:t>
            </a:r>
            <a:r>
              <a:rPr lang="en-US" sz="2400" i="1" dirty="0"/>
              <a:t>.</a:t>
            </a:r>
            <a:r>
              <a:rPr lang="en-US" sz="2400" b="1" dirty="0"/>
              <a:t> 7</a:t>
            </a:r>
            <a:r>
              <a:rPr lang="en-US" sz="2400" dirty="0"/>
              <a:t>(2020).</a:t>
            </a:r>
          </a:p>
          <a:p>
            <a:r>
              <a:rPr lang="en-US" sz="2400" dirty="0"/>
              <a:t>2. “HOMER (v4.10, 5-16-2018).” </a:t>
            </a:r>
            <a:r>
              <a:rPr lang="en-US" sz="2400" i="1" dirty="0"/>
              <a:t>Homer Software and Data Download</a:t>
            </a:r>
            <a:r>
              <a:rPr lang="en-US" sz="2400" dirty="0"/>
              <a:t>, UCSD, </a:t>
            </a:r>
            <a:r>
              <a:rPr lang="en-US" sz="2400" dirty="0" err="1"/>
              <a:t>homer.ucsd.edu</a:t>
            </a:r>
            <a:r>
              <a:rPr lang="en-US" sz="2400" dirty="0"/>
              <a:t>/homer/</a:t>
            </a:r>
            <a:r>
              <a:rPr lang="en-US" sz="2400" dirty="0" err="1"/>
              <a:t>index.html</a:t>
            </a:r>
            <a:r>
              <a:rPr lang="en-US" sz="2400" dirty="0"/>
              <a:t>.</a:t>
            </a:r>
          </a:p>
          <a:p>
            <a:pPr lvl="0"/>
            <a:r>
              <a:rPr lang="en-US" sz="2400" dirty="0"/>
              <a:t>3. Attwood, J.T., R.L. Yung, and B.C. Richardson, DNA methylation and the regulation of gene transcription. Cell Mol Life Sci, 2002. 59(2): p. 241-57.</a:t>
            </a:r>
          </a:p>
          <a:p>
            <a:pPr lvl="0"/>
            <a:r>
              <a:rPr lang="en-US" sz="2400" dirty="0"/>
              <a:t>Taher, N., et al., Amyloid-beta alters the DNA methylation status of cell-fate genes in an Alzheimer's disease model. J </a:t>
            </a:r>
            <a:r>
              <a:rPr lang="en-US" sz="2400" dirty="0" err="1"/>
              <a:t>Alzheimers</a:t>
            </a:r>
            <a:r>
              <a:rPr lang="en-US" sz="2400" dirty="0"/>
              <a:t> Dis, 2014. 38(4): p. 831-44.</a:t>
            </a:r>
          </a:p>
          <a:p>
            <a:pPr lvl="0"/>
            <a:r>
              <a:rPr lang="en-US" sz="2400" dirty="0"/>
              <a:t>4. S. </a:t>
            </a:r>
            <a:r>
              <a:rPr lang="en-US" sz="2400" dirty="0" err="1"/>
              <a:t>Maimaiti</a:t>
            </a:r>
            <a:r>
              <a:rPr lang="en-US" sz="2400" i="1" dirty="0"/>
              <a:t> et al.</a:t>
            </a:r>
            <a:r>
              <a:rPr lang="en-US" sz="2400" dirty="0"/>
              <a:t>, Neuron-specific </a:t>
            </a:r>
            <a:r>
              <a:rPr lang="en-US" sz="2400" dirty="0" err="1"/>
              <a:t>Mafb</a:t>
            </a:r>
            <a:r>
              <a:rPr lang="en-US" sz="2400" dirty="0"/>
              <a:t> knockout causes growth retardation accompanied by an impaired growth hormone/insulin-like growth factor I axis. </a:t>
            </a:r>
            <a:r>
              <a:rPr lang="en-US" sz="2400" i="1" dirty="0"/>
              <a:t>Exp Anim.</a:t>
            </a:r>
            <a:r>
              <a:rPr lang="en-US" sz="2400" b="1" dirty="0"/>
              <a:t> 68</a:t>
            </a:r>
            <a:r>
              <a:rPr lang="en-US" sz="2400" dirty="0"/>
              <a:t>, 435-442 (2019).</a:t>
            </a:r>
          </a:p>
          <a:p>
            <a:pPr lvl="0"/>
            <a:r>
              <a:rPr lang="en-US" sz="2400" dirty="0"/>
              <a:t>5. Figure 4.  E. L. Pai</a:t>
            </a:r>
            <a:r>
              <a:rPr lang="en-US" sz="2400" i="1" dirty="0"/>
              <a:t> et al.</a:t>
            </a:r>
            <a:r>
              <a:rPr lang="en-US" sz="2400" dirty="0"/>
              <a:t>, </a:t>
            </a:r>
            <a:r>
              <a:rPr lang="en-US" sz="2400" dirty="0" err="1"/>
              <a:t>Maf</a:t>
            </a:r>
            <a:r>
              <a:rPr lang="en-US" sz="2400" dirty="0"/>
              <a:t> and </a:t>
            </a:r>
            <a:r>
              <a:rPr lang="en-US" sz="2400" dirty="0" err="1"/>
              <a:t>Mafb</a:t>
            </a:r>
            <a:r>
              <a:rPr lang="en-US" sz="2400" dirty="0"/>
              <a:t> control mouse pallial interneuron fate and maturation through neuropsychiatric disease gene regulation. </a:t>
            </a:r>
            <a:r>
              <a:rPr lang="en-US" sz="2400" i="1" dirty="0" err="1"/>
              <a:t>eLife</a:t>
            </a:r>
            <a:r>
              <a:rPr lang="en-US" sz="2400" i="1" dirty="0"/>
              <a:t>.</a:t>
            </a:r>
            <a:r>
              <a:rPr lang="en-US" sz="2400" b="1" dirty="0"/>
              <a:t> 9</a:t>
            </a:r>
            <a:r>
              <a:rPr lang="en-US" sz="2400" dirty="0"/>
              <a:t>, e54903 (2020). </a:t>
            </a:r>
          </a:p>
          <a:p>
            <a:pPr lvl="0"/>
            <a:endParaRPr lang="en-US" sz="2400" dirty="0"/>
          </a:p>
        </p:txBody>
      </p:sp>
      <p:sp>
        <p:nvSpPr>
          <p:cNvPr id="162" name="TextBox 161"/>
          <p:cNvSpPr txBox="1"/>
          <p:nvPr/>
        </p:nvSpPr>
        <p:spPr>
          <a:xfrm>
            <a:off x="10725448" y="3555142"/>
            <a:ext cx="22440303" cy="28100713"/>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sp>
        <p:nvSpPr>
          <p:cNvPr id="165" name="TextBox 164"/>
          <p:cNvSpPr txBox="1"/>
          <p:nvPr/>
        </p:nvSpPr>
        <p:spPr>
          <a:xfrm>
            <a:off x="823295" y="4420381"/>
            <a:ext cx="9312771" cy="8042587"/>
          </a:xfrm>
          <a:prstGeom prst="rect">
            <a:avLst/>
          </a:prstGeom>
          <a:solidFill>
            <a:schemeClr val="bg1"/>
          </a:solidFill>
          <a:ln>
            <a:solidFill>
              <a:srgbClr val="000000"/>
            </a:solidFill>
          </a:ln>
        </p:spPr>
        <p:txBody>
          <a:bodyPr wrap="square" lIns="131445" tIns="65723" rIns="131445" bIns="65723" rtlCol="0">
            <a:spAutoFit/>
          </a:bodyPr>
          <a:lstStyle/>
          <a:p>
            <a:endParaRPr lang="en-US" sz="1800" b="1" dirty="0"/>
          </a:p>
          <a:p>
            <a:pPr fontAlgn="base"/>
            <a:r>
              <a:rPr lang="en-US" sz="2800" dirty="0"/>
              <a:t>BACKGROUND: DNA Methylation influences DNA regulation, and without Methylated DNA gene regulation declines. The lack of DNA Methylation is associated with Alzheimer's disease, a cognitive disease that impairs function. Lab mice without folate in their diets show loss of cognitive functions, showing a possible correlation between folate and Alzheimer's disease. Microarray analysis was performed on mice after 4 months of a folic acid diet which removed all folate, and two genes , Zfp410 and </a:t>
            </a:r>
            <a:r>
              <a:rPr lang="en-US" sz="2800" dirty="0" err="1"/>
              <a:t>MafB</a:t>
            </a:r>
            <a:r>
              <a:rPr lang="en-US" sz="2800" dirty="0"/>
              <a:t>, were found to have enriched Motif binding sites.</a:t>
            </a:r>
          </a:p>
          <a:p>
            <a:pPr fontAlgn="base"/>
            <a:endParaRPr lang="en-US" sz="2800" dirty="0"/>
          </a:p>
          <a:p>
            <a:pPr fontAlgn="base"/>
            <a:r>
              <a:rPr lang="en-US" sz="2800" dirty="0"/>
              <a:t>METHODS: Utilize HOMER (Hypergeometric Optimization of Motif Enrichment) and Perl scripts to find the locations of enriched Motif binding sites. </a:t>
            </a:r>
          </a:p>
          <a:p>
            <a:pPr fontAlgn="base"/>
            <a:r>
              <a:rPr lang="en-US" sz="2800" dirty="0"/>
              <a:t> </a:t>
            </a:r>
          </a:p>
          <a:p>
            <a:pPr fontAlgn="base"/>
            <a:r>
              <a:rPr lang="en-US" sz="2800" dirty="0"/>
              <a:t>RESULTS: The locations of </a:t>
            </a:r>
            <a:r>
              <a:rPr lang="en-US" sz="2800" dirty="0" err="1"/>
              <a:t>MafB</a:t>
            </a:r>
            <a:r>
              <a:rPr lang="en-US" sz="2800" dirty="0"/>
              <a:t> in three genes were found in the mouse genome, mm10. </a:t>
            </a:r>
          </a:p>
          <a:p>
            <a:pPr algn="just"/>
            <a:endParaRPr lang="en-US" sz="2000" dirty="0">
              <a:latin typeface="Times New Roman"/>
              <a:cs typeface="Times New Roman"/>
            </a:endParaRPr>
          </a:p>
        </p:txBody>
      </p:sp>
      <p:sp>
        <p:nvSpPr>
          <p:cNvPr id="166" name="TextBox 165"/>
          <p:cNvSpPr txBox="1"/>
          <p:nvPr/>
        </p:nvSpPr>
        <p:spPr>
          <a:xfrm>
            <a:off x="823295" y="3572033"/>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Times New Roman"/>
                <a:cs typeface="Times New Roman"/>
              </a:rPr>
              <a:t>Abstract</a:t>
            </a:r>
            <a:endParaRPr lang="en-US" sz="6000">
              <a:solidFill>
                <a:schemeClr val="bg1"/>
              </a:solidFill>
              <a:latin typeface="Times New Roman"/>
              <a:cs typeface="Times New Roman"/>
            </a:endParaRPr>
          </a:p>
        </p:txBody>
      </p:sp>
      <p:sp>
        <p:nvSpPr>
          <p:cNvPr id="167" name="TextBox 166"/>
          <p:cNvSpPr txBox="1"/>
          <p:nvPr/>
        </p:nvSpPr>
        <p:spPr>
          <a:xfrm>
            <a:off x="797830" y="14409323"/>
            <a:ext cx="9312772" cy="18291547"/>
          </a:xfrm>
          <a:prstGeom prst="rect">
            <a:avLst/>
          </a:prstGeom>
          <a:solidFill>
            <a:schemeClr val="bg1"/>
          </a:solidFill>
          <a:ln>
            <a:solidFill>
              <a:schemeClr val="tx1"/>
            </a:solidFill>
          </a:ln>
        </p:spPr>
        <p:txBody>
          <a:bodyPr wrap="square" lIns="131445" tIns="65723" rIns="131445" bIns="65723" rtlCol="0">
            <a:spAutoFit/>
          </a:bodyPr>
          <a:lstStyle/>
          <a:p>
            <a:endParaRPr lang="en-US" sz="2000" dirty="0">
              <a:latin typeface="Times New Roman"/>
              <a:cs typeface="Times New Roman"/>
            </a:endParaRPr>
          </a:p>
          <a:p>
            <a:endParaRPr lang="en-US" sz="2000" dirty="0">
              <a:latin typeface="Times New Roman"/>
              <a:cs typeface="Times New Roman"/>
            </a:endParaRPr>
          </a:p>
          <a:p>
            <a:r>
              <a:rPr lang="en-US" sz="2800" b="1" dirty="0"/>
              <a:t>Introduction:</a:t>
            </a:r>
            <a:r>
              <a:rPr lang="en-US" sz="2800" dirty="0"/>
              <a:t> Gene expression begins with converting DNA into mRNA through a process called transcription. Transcription initiates at the transcription start site (TSS) which is bound by repressor or activator transcription factors. These factors facilitate the amount of transcription which occurs on DNA, effectively managing the amount of mRNA produced. Certain sequences of DNA surrounding the TSS assist these transcription factors in binding to the TSS on the promotor gene (Figure 2). The area near the TSS is estimated to be 2000 base pairs upstream of the promoter, as well as 500 base pairs downstream. These areas near the TSS are called Motifs. Motifs are discovered through analyzing the position weight matrix (PWM) of the DNA, which is described as the specificity of a transcription factor binding in a way that is unique when compared with other background genes (Figure 2). Analysis of motifs through PWM can be accomplished through computer software and programming due to their differing lengths among a vast number of gene strands. HOMER is a free software for motif discovery and next-gen sequencing analysis that utilizes command line programs and motif algorithms to analyze large amounts of mRNA sequence data for motifs and  compares it with genome specific motif sequences (Figure 3). As part of a nutritional study assessing the effects of folate deficiency on cognition, gene expression data from hippocampus tissue was obtained from four-week-old folate replete and folate deficient mice. Various genes were identified to be differentially expressed between these conditions and utilizing HOMER, common DNA binding motifs were identified in the regions immediately surrounding the start codon of each differentially expressed gene. These motifs were then queried against publicly available databases of known DNA binding motifs to determine what transcription factors regulate these genes. </a:t>
            </a:r>
            <a:r>
              <a:rPr lang="en-US" sz="2800" dirty="0" err="1"/>
              <a:t>MafB</a:t>
            </a:r>
            <a:r>
              <a:rPr lang="en-US" sz="2800" dirty="0"/>
              <a:t>, a protein involved in fetal brain development,(Figure 4) was discovered to have enriched Motif binding sites in prior work. (Lawton, 2020)  This gene may be a target for treatment of cognition related diseases in mice and humans.</a:t>
            </a:r>
          </a:p>
          <a:p>
            <a:endParaRPr lang="en-US" sz="2800" b="1" dirty="0"/>
          </a:p>
          <a:p>
            <a:r>
              <a:rPr lang="en-US" sz="2800" b="1" dirty="0"/>
              <a:t>Question: </a:t>
            </a:r>
            <a:r>
              <a:rPr lang="en-US" sz="2800" dirty="0"/>
              <a:t>Where in the mice genome are </a:t>
            </a:r>
            <a:r>
              <a:rPr lang="en-US" sz="2800" dirty="0" err="1"/>
              <a:t>MafB</a:t>
            </a:r>
            <a:r>
              <a:rPr lang="en-US" sz="2800" dirty="0"/>
              <a:t> transcription factor binding sites found?</a:t>
            </a:r>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sp>
        <p:nvSpPr>
          <p:cNvPr id="168" name="TextBox 167"/>
          <p:cNvSpPr txBox="1"/>
          <p:nvPr/>
        </p:nvSpPr>
        <p:spPr>
          <a:xfrm>
            <a:off x="797831" y="12880429"/>
            <a:ext cx="9326880" cy="1610057"/>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Introduction and/or Research Question</a:t>
            </a:r>
            <a:endParaRPr lang="en-US" sz="6000" dirty="0">
              <a:solidFill>
                <a:schemeClr val="bg1"/>
              </a:solidFill>
              <a:latin typeface="Times New Roman"/>
              <a:cs typeface="Times New Roman"/>
            </a:endParaRPr>
          </a:p>
        </p:txBody>
      </p:sp>
      <p:grpSp>
        <p:nvGrpSpPr>
          <p:cNvPr id="175" name="Group 174"/>
          <p:cNvGrpSpPr/>
          <p:nvPr/>
        </p:nvGrpSpPr>
        <p:grpSpPr>
          <a:xfrm>
            <a:off x="34030433" y="18265419"/>
            <a:ext cx="9262894" cy="4044793"/>
            <a:chOff x="34114657" y="17838275"/>
            <a:chExt cx="9302450" cy="5338602"/>
          </a:xfrm>
        </p:grpSpPr>
        <p:sp>
          <p:nvSpPr>
            <p:cNvPr id="176" name="TextBox 175"/>
            <p:cNvSpPr txBox="1"/>
            <p:nvPr/>
          </p:nvSpPr>
          <p:spPr>
            <a:xfrm>
              <a:off x="34114657" y="18649563"/>
              <a:ext cx="9302450" cy="4527314"/>
            </a:xfrm>
            <a:prstGeom prst="rect">
              <a:avLst/>
            </a:prstGeom>
            <a:solidFill>
              <a:srgbClr val="FFFFFF"/>
            </a:solidFill>
            <a:ln cap="rnd">
              <a:solidFill>
                <a:schemeClr val="tx1"/>
              </a:solidFill>
            </a:ln>
          </p:spPr>
          <p:txBody>
            <a:bodyPr wrap="square" lIns="182880" rIns="182880" rtlCol="0">
              <a:noAutofit/>
            </a:bodyPr>
            <a:lstStyle/>
            <a:p>
              <a:pPr algn="just"/>
              <a:r>
                <a:rPr lang="en-US" sz="3500" dirty="0">
                  <a:latin typeface="Times New Roman"/>
                  <a:cs typeface="Times New Roman"/>
                </a:rPr>
                <a:t>With the locations of </a:t>
              </a:r>
              <a:r>
                <a:rPr lang="en-US" sz="3500" dirty="0" err="1">
                  <a:latin typeface="Times New Roman"/>
                  <a:cs typeface="Times New Roman"/>
                </a:rPr>
                <a:t>MafB</a:t>
              </a:r>
              <a:r>
                <a:rPr lang="en-US" sz="3500" dirty="0">
                  <a:latin typeface="Times New Roman"/>
                  <a:cs typeface="Times New Roman"/>
                </a:rPr>
                <a:t> in mice now known, future research will use </a:t>
              </a:r>
              <a:r>
                <a:rPr lang="en-US" sz="3500" dirty="0" err="1">
                  <a:latin typeface="Times New Roman"/>
                  <a:cs typeface="Times New Roman"/>
                </a:rPr>
                <a:t>ChIP</a:t>
              </a:r>
              <a:r>
                <a:rPr lang="en-US" sz="3500" dirty="0">
                  <a:latin typeface="Times New Roman"/>
                  <a:cs typeface="Times New Roman"/>
                </a:rPr>
                <a:t> sequencing (</a:t>
              </a:r>
              <a:r>
                <a:rPr lang="en-US" sz="3500" dirty="0" err="1">
                  <a:latin typeface="Times New Roman"/>
                  <a:cs typeface="Times New Roman"/>
                </a:rPr>
                <a:t>ChIP</a:t>
              </a:r>
              <a:r>
                <a:rPr lang="en-US" sz="3500" dirty="0">
                  <a:latin typeface="Times New Roman"/>
                  <a:cs typeface="Times New Roman"/>
                </a:rPr>
                <a:t>-Seq)  to identify genome-wide DNA binding sites for </a:t>
              </a:r>
              <a:r>
                <a:rPr lang="en-US" sz="3500" dirty="0" err="1">
                  <a:latin typeface="Times New Roman"/>
                  <a:cs typeface="Times New Roman"/>
                </a:rPr>
                <a:t>MafB</a:t>
              </a:r>
              <a:r>
                <a:rPr lang="en-US" sz="3500" dirty="0">
                  <a:latin typeface="Times New Roman"/>
                  <a:cs typeface="Times New Roman"/>
                </a:rPr>
                <a:t> and Zfp410 transcription factors.  This will confirm the results from the HOMER analysis findings for Motif sequences.</a:t>
              </a:r>
            </a:p>
          </p:txBody>
        </p:sp>
        <p:sp>
          <p:nvSpPr>
            <p:cNvPr id="177" name="TextBox 176"/>
            <p:cNvSpPr txBox="1"/>
            <p:nvPr/>
          </p:nvSpPr>
          <p:spPr>
            <a:xfrm>
              <a:off x="34114657" y="17838275"/>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Future Work</a:t>
              </a:r>
              <a:endParaRPr lang="en-US" sz="6000" dirty="0">
                <a:solidFill>
                  <a:schemeClr val="bg1"/>
                </a:solidFill>
                <a:latin typeface="Garamond"/>
                <a:cs typeface="Garamond"/>
              </a:endParaRPr>
            </a:p>
          </p:txBody>
        </p:sp>
      </p:grpSp>
      <p:sp>
        <p:nvSpPr>
          <p:cNvPr id="178" name="TextBox 177"/>
          <p:cNvSpPr txBox="1"/>
          <p:nvPr/>
        </p:nvSpPr>
        <p:spPr>
          <a:xfrm>
            <a:off x="33953152" y="22739786"/>
            <a:ext cx="93215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Times New Roman"/>
                <a:cs typeface="Times New Roman"/>
              </a:rPr>
              <a:t>References and Acknowledgments</a:t>
            </a:r>
            <a:endParaRPr lang="en-US" sz="6000">
              <a:solidFill>
                <a:schemeClr val="bg1"/>
              </a:solidFill>
              <a:latin typeface="Times New Roman"/>
              <a:cs typeface="Times New Roman"/>
            </a:endParaRPr>
          </a:p>
        </p:txBody>
      </p:sp>
      <p:grpSp>
        <p:nvGrpSpPr>
          <p:cNvPr id="179" name="Group 178"/>
          <p:cNvGrpSpPr/>
          <p:nvPr/>
        </p:nvGrpSpPr>
        <p:grpSpPr>
          <a:xfrm>
            <a:off x="34008529" y="3934553"/>
            <a:ext cx="9278260" cy="14044790"/>
            <a:chOff x="34008529" y="3934553"/>
            <a:chExt cx="9278260" cy="12415637"/>
          </a:xfrm>
        </p:grpSpPr>
        <p:sp>
          <p:nvSpPr>
            <p:cNvPr id="180" name="TextBox 179"/>
            <p:cNvSpPr txBox="1"/>
            <p:nvPr/>
          </p:nvSpPr>
          <p:spPr>
            <a:xfrm>
              <a:off x="34008529" y="4700802"/>
              <a:ext cx="9278259" cy="11640434"/>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1" name="TextBox 180"/>
            <p:cNvSpPr txBox="1"/>
            <p:nvPr/>
          </p:nvSpPr>
          <p:spPr>
            <a:xfrm>
              <a:off x="34011515" y="3934553"/>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Times New Roman"/>
                  <a:cs typeface="Times New Roman"/>
                </a:rPr>
                <a:t>Results and Conclusion</a:t>
              </a:r>
              <a:endParaRPr lang="en-US" sz="6000">
                <a:solidFill>
                  <a:schemeClr val="bg1"/>
                </a:solidFill>
                <a:latin typeface="Times New Roman"/>
                <a:cs typeface="Times New Roman"/>
              </a:endParaRPr>
            </a:p>
          </p:txBody>
        </p:sp>
        <p:sp>
          <p:nvSpPr>
            <p:cNvPr id="182" name="Rectangle 181"/>
            <p:cNvSpPr/>
            <p:nvPr/>
          </p:nvSpPr>
          <p:spPr>
            <a:xfrm>
              <a:off x="34159900" y="5167890"/>
              <a:ext cx="8908005" cy="11182300"/>
            </a:xfrm>
            <a:prstGeom prst="rect">
              <a:avLst/>
            </a:prstGeom>
          </p:spPr>
          <p:txBody>
            <a:bodyPr wrap="square">
              <a:spAutoFit/>
            </a:bodyPr>
            <a:lstStyle/>
            <a:p>
              <a:r>
                <a:rPr lang="en-US" sz="4800" b="1" dirty="0"/>
                <a:t>Results </a:t>
              </a:r>
            </a:p>
            <a:p>
              <a:r>
                <a:rPr lang="en-US" sz="4800" dirty="0">
                  <a:latin typeface="Times New Roman"/>
                  <a:cs typeface="Times New Roman"/>
                </a:rPr>
                <a:t>In prior work (Lawton, 2020) 462 downregulated and upregulated genes were found in folate-deficient mice when compared to control mice. Of these 462 genes, </a:t>
              </a:r>
              <a:r>
                <a:rPr lang="en-US" sz="4800" dirty="0" err="1">
                  <a:latin typeface="Times New Roman"/>
                  <a:cs typeface="Times New Roman"/>
                </a:rPr>
                <a:t>MafB</a:t>
              </a:r>
              <a:r>
                <a:rPr lang="en-US" sz="4800" dirty="0">
                  <a:latin typeface="Times New Roman"/>
                  <a:cs typeface="Times New Roman"/>
                </a:rPr>
                <a:t> and Zfp410 were found to have enriched Motif binding sites. (Figure 3) Through the use of HOMER and Perl scripts, the locations of the </a:t>
              </a:r>
              <a:r>
                <a:rPr lang="en-US" sz="4800" dirty="0" err="1">
                  <a:latin typeface="Times New Roman"/>
                  <a:cs typeface="Times New Roman"/>
                </a:rPr>
                <a:t>MafB</a:t>
              </a:r>
              <a:r>
                <a:rPr lang="en-US" sz="4800" dirty="0">
                  <a:latin typeface="Times New Roman"/>
                  <a:cs typeface="Times New Roman"/>
                </a:rPr>
                <a:t> Motifs were discovered in three genes of the mice genome mm10. The three genes are located on chromosome 9 F2 (Gene ID 66387), chromosome 18 (Gene ID 13505), and chromosome 19 (Gene ID 74306). </a:t>
              </a:r>
            </a:p>
          </p:txBody>
        </p:sp>
      </p:grpSp>
      <p:pic>
        <p:nvPicPr>
          <p:cNvPr id="9" name="Picture 8">
            <a:extLst>
              <a:ext uri="{FF2B5EF4-FFF2-40B4-BE49-F238E27FC236}">
                <a16:creationId xmlns:a16="http://schemas.microsoft.com/office/drawing/2014/main" id="{A682FEAD-AF4D-4DC6-93E3-3169BAFDC5CC}"/>
              </a:ext>
            </a:extLst>
          </p:cNvPr>
          <p:cNvPicPr>
            <a:picLocks noChangeAspect="1"/>
          </p:cNvPicPr>
          <p:nvPr/>
        </p:nvPicPr>
        <p:blipFill>
          <a:blip r:embed="rId4"/>
          <a:stretch>
            <a:fillRect/>
          </a:stretch>
        </p:blipFill>
        <p:spPr>
          <a:xfrm>
            <a:off x="11000140" y="15617476"/>
            <a:ext cx="9585473" cy="4723734"/>
          </a:xfrm>
          <a:prstGeom prst="rect">
            <a:avLst/>
          </a:prstGeom>
        </p:spPr>
      </p:pic>
      <p:sp>
        <p:nvSpPr>
          <p:cNvPr id="86" name="TextBox 85">
            <a:extLst>
              <a:ext uri="{FF2B5EF4-FFF2-40B4-BE49-F238E27FC236}">
                <a16:creationId xmlns:a16="http://schemas.microsoft.com/office/drawing/2014/main" id="{3DC390AB-9150-4711-A62D-01E4B2E7EC6A}"/>
              </a:ext>
            </a:extLst>
          </p:cNvPr>
          <p:cNvSpPr txBox="1"/>
          <p:nvPr/>
        </p:nvSpPr>
        <p:spPr>
          <a:xfrm>
            <a:off x="11000140" y="20056802"/>
            <a:ext cx="10305223" cy="2831544"/>
          </a:xfrm>
          <a:prstGeom prst="rect">
            <a:avLst/>
          </a:prstGeom>
          <a:noFill/>
          <a:ln>
            <a:noFill/>
          </a:ln>
        </p:spPr>
        <p:txBody>
          <a:bodyPr wrap="square" rtlCol="0">
            <a:spAutoFit/>
          </a:bodyPr>
          <a:lstStyle/>
          <a:p>
            <a:r>
              <a:rPr lang="en-US" sz="3200" b="1" dirty="0"/>
              <a:t>Figure 2. Simple Image of Transcription</a:t>
            </a:r>
            <a:r>
              <a:rPr lang="en-US" sz="3200" dirty="0"/>
              <a:t>. Featuring the promotor region (yellow) and the Transcription start site (TSS, green arrow). </a:t>
            </a:r>
          </a:p>
          <a:p>
            <a:endParaRPr lang="en-US" dirty="0"/>
          </a:p>
        </p:txBody>
      </p:sp>
      <p:sp>
        <p:nvSpPr>
          <p:cNvPr id="11" name="TextBox 10">
            <a:extLst>
              <a:ext uri="{FF2B5EF4-FFF2-40B4-BE49-F238E27FC236}">
                <a16:creationId xmlns:a16="http://schemas.microsoft.com/office/drawing/2014/main" id="{B60489FD-4267-4D6B-A5ED-28C0ACDF9C3C}"/>
              </a:ext>
            </a:extLst>
          </p:cNvPr>
          <p:cNvSpPr txBox="1"/>
          <p:nvPr/>
        </p:nvSpPr>
        <p:spPr>
          <a:xfrm>
            <a:off x="22993205" y="18995335"/>
            <a:ext cx="9931098" cy="3539430"/>
          </a:xfrm>
          <a:prstGeom prst="rect">
            <a:avLst/>
          </a:prstGeom>
          <a:noFill/>
        </p:spPr>
        <p:txBody>
          <a:bodyPr wrap="square" rtlCol="0">
            <a:spAutoFit/>
          </a:bodyPr>
          <a:lstStyle/>
          <a:p>
            <a:r>
              <a:rPr lang="en-US" sz="3200" b="1" dirty="0"/>
              <a:t>Figure 3. </a:t>
            </a:r>
            <a:r>
              <a:rPr lang="en-US" sz="3200" b="1" dirty="0" err="1"/>
              <a:t>MafB</a:t>
            </a:r>
            <a:r>
              <a:rPr lang="en-US" sz="3200" b="1" dirty="0"/>
              <a:t> Position Weight Matrix Score. </a:t>
            </a:r>
            <a:r>
              <a:rPr lang="en-US" sz="3200" dirty="0"/>
              <a:t>The higher the weight of the nucleotide (A, T, C, or G) in the position weight matrix, the higher the chance the nucleotide must be present in that position of the sequence. The Motif above is that of </a:t>
            </a:r>
            <a:r>
              <a:rPr lang="en-US" sz="3200" dirty="0" err="1"/>
              <a:t>MafB</a:t>
            </a:r>
            <a:r>
              <a:rPr lang="en-US" sz="3200" dirty="0"/>
              <a:t>, a protein commonly found in blood cells of mice as well as neuronal development in </a:t>
            </a:r>
            <a:r>
              <a:rPr lang="en-US" sz="3200"/>
              <a:t>fetal mice. </a:t>
            </a:r>
            <a:endParaRPr lang="en-US" sz="3200" dirty="0"/>
          </a:p>
        </p:txBody>
      </p:sp>
      <p:pic>
        <p:nvPicPr>
          <p:cNvPr id="3" name="Picture 2" descr="Table&#10;&#10;Description automatically generated with medium confidence">
            <a:extLst>
              <a:ext uri="{FF2B5EF4-FFF2-40B4-BE49-F238E27FC236}">
                <a16:creationId xmlns:a16="http://schemas.microsoft.com/office/drawing/2014/main" id="{1985A01A-3DC9-2C4E-ABEA-3431DAFA3F6C}"/>
              </a:ext>
            </a:extLst>
          </p:cNvPr>
          <p:cNvPicPr>
            <a:picLocks noChangeAspect="1"/>
          </p:cNvPicPr>
          <p:nvPr/>
        </p:nvPicPr>
        <p:blipFill rotWithShape="1">
          <a:blip r:embed="rId5"/>
          <a:srcRect t="-2449" r="15171"/>
          <a:stretch/>
        </p:blipFill>
        <p:spPr>
          <a:xfrm>
            <a:off x="11000140" y="3572033"/>
            <a:ext cx="21500839" cy="9752274"/>
          </a:xfrm>
          <a:prstGeom prst="rect">
            <a:avLst/>
          </a:prstGeom>
        </p:spPr>
      </p:pic>
      <p:sp>
        <p:nvSpPr>
          <p:cNvPr id="6" name="TextBox 5">
            <a:extLst>
              <a:ext uri="{FF2B5EF4-FFF2-40B4-BE49-F238E27FC236}">
                <a16:creationId xmlns:a16="http://schemas.microsoft.com/office/drawing/2014/main" id="{35A27718-B869-0544-A645-28C53562B0BF}"/>
              </a:ext>
            </a:extLst>
          </p:cNvPr>
          <p:cNvSpPr txBox="1"/>
          <p:nvPr/>
        </p:nvSpPr>
        <p:spPr>
          <a:xfrm>
            <a:off x="10953380" y="13324307"/>
            <a:ext cx="21547599" cy="2400657"/>
          </a:xfrm>
          <a:prstGeom prst="rect">
            <a:avLst/>
          </a:prstGeom>
          <a:noFill/>
        </p:spPr>
        <p:txBody>
          <a:bodyPr wrap="square" rtlCol="0">
            <a:spAutoFit/>
          </a:bodyPr>
          <a:lstStyle/>
          <a:p>
            <a:r>
              <a:rPr lang="en-US" sz="3000" b="1" dirty="0"/>
              <a:t>Figure 1. HOMER </a:t>
            </a:r>
            <a:r>
              <a:rPr lang="en-US" sz="3000" b="1" i="1" dirty="0"/>
              <a:t>de novo </a:t>
            </a:r>
            <a:r>
              <a:rPr lang="en-US" sz="3000" b="1" dirty="0"/>
              <a:t>Motif Results. </a:t>
            </a:r>
            <a:r>
              <a:rPr lang="en-US" sz="3000" dirty="0"/>
              <a:t>The figure above demonstrates the HOMER analysis of tissue cell DNA found in the hippocampus of folate-deficient mice. Column 1 depicts the rank of the motif base on P-values, with an * depicting a possible false positive result. Motifs without this * are highly likely to be genuine motifs. Column two shows the motif sequences found through HOMER analysis. Column 3 depicts the P-values for each motif. A lower P-value signifies the motif is more likely to be genuine. Column 4 takes the log of the P-value. Columns 5 and 6 show the concentration of the sequences compared to other genes.</a:t>
            </a:r>
            <a:endParaRPr lang="en-US" sz="3000" b="1" dirty="0"/>
          </a:p>
        </p:txBody>
      </p:sp>
      <p:sp>
        <p:nvSpPr>
          <p:cNvPr id="51" name="Rectángulo 50">
            <a:extLst>
              <a:ext uri="{FF2B5EF4-FFF2-40B4-BE49-F238E27FC236}">
                <a16:creationId xmlns:a16="http://schemas.microsoft.com/office/drawing/2014/main" id="{49C04835-A249-4F3F-A6F0-90EF2F629F54}"/>
              </a:ext>
            </a:extLst>
          </p:cNvPr>
          <p:cNvSpPr/>
          <p:nvPr/>
        </p:nvSpPr>
        <p:spPr>
          <a:xfrm>
            <a:off x="11960955" y="5329726"/>
            <a:ext cx="9984645" cy="1262086"/>
          </a:xfrm>
          <a:prstGeom prst="rect">
            <a:avLst/>
          </a:prstGeom>
          <a:solidFill>
            <a:srgbClr val="E71225">
              <a:alpha val="5000"/>
            </a:srgbClr>
          </a:solidFill>
          <a:ln w="126000">
            <a:solidFill>
              <a:srgbClr val="E71225"/>
            </a:solidFill>
          </a:ln>
        </p:spPr>
        <p:style>
          <a:lnRef idx="1">
            <a:schemeClr val="accent1"/>
          </a:lnRef>
          <a:fillRef idx="3">
            <a:schemeClr val="accent1"/>
          </a:fillRef>
          <a:effectRef idx="2">
            <a:schemeClr val="accent1"/>
          </a:effectRef>
          <a:fontRef idx="minor">
            <a:schemeClr val="lt1"/>
          </a:fontRef>
        </p:style>
        <p:txBody>
          <a:bodyPr wrap="none" rtlCol="0" anchor="ctr" anchorCtr="1"/>
          <a:lstStyle/>
          <a:p>
            <a:endParaRPr lang="en-US">
              <a:solidFill>
                <a:srgbClr val="E71225"/>
              </a:solidFill>
            </a:endParaRPr>
          </a:p>
        </p:txBody>
      </p:sp>
      <p:pic>
        <p:nvPicPr>
          <p:cNvPr id="19" name="Picture 18" descr="A picture containing text, clipart&#10;&#10;Description automatically generated">
            <a:extLst>
              <a:ext uri="{FF2B5EF4-FFF2-40B4-BE49-F238E27FC236}">
                <a16:creationId xmlns:a16="http://schemas.microsoft.com/office/drawing/2014/main" id="{47180A87-FC2C-7C42-9DA7-C82596086685}"/>
              </a:ext>
            </a:extLst>
          </p:cNvPr>
          <p:cNvPicPr>
            <a:picLocks noChangeAspect="1"/>
          </p:cNvPicPr>
          <p:nvPr/>
        </p:nvPicPr>
        <p:blipFill>
          <a:blip r:embed="rId6"/>
          <a:stretch>
            <a:fillRect/>
          </a:stretch>
        </p:blipFill>
        <p:spPr>
          <a:xfrm>
            <a:off x="22899523" y="16217972"/>
            <a:ext cx="10118462" cy="2474425"/>
          </a:xfrm>
          <a:prstGeom prst="rect">
            <a:avLst/>
          </a:prstGeom>
        </p:spPr>
      </p:pic>
      <p:pic>
        <p:nvPicPr>
          <p:cNvPr id="22" name="Picture 21" descr="Diagram&#10;&#10;Description automatically generated">
            <a:extLst>
              <a:ext uri="{FF2B5EF4-FFF2-40B4-BE49-F238E27FC236}">
                <a16:creationId xmlns:a16="http://schemas.microsoft.com/office/drawing/2014/main" id="{2821A7D5-A43B-3947-8CCD-F44BD7DA86B6}"/>
              </a:ext>
            </a:extLst>
          </p:cNvPr>
          <p:cNvPicPr>
            <a:picLocks noChangeAspect="1"/>
          </p:cNvPicPr>
          <p:nvPr/>
        </p:nvPicPr>
        <p:blipFill rotWithShape="1">
          <a:blip r:embed="rId7"/>
          <a:srcRect l="6304" t="5315" r="6789"/>
          <a:stretch/>
        </p:blipFill>
        <p:spPr>
          <a:xfrm>
            <a:off x="10755128" y="22345261"/>
            <a:ext cx="13588457" cy="9215287"/>
          </a:xfrm>
          <a:prstGeom prst="rect">
            <a:avLst/>
          </a:prstGeom>
        </p:spPr>
      </p:pic>
      <p:sp>
        <p:nvSpPr>
          <p:cNvPr id="23" name="TextBox 22">
            <a:extLst>
              <a:ext uri="{FF2B5EF4-FFF2-40B4-BE49-F238E27FC236}">
                <a16:creationId xmlns:a16="http://schemas.microsoft.com/office/drawing/2014/main" id="{216C3238-C23B-CB44-B7C9-46C940BA94F3}"/>
              </a:ext>
            </a:extLst>
          </p:cNvPr>
          <p:cNvSpPr txBox="1"/>
          <p:nvPr/>
        </p:nvSpPr>
        <p:spPr>
          <a:xfrm>
            <a:off x="24958431" y="26554257"/>
            <a:ext cx="7354979" cy="4401205"/>
          </a:xfrm>
          <a:prstGeom prst="rect">
            <a:avLst/>
          </a:prstGeom>
          <a:noFill/>
        </p:spPr>
        <p:txBody>
          <a:bodyPr wrap="square" rtlCol="0">
            <a:spAutoFit/>
          </a:bodyPr>
          <a:lstStyle/>
          <a:p>
            <a:r>
              <a:rPr lang="en-US" sz="3500" b="1" dirty="0"/>
              <a:t>Figure 4. </a:t>
            </a:r>
            <a:r>
              <a:rPr lang="en-US" sz="3500" dirty="0"/>
              <a:t>The role of </a:t>
            </a:r>
            <a:r>
              <a:rPr lang="en-US" sz="3500" dirty="0" err="1"/>
              <a:t>MafB</a:t>
            </a:r>
            <a:r>
              <a:rPr lang="en-US" sz="3500" dirty="0"/>
              <a:t> in fetal development aims to regulate somatostatin (SST) interneuron neurogenesis. Without </a:t>
            </a:r>
            <a:r>
              <a:rPr lang="en-US" sz="3500" dirty="0" err="1"/>
              <a:t>MafB</a:t>
            </a:r>
            <a:r>
              <a:rPr lang="en-US" sz="3500" dirty="0"/>
              <a:t>, neurogenesis of SST is not regulated. The role of </a:t>
            </a:r>
            <a:r>
              <a:rPr lang="en-US" sz="3500" dirty="0" err="1"/>
              <a:t>MafB</a:t>
            </a:r>
            <a:r>
              <a:rPr lang="en-US" sz="3500" dirty="0"/>
              <a:t> in adult mice is yet to be realized but has been linked to cognition function. (E. L. Pai </a:t>
            </a:r>
            <a:r>
              <a:rPr lang="en-US" sz="3500" i="1" dirty="0"/>
              <a:t>et al, </a:t>
            </a:r>
            <a:r>
              <a:rPr lang="en-US" sz="3500" dirty="0"/>
              <a:t>2020) </a:t>
            </a:r>
            <a:endParaRPr lang="en-US" sz="3500" b="1" dirty="0"/>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6EF880C3D3FD42B2B53D77C4A022CB" ma:contentTypeVersion="14" ma:contentTypeDescription="Create a new document." ma:contentTypeScope="" ma:versionID="c89e526e6ada5b5d2b60cfb0f698ec53">
  <xsd:schema xmlns:xsd="http://www.w3.org/2001/XMLSchema" xmlns:xs="http://www.w3.org/2001/XMLSchema" xmlns:p="http://schemas.microsoft.com/office/2006/metadata/properties" xmlns:ns1="http://schemas.microsoft.com/sharepoint/v3" xmlns:ns2="6f32f8fb-86b1-45d0-98e8-20c1e5ca3b35" xmlns:ns3="91c5c7fd-92d6-49a3-a323-b08180130b64" targetNamespace="http://schemas.microsoft.com/office/2006/metadata/properties" ma:root="true" ma:fieldsID="402633d130d24ac1d10b7afc37f46c8e" ns1:_="" ns2:_="" ns3:_="">
    <xsd:import namespace="http://schemas.microsoft.com/sharepoint/v3"/>
    <xsd:import namespace="6f32f8fb-86b1-45d0-98e8-20c1e5ca3b35"/>
    <xsd:import namespace="91c5c7fd-92d6-49a3-a323-b08180130b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1:_ip_UnifiedCompliancePolicyProperties" minOccurs="0"/>
                <xsd:element ref="ns1:_ip_UnifiedCompliancePolicyUIAction" minOccurs="0"/>
                <xsd:element ref="ns3:MediaServiceDateTake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32f8fb-86b1-45d0-98e8-20c1e5ca3b3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c5c7fd-92d6-49a3-a323-b08180130b6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86DE7D6-18FC-41A4-8B04-6B1C57899CBF}">
  <ds:schemaRefs>
    <ds:schemaRef ds:uri="http://schemas.microsoft.com/sharepoint/v3/contenttype/forms"/>
  </ds:schemaRefs>
</ds:datastoreItem>
</file>

<file path=customXml/itemProps2.xml><?xml version="1.0" encoding="utf-8"?>
<ds:datastoreItem xmlns:ds="http://schemas.openxmlformats.org/officeDocument/2006/customXml" ds:itemID="{77E8501A-FABE-408E-92EA-8831F1486677}">
  <ds:schemaRefs>
    <ds:schemaRef ds:uri="6f32f8fb-86b1-45d0-98e8-20c1e5ca3b35"/>
    <ds:schemaRef ds:uri="91c5c7fd-92d6-49a3-a323-b08180130b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7990C5-C830-435D-A3F6-3ADF828EF8DB}">
  <ds:schemaRefs>
    <ds:schemaRef ds:uri="http://schemas.microsoft.com/sharepoint/v3"/>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91c5c7fd-92d6-49a3-a323-b08180130b64"/>
    <ds:schemaRef ds:uri="6f32f8fb-86b1-45d0-98e8-20c1e5ca3b3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4577</TotalTime>
  <Words>1182</Words>
  <Application>Microsoft Macintosh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Garamond</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Sparks, Joshua J</cp:lastModifiedBy>
  <cp:revision>20</cp:revision>
  <dcterms:created xsi:type="dcterms:W3CDTF">2013-10-19T16:33:22Z</dcterms:created>
  <dcterms:modified xsi:type="dcterms:W3CDTF">2021-03-15T01:07:24Z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0x010100516EF880C3D3FD42B2B53D77C4A022CB</vt:lpwstr>
  </property>
</Properties>
</file>