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96" autoAdjust="0"/>
    <p:restoredTop sz="95872" autoAdjust="0"/>
  </p:normalViewPr>
  <p:slideViewPr>
    <p:cSldViewPr snapToGrid="0" snapToObjects="1">
      <p:cViewPr>
        <p:scale>
          <a:sx n="30" d="100"/>
          <a:sy n="30" d="100"/>
        </p:scale>
        <p:origin x="16" y="-2576"/>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75A-4950-A6CC-E29C4EA1D0DC}"/>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175A-4950-A6CC-E29C4EA1D0DC}"/>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175A-4950-A6CC-E29C4EA1D0DC}"/>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175A-4950-A6CC-E29C4EA1D0DC}"/>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175A-4950-A6CC-E29C4EA1D0DC}"/>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175A-4950-A6CC-E29C4EA1D0DC}"/>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175A-4950-A6CC-E29C4EA1D0DC}"/>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175A-4950-A6CC-E29C4EA1D0DC}"/>
              </c:ext>
            </c:extLst>
          </c:dPt>
          <c:cat>
            <c:strRef>
              <c:f>Sheet1!$A$1:$A$8</c:f>
              <c:strCache>
                <c:ptCount val="8"/>
                <c:pt idx="0">
                  <c:v>Acetylferrocene and Ferrocene</c:v>
                </c:pt>
                <c:pt idx="1">
                  <c:v>CpCo(CO)2 and diphenylacetylene with heat</c:v>
                </c:pt>
                <c:pt idx="2">
                  <c:v>cyclic voltammetry and ferrocene</c:v>
                </c:pt>
                <c:pt idx="3">
                  <c:v>Ferrocene and anhydrous benzene</c:v>
                </c:pt>
                <c:pt idx="4">
                  <c:v>Decamethylferrocene and 4-nitrophenyldiazonium ion</c:v>
                </c:pt>
                <c:pt idx="5">
                  <c:v>ferrocenylmethyl acetate from N,N-dimethylaminomethylferrocene</c:v>
                </c:pt>
                <c:pt idx="6">
                  <c:v>Ferrocene and ferrocenium redox couple</c:v>
                </c:pt>
                <c:pt idx="7">
                  <c:v>Poly(vinyl ferrocene)</c:v>
                </c:pt>
              </c:strCache>
            </c:strRef>
          </c:cat>
          <c:val>
            <c:numRef>
              <c:f>Sheet1!$B$1:$B$8</c:f>
              <c:numCache>
                <c:formatCode>General</c:formatCode>
                <c:ptCount val="8"/>
                <c:pt idx="0">
                  <c:v>40</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175A-4950-A6CC-E29C4EA1D0D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0287264787600505"/>
          <c:y val="8.450881869338317E-2"/>
          <c:w val="0.49712735212399506"/>
          <c:h val="0.91549123864495052"/>
        </c:manualLayout>
      </c:layout>
      <c:overlay val="0"/>
      <c:spPr>
        <a:solidFill>
          <a:schemeClr val="lt1">
            <a:alpha val="50000"/>
          </a:schemeClr>
        </a:solidFill>
        <a:ln>
          <a:noFill/>
        </a:ln>
        <a:effectLst/>
      </c:spPr>
      <c:txPr>
        <a:bodyPr rot="0" spcFirstLastPara="1" vertOverflow="ellipsis" vert="horz" wrap="square" anchor="ctr" anchorCtr="1"/>
        <a:lstStyle/>
        <a:p>
          <a:pPr>
            <a:spcBef>
              <a:spcPts val="0"/>
            </a:spcBef>
            <a:spcAft>
              <a:spcPts val="0"/>
            </a:spcAft>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32423402637635E-2"/>
          <c:y val="9.0253064186043175E-2"/>
          <c:w val="0.51169149269003222"/>
          <c:h val="0.83410084911822335"/>
        </c:manualLayout>
      </c:layout>
      <c:pieChart>
        <c:varyColors val="1"/>
        <c:ser>
          <c:idx val="0"/>
          <c:order val="0"/>
          <c:spPr>
            <a:effectLst>
              <a:outerShdw blurRad="50800" dist="38100" dir="2700000" algn="tl" rotWithShape="0">
                <a:prstClr val="black">
                  <a:alpha val="40000"/>
                </a:prstClr>
              </a:outerShdw>
            </a:effectLst>
          </c:spPr>
          <c:dPt>
            <c:idx val="0"/>
            <c:bubble3D val="0"/>
            <c:spPr>
              <a:solidFill>
                <a:schemeClr val="accent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8F2-45B0-89E4-AD64A982CC25}"/>
              </c:ext>
            </c:extLst>
          </c:dPt>
          <c:dPt>
            <c:idx val="1"/>
            <c:bubble3D val="0"/>
            <c:spPr>
              <a:solidFill>
                <a:schemeClr val="accent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8F2-45B0-89E4-AD64A982CC25}"/>
              </c:ext>
            </c:extLst>
          </c:dPt>
          <c:dPt>
            <c:idx val="2"/>
            <c:bubble3D val="0"/>
            <c:spPr>
              <a:solidFill>
                <a:schemeClr val="accent3"/>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8F2-45B0-89E4-AD64A982CC25}"/>
              </c:ext>
            </c:extLst>
          </c:dPt>
          <c:dPt>
            <c:idx val="3"/>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58F2-45B0-89E4-AD64A982CC25}"/>
              </c:ext>
            </c:extLst>
          </c:dPt>
          <c:cat>
            <c:strRef>
              <c:f>Sheet1!$A$1:$A$4</c:f>
              <c:strCache>
                <c:ptCount val="4"/>
                <c:pt idx="0">
                  <c:v>Column Chromatography/Chromatography</c:v>
                </c:pt>
                <c:pt idx="1">
                  <c:v>TLC</c:v>
                </c:pt>
                <c:pt idx="2">
                  <c:v>HPLC</c:v>
                </c:pt>
                <c:pt idx="3">
                  <c:v>Other</c:v>
                </c:pt>
              </c:strCache>
            </c:strRef>
          </c:cat>
          <c:val>
            <c:numRef>
              <c:f>Sheet1!$B$1:$B$4</c:f>
              <c:numCache>
                <c:formatCode>General</c:formatCode>
                <c:ptCount val="4"/>
                <c:pt idx="0">
                  <c:v>34</c:v>
                </c:pt>
                <c:pt idx="1">
                  <c:v>10</c:v>
                </c:pt>
                <c:pt idx="2">
                  <c:v>5</c:v>
                </c:pt>
                <c:pt idx="3">
                  <c:v>1</c:v>
                </c:pt>
              </c:numCache>
            </c:numRef>
          </c:val>
          <c:extLst>
            <c:ext xmlns:c16="http://schemas.microsoft.com/office/drawing/2014/chart" uri="{C3380CC4-5D6E-409C-BE32-E72D297353CC}">
              <c16:uniqueId val="{00000008-58F2-45B0-89E4-AD64A982CC2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Entry>
      <c:legendEntry>
        <c:idx val="3"/>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50633658305734008"/>
          <c:y val="7.636309021894036E-2"/>
          <c:w val="0.46834658778979299"/>
          <c:h val="0.7468664437841182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3/15/2021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3/15/2021</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chart" Target="../charts/chart1.xml"/><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520" name="TextBox 519"/>
          <p:cNvSpPr txBox="1"/>
          <p:nvPr/>
        </p:nvSpPr>
        <p:spPr>
          <a:xfrm>
            <a:off x="33849782" y="25766023"/>
            <a:ext cx="9281160" cy="6780703"/>
          </a:xfrm>
          <a:prstGeom prst="rect">
            <a:avLst/>
          </a:prstGeom>
          <a:solidFill>
            <a:schemeClr val="tx1"/>
          </a:solidFill>
          <a:ln>
            <a:solidFill>
              <a:schemeClr val="bg1"/>
            </a:solidFill>
          </a:ln>
        </p:spPr>
        <p:txBody>
          <a:bodyPr wrap="square" lIns="131445" tIns="65723" rIns="131445" bIns="65723" rtlCol="0">
            <a:spAutoFit/>
          </a:bodyPr>
          <a:lstStyle/>
          <a:p>
            <a:r>
              <a:rPr lang="en-US" sz="1800" dirty="0" smtClean="0">
                <a:solidFill>
                  <a:schemeClr val="bg1"/>
                </a:solidFill>
                <a:latin typeface="Times New Roman" panose="02020603050405020304" pitchFamily="18" charset="0"/>
                <a:cs typeface="Times New Roman" panose="02020603050405020304" pitchFamily="18" charset="0"/>
              </a:rPr>
              <a:t>[1</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smtClean="0">
                <a:solidFill>
                  <a:schemeClr val="bg1"/>
                </a:solidFill>
                <a:latin typeface="Times New Roman" panose="02020603050405020304" pitchFamily="18" charset="0"/>
                <a:cs typeface="Times New Roman" panose="02020603050405020304" pitchFamily="18" charset="0"/>
              </a:rPr>
              <a:t>https</a:t>
            </a:r>
            <a:r>
              <a:rPr lang="en-US" sz="1800" dirty="0">
                <a:solidFill>
                  <a:schemeClr val="bg1"/>
                </a:solidFill>
                <a:latin typeface="Times New Roman" panose="02020603050405020304" pitchFamily="18" charset="0"/>
                <a:cs typeface="Times New Roman" panose="02020603050405020304" pitchFamily="18" charset="0"/>
              </a:rPr>
              <a:t>://</a:t>
            </a:r>
            <a:r>
              <a:rPr lang="en-US" sz="1800" dirty="0" smtClean="0">
                <a:solidFill>
                  <a:schemeClr val="bg1"/>
                </a:solidFill>
                <a:latin typeface="Times New Roman" panose="02020603050405020304" pitchFamily="18" charset="0"/>
                <a:cs typeface="Times New Roman" panose="02020603050405020304" pitchFamily="18" charset="0"/>
              </a:rPr>
              <a:t>scifinder.cas.org</a:t>
            </a:r>
          </a:p>
          <a:p>
            <a:r>
              <a:rPr lang="en-US" sz="1800" dirty="0" smtClean="0">
                <a:solidFill>
                  <a:schemeClr val="bg1"/>
                </a:solidFill>
                <a:latin typeface="Times New Roman" panose="02020603050405020304" pitchFamily="18" charset="0"/>
                <a:cs typeface="Times New Roman" panose="02020603050405020304" pitchFamily="18" charset="0"/>
              </a:rPr>
              <a:t>[2</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smtClean="0">
                <a:solidFill>
                  <a:schemeClr val="bg1"/>
                </a:solidFill>
                <a:latin typeface="Times New Roman" panose="02020603050405020304" pitchFamily="18" charset="0"/>
                <a:cs typeface="Times New Roman" panose="02020603050405020304" pitchFamily="18" charset="0"/>
              </a:rPr>
              <a:t>https</a:t>
            </a:r>
            <a:r>
              <a:rPr lang="en-US" sz="1800" dirty="0">
                <a:solidFill>
                  <a:schemeClr val="bg1"/>
                </a:solidFill>
                <a:latin typeface="Times New Roman" panose="02020603050405020304" pitchFamily="18" charset="0"/>
                <a:cs typeface="Times New Roman" panose="02020603050405020304" pitchFamily="18" charset="0"/>
              </a:rPr>
              <a:t>://</a:t>
            </a:r>
            <a:r>
              <a:rPr lang="en-US" sz="1800" dirty="0" smtClean="0">
                <a:solidFill>
                  <a:schemeClr val="bg1"/>
                </a:solidFill>
                <a:latin typeface="Times New Roman" panose="02020603050405020304" pitchFamily="18" charset="0"/>
                <a:cs typeface="Times New Roman" panose="02020603050405020304" pitchFamily="18" charset="0"/>
              </a:rPr>
              <a:t>www.sigmaaldrich.com</a:t>
            </a:r>
          </a:p>
          <a:p>
            <a:r>
              <a:rPr lang="en-US" sz="1800" dirty="0">
                <a:solidFill>
                  <a:schemeClr val="bg1"/>
                </a:solidFill>
                <a:latin typeface="Times New Roman" panose="02020603050405020304" pitchFamily="18" charset="0"/>
                <a:cs typeface="Times New Roman" panose="02020603050405020304" pitchFamily="18" charset="0"/>
              </a:rPr>
              <a:t>[3] https://</a:t>
            </a:r>
            <a:r>
              <a:rPr lang="en-US" sz="1800" dirty="0" smtClean="0">
                <a:solidFill>
                  <a:schemeClr val="bg1"/>
                </a:solidFill>
                <a:latin typeface="Times New Roman" panose="02020603050405020304" pitchFamily="18" charset="0"/>
                <a:cs typeface="Times New Roman" panose="02020603050405020304" pitchFamily="18" charset="0"/>
              </a:rPr>
              <a:t>www.fishersci.com</a:t>
            </a:r>
          </a:p>
          <a:p>
            <a:r>
              <a:rPr lang="en-US" sz="1800" dirty="0">
                <a:solidFill>
                  <a:schemeClr val="bg1"/>
                </a:solidFill>
                <a:latin typeface="Times New Roman" panose="02020603050405020304" pitchFamily="18" charset="0"/>
                <a:cs typeface="Times New Roman" panose="02020603050405020304" pitchFamily="18" charset="0"/>
              </a:rPr>
              <a:t>[4] https://</a:t>
            </a:r>
            <a:r>
              <a:rPr lang="en-US" sz="1800" dirty="0" smtClean="0">
                <a:solidFill>
                  <a:schemeClr val="bg1"/>
                </a:solidFill>
                <a:latin typeface="Times New Roman" panose="02020603050405020304" pitchFamily="18" charset="0"/>
                <a:cs typeface="Times New Roman" panose="02020603050405020304" pitchFamily="18" charset="0"/>
              </a:rPr>
              <a:t>pubs.acs.org/journal/jceda8</a:t>
            </a:r>
          </a:p>
          <a:p>
            <a:r>
              <a:rPr lang="en-US" sz="1800" dirty="0" smtClean="0">
                <a:solidFill>
                  <a:schemeClr val="bg1"/>
                </a:solidFill>
                <a:latin typeface="Times New Roman" panose="02020603050405020304" pitchFamily="18" charset="0"/>
                <a:cs typeface="Times New Roman" panose="02020603050405020304" pitchFamily="18" charset="0"/>
              </a:rPr>
              <a:t>[5</a:t>
            </a:r>
            <a:r>
              <a:rPr lang="en-US" sz="1800" dirty="0">
                <a:solidFill>
                  <a:schemeClr val="bg1"/>
                </a:solidFill>
                <a:latin typeface="Times New Roman" panose="02020603050405020304" pitchFamily="18" charset="0"/>
                <a:cs typeface="Times New Roman" panose="02020603050405020304" pitchFamily="18" charset="0"/>
              </a:rPr>
              <a:t>] https://</a:t>
            </a:r>
            <a:r>
              <a:rPr lang="en-US" sz="1800" dirty="0" smtClean="0">
                <a:solidFill>
                  <a:schemeClr val="bg1"/>
                </a:solidFill>
                <a:latin typeface="Times New Roman" panose="02020603050405020304" pitchFamily="18" charset="0"/>
                <a:cs typeface="Times New Roman" panose="02020603050405020304" pitchFamily="18" charset="0"/>
              </a:rPr>
              <a:t>www.sigmaaldrich.com/MSDS/MSDS/DisplayMSDSPage.do?country=US&amp;language=en&amp;productNumber=227048&amp;brand=SIAL&amp;PageToGoToURL=https%3A%2F%2Fwww.sigmaaldrich.com%2Fcatalog%2Fproduct%2Fsial%2F227048%3Flang%3Den (accessed Mar-16-21).</a:t>
            </a:r>
          </a:p>
          <a:p>
            <a:r>
              <a:rPr lang="en-US" sz="1800" dirty="0" smtClean="0">
                <a:solidFill>
                  <a:schemeClr val="bg1"/>
                </a:solidFill>
                <a:latin typeface="Times New Roman" panose="02020603050405020304" pitchFamily="18" charset="0"/>
                <a:cs typeface="Times New Roman" panose="02020603050405020304" pitchFamily="18" charset="0"/>
              </a:rPr>
              <a:t>(1</a:t>
            </a:r>
            <a:r>
              <a:rPr lang="en-US" sz="1800" dirty="0">
                <a:solidFill>
                  <a:schemeClr val="bg1"/>
                </a:solidFill>
                <a:latin typeface="Times New Roman" panose="02020603050405020304" pitchFamily="18" charset="0"/>
                <a:cs typeface="Times New Roman" panose="02020603050405020304" pitchFamily="18" charset="0"/>
              </a:rPr>
              <a:t>) https://www.tcichemicals.com/SG/en/p/F0998 (accessed December-15-2020).</a:t>
            </a:r>
          </a:p>
          <a:p>
            <a:r>
              <a:rPr lang="en-US" sz="1800" dirty="0">
                <a:solidFill>
                  <a:schemeClr val="bg1"/>
                </a:solidFill>
                <a:latin typeface="Times New Roman" panose="02020603050405020304" pitchFamily="18" charset="0"/>
                <a:cs typeface="Times New Roman" panose="02020603050405020304" pitchFamily="18" charset="0"/>
              </a:rPr>
              <a:t>(2) http://www.chem.ucla.edu/~harding/IGOC/F/ferrocene.html (accessed </a:t>
            </a:r>
            <a:r>
              <a:rPr lang="en-US" sz="1800" dirty="0" smtClean="0">
                <a:solidFill>
                  <a:schemeClr val="bg1"/>
                </a:solidFill>
                <a:latin typeface="Times New Roman" panose="02020603050405020304" pitchFamily="18" charset="0"/>
                <a:cs typeface="Times New Roman" panose="02020603050405020304" pitchFamily="18" charset="0"/>
              </a:rPr>
              <a:t>Dec.15-2020</a:t>
            </a:r>
            <a:r>
              <a:rPr lang="en-US" sz="1800" dirty="0">
                <a:solidFill>
                  <a:schemeClr val="bg1"/>
                </a:solidFill>
                <a:latin typeface="Times New Roman" panose="02020603050405020304" pitchFamily="18" charset="0"/>
                <a:cs typeface="Times New Roman" panose="02020603050405020304" pitchFamily="18" charset="0"/>
              </a:rPr>
              <a:t>).</a:t>
            </a:r>
          </a:p>
          <a:p>
            <a:r>
              <a:rPr lang="en-US" sz="1800" dirty="0">
                <a:solidFill>
                  <a:schemeClr val="bg1"/>
                </a:solidFill>
                <a:latin typeface="Times New Roman" panose="02020603050405020304" pitchFamily="18" charset="0"/>
                <a:cs typeface="Times New Roman" panose="02020603050405020304" pitchFamily="18" charset="0"/>
              </a:rPr>
              <a:t>(3) https://en.wikipedia.org/wiki/Acetylferrocene (accessed </a:t>
            </a:r>
            <a:r>
              <a:rPr lang="en-US" sz="1800" dirty="0" smtClean="0">
                <a:solidFill>
                  <a:schemeClr val="bg1"/>
                </a:solidFill>
                <a:latin typeface="Times New Roman" panose="02020603050405020304" pitchFamily="18" charset="0"/>
                <a:cs typeface="Times New Roman" panose="02020603050405020304" pitchFamily="18" charset="0"/>
              </a:rPr>
              <a:t>Dec.15-2020</a:t>
            </a:r>
            <a:r>
              <a:rPr lang="en-US" sz="1800" dirty="0">
                <a:solidFill>
                  <a:schemeClr val="bg1"/>
                </a:solidFill>
                <a:latin typeface="Times New Roman" panose="02020603050405020304" pitchFamily="18" charset="0"/>
                <a:cs typeface="Times New Roman" panose="02020603050405020304" pitchFamily="18" charset="0"/>
              </a:rPr>
              <a:t>).</a:t>
            </a:r>
          </a:p>
          <a:p>
            <a:r>
              <a:rPr lang="en-US" sz="1800" dirty="0" smtClean="0">
                <a:solidFill>
                  <a:schemeClr val="bg1"/>
                </a:solidFill>
                <a:latin typeface="Times New Roman" panose="02020603050405020304" pitchFamily="18" charset="0"/>
                <a:cs typeface="Times New Roman" panose="02020603050405020304" pitchFamily="18" charset="0"/>
              </a:rPr>
              <a:t>(</a:t>
            </a:r>
            <a:r>
              <a:rPr lang="en-US" sz="1800" dirty="0">
                <a:solidFill>
                  <a:schemeClr val="bg1"/>
                </a:solidFill>
                <a:latin typeface="Times New Roman" panose="02020603050405020304" pitchFamily="18" charset="0"/>
                <a:cs typeface="Times New Roman" panose="02020603050405020304" pitchFamily="18" charset="0"/>
              </a:rPr>
              <a:t>5)https://www.sigmaaldrich.com/catalog/product/aldrich/106860?lang=en&amp;region=US&amp;cm_sp=Insite-_-caSrpResults_srpRecs_srpModel_acetylferrocene-_-srpRecs3-1. (accessed March-14-2021).</a:t>
            </a:r>
          </a:p>
          <a:p>
            <a:r>
              <a:rPr lang="en-US" sz="1800" dirty="0">
                <a:solidFill>
                  <a:schemeClr val="bg1"/>
                </a:solidFill>
                <a:latin typeface="Times New Roman" panose="02020603050405020304" pitchFamily="18" charset="0"/>
                <a:cs typeface="Times New Roman" panose="02020603050405020304" pitchFamily="18" charset="0"/>
              </a:rPr>
              <a:t>(5)https://</a:t>
            </a:r>
            <a:r>
              <a:rPr lang="en-US" sz="1800" dirty="0" err="1">
                <a:solidFill>
                  <a:schemeClr val="bg1"/>
                </a:solidFill>
                <a:latin typeface="Times New Roman" panose="02020603050405020304" pitchFamily="18" charset="0"/>
                <a:cs typeface="Times New Roman" panose="02020603050405020304" pitchFamily="18" charset="0"/>
              </a:rPr>
              <a:t>www.fishersci.com</a:t>
            </a:r>
            <a:r>
              <a:rPr lang="en-US" sz="1800" dirty="0">
                <a:solidFill>
                  <a:schemeClr val="bg1"/>
                </a:solidFill>
                <a:latin typeface="Times New Roman" panose="02020603050405020304" pitchFamily="18" charset="0"/>
                <a:cs typeface="Times New Roman" panose="02020603050405020304" pitchFamily="18" charset="0"/>
              </a:rPr>
              <a:t>/us/</a:t>
            </a:r>
            <a:r>
              <a:rPr lang="en-US" sz="1800" dirty="0" err="1">
                <a:solidFill>
                  <a:schemeClr val="bg1"/>
                </a:solidFill>
                <a:latin typeface="Times New Roman" panose="02020603050405020304" pitchFamily="18" charset="0"/>
                <a:cs typeface="Times New Roman" panose="02020603050405020304" pitchFamily="18" charset="0"/>
              </a:rPr>
              <a:t>en</a:t>
            </a:r>
            <a:r>
              <a:rPr lang="en-US" sz="1800" dirty="0">
                <a:solidFill>
                  <a:schemeClr val="bg1"/>
                </a:solidFill>
                <a:latin typeface="Times New Roman" panose="02020603050405020304" pitchFamily="18" charset="0"/>
                <a:cs typeface="Times New Roman" panose="02020603050405020304" pitchFamily="18" charset="0"/>
              </a:rPr>
              <a:t>/</a:t>
            </a:r>
            <a:r>
              <a:rPr lang="en-US" sz="1800" dirty="0" err="1">
                <a:solidFill>
                  <a:schemeClr val="bg1"/>
                </a:solidFill>
                <a:latin typeface="Times New Roman" panose="02020603050405020304" pitchFamily="18" charset="0"/>
                <a:cs typeface="Times New Roman" panose="02020603050405020304" pitchFamily="18" charset="0"/>
              </a:rPr>
              <a:t>home.html?cid</a:t>
            </a:r>
            <a:r>
              <a:rPr lang="en-US" sz="1800" dirty="0">
                <a:solidFill>
                  <a:schemeClr val="bg1"/>
                </a:solidFill>
                <a:latin typeface="Times New Roman" panose="02020603050405020304" pitchFamily="18" charset="0"/>
                <a:cs typeface="Times New Roman" panose="02020603050405020304" pitchFamily="18" charset="0"/>
              </a:rPr>
              <a:t>=SEM_GAW_20190715_TFMZTQ&amp;ppc_id=FisherSciBrand_goog_979894219_47449837174_fisher%20scientific_e_231758087493_6117969446770926659&amp;s_kwcid=AL!4428!3!231758087493!e!!g!!__EFKW__&amp;</a:t>
            </a:r>
            <a:r>
              <a:rPr lang="en-US" sz="1800" dirty="0" err="1">
                <a:solidFill>
                  <a:schemeClr val="bg1"/>
                </a:solidFill>
                <a:latin typeface="Times New Roman" panose="02020603050405020304" pitchFamily="18" charset="0"/>
                <a:cs typeface="Times New Roman" panose="02020603050405020304" pitchFamily="18" charset="0"/>
              </a:rPr>
              <a:t>ef_id</a:t>
            </a:r>
            <a:r>
              <a:rPr lang="en-US" sz="1800" dirty="0">
                <a:solidFill>
                  <a:schemeClr val="bg1"/>
                </a:solidFill>
                <a:latin typeface="Times New Roman" panose="02020603050405020304" pitchFamily="18" charset="0"/>
                <a:cs typeface="Times New Roman" panose="02020603050405020304" pitchFamily="18" charset="0"/>
              </a:rPr>
              <a:t>=CjwKCAiAhbeCBhBcEiwAkv2cY-wNIfjQ55vkuV8vw-qemgYbMpnoHEHmRHd6VOmvNoT9LCB0zLaZVhoCyMoQAvD_BwE:G:s&amp;gclid=CjwKCAiAhbeCBhBcEiwAkv2cY-wNIfjQ55vkuV8vw-qemgYbMpnoHEHmRHd6VOmvNoT9LCB0zLaZVhoCyMoQAvD_BwE. (accessed March-14-2021).</a:t>
            </a:r>
            <a:endParaRPr lang="en-US" sz="1800" dirty="0">
              <a:latin typeface="Times New Roman" panose="02020603050405020304" pitchFamily="18" charset="0"/>
              <a:cs typeface="Times New Roman" panose="02020603050405020304" pitchFamily="18" charset="0"/>
            </a:endParaRPr>
          </a:p>
          <a:p>
            <a:r>
              <a:rPr lang="en-US" sz="1800" dirty="0">
                <a:solidFill>
                  <a:schemeClr val="bg1"/>
                </a:solidFill>
                <a:latin typeface="Times New Roman" panose="02020603050405020304" pitchFamily="18" charset="0"/>
                <a:cs typeface="Times New Roman" panose="02020603050405020304" pitchFamily="18" charset="0"/>
              </a:rPr>
              <a:t>(6) Results from search for keywords ”ferrocene and chromatography” for Journal of Chemical Education, October 2020.</a:t>
            </a:r>
          </a:p>
        </p:txBody>
      </p:sp>
      <p:sp>
        <p:nvSpPr>
          <p:cNvPr id="4" name="TextBox 3"/>
          <p:cNvSpPr txBox="1"/>
          <p:nvPr/>
        </p:nvSpPr>
        <p:spPr>
          <a:xfrm>
            <a:off x="806973" y="525792"/>
            <a:ext cx="42469186" cy="2234520"/>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7000" b="1" dirty="0">
                <a:solidFill>
                  <a:srgbClr val="00B050"/>
                </a:solidFill>
                <a:latin typeface="Times New Roman" panose="02020603050405020304" pitchFamily="18" charset="0"/>
                <a:cs typeface="Times New Roman" panose="02020603050405020304" pitchFamily="18" charset="0"/>
              </a:rPr>
              <a:t>Greening</a:t>
            </a:r>
            <a:r>
              <a:rPr lang="en-US" sz="7000" b="1" dirty="0">
                <a:latin typeface="Times New Roman" panose="02020603050405020304" pitchFamily="18" charset="0"/>
                <a:cs typeface="Times New Roman" panose="02020603050405020304" pitchFamily="18" charset="0"/>
              </a:rPr>
              <a:t> of Ferrocene Column Chromatography</a:t>
            </a:r>
          </a:p>
          <a:p>
            <a:pPr algn="ctr"/>
            <a:r>
              <a:rPr lang="en-US" sz="4800" b="1" dirty="0">
                <a:latin typeface="Times New Roman" panose="02020603050405020304" pitchFamily="18" charset="0"/>
                <a:cs typeface="Times New Roman" panose="02020603050405020304" pitchFamily="18" charset="0"/>
              </a:rPr>
              <a:t>Marissa Scilley, </a:t>
            </a:r>
            <a:r>
              <a:rPr lang="en-US" sz="4800" b="1" dirty="0" smtClean="0">
                <a:latin typeface="Times New Roman" panose="02020603050405020304" pitchFamily="18" charset="0"/>
                <a:cs typeface="Times New Roman" panose="02020603050405020304" pitchFamily="18" charset="0"/>
              </a:rPr>
              <a:t>Anderson </a:t>
            </a:r>
            <a:r>
              <a:rPr lang="en-US" sz="4800" b="1" dirty="0">
                <a:latin typeface="Times New Roman" panose="02020603050405020304" pitchFamily="18" charset="0"/>
                <a:cs typeface="Times New Roman" panose="02020603050405020304" pitchFamily="18" charset="0"/>
              </a:rPr>
              <a:t>Hill, and Dr. M. Korn*</a:t>
            </a: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305" name="TextBox 304"/>
          <p:cNvSpPr txBox="1"/>
          <p:nvPr/>
        </p:nvSpPr>
        <p:spPr>
          <a:xfrm>
            <a:off x="10893286" y="3895169"/>
            <a:ext cx="22375831" cy="28594784"/>
          </a:xfrm>
          <a:prstGeom prst="rect">
            <a:avLst/>
          </a:prstGeom>
          <a:solidFill>
            <a:srgbClr val="FFFFFF"/>
          </a:solidFill>
          <a:ln cap="rnd">
            <a:solidFill>
              <a:schemeClr val="bg1"/>
            </a:solidFill>
          </a:ln>
          <a:effectLst>
            <a:outerShdw blurRad="50800" dist="38100" dir="2700000" algn="tl" rotWithShape="0">
              <a:prstClr val="black">
                <a:alpha val="40000"/>
              </a:prstClr>
            </a:outerShdw>
          </a:effectLst>
        </p:spPr>
        <p:txBody>
          <a:bodyPr wrap="square" lIns="182880" rIns="182880" rtlCol="0">
            <a:noAutofit/>
          </a:bodyPr>
          <a:lstStyle/>
          <a:p>
            <a:pPr algn="just"/>
            <a:r>
              <a:rPr lang="en-US" sz="2400" dirty="0" smtClean="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Synthesis and properties of polyimide/silver nanocomposite containing dibenzalacetone moiety in the main chain.</a:t>
            </a:r>
            <a:r>
              <a:rPr lang="en-US" sz="2400" i="1" dirty="0">
                <a:latin typeface="Times New Roman" panose="02020603050405020304" pitchFamily="18" charset="0"/>
                <a:cs typeface="Times New Roman" panose="02020603050405020304" pitchFamily="18" charset="0"/>
              </a:rPr>
              <a:t> Journal of Saudi Chemical Society</a:t>
            </a:r>
            <a:r>
              <a:rPr lang="en-US" sz="2400" b="1" dirty="0">
                <a:latin typeface="Times New Roman" panose="02020603050405020304" pitchFamily="18" charset="0"/>
                <a:cs typeface="Times New Roman" panose="02020603050405020304" pitchFamily="18" charset="0"/>
              </a:rPr>
              <a:t> 2013, </a:t>
            </a:r>
            <a:r>
              <a:rPr lang="en-US" sz="2400" i="1" dirty="0">
                <a:latin typeface="Times New Roman" panose="02020603050405020304" pitchFamily="18" charset="0"/>
                <a:cs typeface="Times New Roman" panose="02020603050405020304" pitchFamily="18" charset="0"/>
              </a:rPr>
              <a:t>17</a:t>
            </a:r>
            <a:r>
              <a:rPr lang="en-US" sz="2400" dirty="0">
                <a:latin typeface="Times New Roman" panose="02020603050405020304" pitchFamily="18" charset="0"/>
                <a:cs typeface="Times New Roman" panose="02020603050405020304" pitchFamily="18" charset="0"/>
              </a:rPr>
              <a:t>, 419-</a:t>
            </a:r>
          </a:p>
        </p:txBody>
      </p:sp>
      <p:sp>
        <p:nvSpPr>
          <p:cNvPr id="309" name="TextBox 308"/>
          <p:cNvSpPr txBox="1"/>
          <p:nvPr/>
        </p:nvSpPr>
        <p:spPr>
          <a:xfrm>
            <a:off x="787024" y="4763415"/>
            <a:ext cx="9312771" cy="4564712"/>
          </a:xfrm>
          <a:prstGeom prst="rect">
            <a:avLst/>
          </a:prstGeom>
          <a:solidFill>
            <a:schemeClr val="tx1"/>
          </a:solidFill>
          <a:ln>
            <a:solidFill>
              <a:schemeClr val="bg1"/>
            </a:solidFill>
          </a:ln>
        </p:spPr>
        <p:txBody>
          <a:bodyPr wrap="square" lIns="131445" tIns="65723" rIns="131445" bIns="65723" rtlCol="0">
            <a:spAutoFit/>
          </a:bodyPr>
          <a:lstStyle/>
          <a:p>
            <a:pPr algn="just"/>
            <a:r>
              <a:rPr lang="en-US" sz="2400" dirty="0" smtClean="0">
                <a:solidFill>
                  <a:schemeClr val="bg1"/>
                </a:solidFill>
                <a:latin typeface="Times New Roman" panose="02020603050405020304" pitchFamily="18" charset="0"/>
                <a:cs typeface="Times New Roman" panose="02020603050405020304" pitchFamily="18" charset="0"/>
              </a:rPr>
              <a:t>The </a:t>
            </a:r>
            <a:r>
              <a:rPr lang="en-US" sz="2400" dirty="0">
                <a:solidFill>
                  <a:schemeClr val="bg1"/>
                </a:solidFill>
                <a:latin typeface="Times New Roman" panose="02020603050405020304" pitchFamily="18" charset="0"/>
                <a:cs typeface="Times New Roman" panose="02020603050405020304" pitchFamily="18" charset="0"/>
              </a:rPr>
              <a:t>current undergraduate organic chemistry laboratory at Liberty University introduces the separation technique of </a:t>
            </a:r>
            <a:r>
              <a:rPr lang="en-US" sz="2400" b="1" dirty="0">
                <a:solidFill>
                  <a:schemeClr val="bg1"/>
                </a:solidFill>
                <a:latin typeface="Times New Roman" panose="02020603050405020304" pitchFamily="18" charset="0"/>
                <a:cs typeface="Times New Roman" panose="02020603050405020304" pitchFamily="18" charset="0"/>
              </a:rPr>
              <a:t>column chromatography </a:t>
            </a:r>
            <a:r>
              <a:rPr lang="en-US" sz="2400" dirty="0">
                <a:solidFill>
                  <a:schemeClr val="bg1"/>
                </a:solidFill>
                <a:latin typeface="Times New Roman" panose="02020603050405020304" pitchFamily="18" charset="0"/>
                <a:cs typeface="Times New Roman" panose="02020603050405020304" pitchFamily="18" charset="0"/>
              </a:rPr>
              <a:t>through the isolation of acetylferrocene from a </a:t>
            </a:r>
            <a:r>
              <a:rPr lang="en-US" sz="2400" b="1" dirty="0">
                <a:solidFill>
                  <a:schemeClr val="bg1"/>
                </a:solidFill>
                <a:latin typeface="Times New Roman" panose="02020603050405020304" pitchFamily="18" charset="0"/>
                <a:cs typeface="Times New Roman" panose="02020603050405020304" pitchFamily="18" charset="0"/>
              </a:rPr>
              <a:t>mixture of ferrocene and acetylferrocene.</a:t>
            </a:r>
            <a:r>
              <a:rPr lang="en-US" sz="2400" dirty="0">
                <a:solidFill>
                  <a:schemeClr val="bg1"/>
                </a:solidFill>
                <a:latin typeface="Times New Roman" panose="02020603050405020304" pitchFamily="18" charset="0"/>
                <a:cs typeface="Times New Roman" panose="02020603050405020304" pitchFamily="18" charset="0"/>
              </a:rPr>
              <a:t> Upon </a:t>
            </a:r>
            <a:r>
              <a:rPr lang="en-US" sz="2400" dirty="0" smtClean="0">
                <a:solidFill>
                  <a:schemeClr val="bg1"/>
                </a:solidFill>
                <a:latin typeface="Times New Roman" panose="02020603050405020304" pitchFamily="18" charset="0"/>
                <a:cs typeface="Times New Roman" panose="02020603050405020304" pitchFamily="18" charset="0"/>
              </a:rPr>
              <a:t>analysis </a:t>
            </a:r>
            <a:r>
              <a:rPr lang="en-US" sz="2400" dirty="0">
                <a:solidFill>
                  <a:schemeClr val="bg1"/>
                </a:solidFill>
                <a:latin typeface="Times New Roman" panose="02020603050405020304" pitchFamily="18" charset="0"/>
                <a:cs typeface="Times New Roman" panose="02020603050405020304" pitchFamily="18" charset="0"/>
              </a:rPr>
              <a:t>of safety data sheets and literature research, </a:t>
            </a:r>
            <a:r>
              <a:rPr lang="en-US" sz="2400" i="1" dirty="0">
                <a:solidFill>
                  <a:schemeClr val="bg1"/>
                </a:solidFill>
                <a:latin typeface="Times New Roman" panose="02020603050405020304" pitchFamily="18" charset="0"/>
                <a:cs typeface="Times New Roman" panose="02020603050405020304" pitchFamily="18" charset="0"/>
              </a:rPr>
              <a:t>acetylferrocene</a:t>
            </a:r>
            <a:r>
              <a:rPr lang="en-US" sz="2400" dirty="0">
                <a:solidFill>
                  <a:schemeClr val="bg1"/>
                </a:solidFill>
                <a:latin typeface="Times New Roman" panose="02020603050405020304" pitchFamily="18" charset="0"/>
                <a:cs typeface="Times New Roman" panose="02020603050405020304" pitchFamily="18" charset="0"/>
              </a:rPr>
              <a:t> was identified as a toxic compound</a:t>
            </a:r>
            <a:r>
              <a:rPr lang="en-US" sz="2400" dirty="0" smtClean="0">
                <a:solidFill>
                  <a:schemeClr val="bg1"/>
                </a:solidFill>
                <a:latin typeface="Times New Roman" panose="02020603050405020304" pitchFamily="18" charset="0"/>
                <a:cs typeface="Times New Roman" panose="02020603050405020304" pitchFamily="18" charset="0"/>
              </a:rPr>
              <a:t>.</a:t>
            </a:r>
          </a:p>
          <a:p>
            <a:pPr algn="just"/>
            <a:r>
              <a:rPr lang="en-US" sz="2400" i="1" dirty="0" smtClean="0">
                <a:solidFill>
                  <a:schemeClr val="bg1"/>
                </a:solidFill>
                <a:latin typeface="Times New Roman" panose="02020603050405020304" pitchFamily="18" charset="0"/>
                <a:cs typeface="Times New Roman" panose="02020603050405020304" pitchFamily="18" charset="0"/>
              </a:rPr>
              <a:t>Petroleum </a:t>
            </a:r>
            <a:r>
              <a:rPr lang="en-US" sz="2400" i="1" dirty="0">
                <a:solidFill>
                  <a:schemeClr val="bg1"/>
                </a:solidFill>
                <a:latin typeface="Times New Roman" panose="02020603050405020304" pitchFamily="18" charset="0"/>
                <a:cs typeface="Times New Roman" panose="02020603050405020304" pitchFamily="18" charset="0"/>
              </a:rPr>
              <a:t>ether</a:t>
            </a:r>
            <a:r>
              <a:rPr lang="en-US" sz="2400" dirty="0">
                <a:solidFill>
                  <a:schemeClr val="bg1"/>
                </a:solidFill>
                <a:latin typeface="Times New Roman" panose="02020603050405020304" pitchFamily="18" charset="0"/>
                <a:cs typeface="Times New Roman" panose="02020603050405020304" pitchFamily="18" charset="0"/>
              </a:rPr>
              <a:t>, a flammable liquid that doubles as an aspiration and cancer hazard, is also utilized as a column and TLC solvent in the current ferrocene/acetylferrocene lab. With the goal of keeping usage of hazardous compounds to a minimum, a non-hazardous compound to replace toxic acetylferrocene and a non-carcinogenic solvent to replace petroleum ether have been </a:t>
            </a:r>
            <a:r>
              <a:rPr lang="en-US" sz="2400" dirty="0" smtClean="0">
                <a:solidFill>
                  <a:schemeClr val="bg1"/>
                </a:solidFill>
                <a:latin typeface="Times New Roman" panose="02020603050405020304" pitchFamily="18" charset="0"/>
                <a:cs typeface="Times New Roman" panose="02020603050405020304" pitchFamily="18" charset="0"/>
              </a:rPr>
              <a:t>investigated. </a:t>
            </a:r>
          </a:p>
        </p:txBody>
      </p:sp>
      <p:sp>
        <p:nvSpPr>
          <p:cNvPr id="310" name="TextBox 309"/>
          <p:cNvSpPr txBox="1"/>
          <p:nvPr/>
        </p:nvSpPr>
        <p:spPr>
          <a:xfrm>
            <a:off x="797833" y="3865908"/>
            <a:ext cx="9308592"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Times New Roman" panose="02020603050405020304" pitchFamily="18" charset="0"/>
                <a:cs typeface="Times New Roman" panose="02020603050405020304" pitchFamily="18" charset="0"/>
              </a:rPr>
              <a:t>Abstract &amp; Background</a:t>
            </a:r>
            <a:endParaRPr lang="en-US" sz="4800" dirty="0">
              <a:latin typeface="Times New Roman" panose="02020603050405020304" pitchFamily="18" charset="0"/>
              <a:cs typeface="Times New Roman" panose="02020603050405020304" pitchFamily="18" charset="0"/>
            </a:endParaRPr>
          </a:p>
        </p:txBody>
      </p:sp>
      <p:sp>
        <p:nvSpPr>
          <p:cNvPr id="312" name="TextBox 311"/>
          <p:cNvSpPr txBox="1"/>
          <p:nvPr/>
        </p:nvSpPr>
        <p:spPr>
          <a:xfrm>
            <a:off x="768476" y="11732730"/>
            <a:ext cx="9312772" cy="10689466"/>
          </a:xfrm>
          <a:prstGeom prst="rect">
            <a:avLst/>
          </a:prstGeom>
          <a:solidFill>
            <a:schemeClr val="tx1"/>
          </a:solidFill>
          <a:ln>
            <a:solidFill>
              <a:schemeClr val="bg1"/>
            </a:solidFill>
          </a:ln>
        </p:spPr>
        <p:txBody>
          <a:bodyPr wrap="square" lIns="131445" tIns="65723" rIns="131445" bIns="65723" rtlCol="0">
            <a:spAutoFit/>
          </a:bodyPr>
          <a:lstStyle/>
          <a:p>
            <a:pPr algn="just"/>
            <a:r>
              <a:rPr lang="en-US" sz="2400" dirty="0">
                <a:solidFill>
                  <a:schemeClr val="bg1"/>
                </a:solidFill>
                <a:latin typeface="Times New Roman" panose="02020603050405020304" pitchFamily="18" charset="0"/>
                <a:cs typeface="Times New Roman" panose="02020603050405020304" pitchFamily="18" charset="0"/>
              </a:rPr>
              <a:t>With an emphasis on replacing hazardous chemicals with less hazardous ones, ‘</a:t>
            </a:r>
            <a:r>
              <a:rPr lang="en-US" sz="2400" b="1" dirty="0">
                <a:solidFill>
                  <a:srgbClr val="00B050"/>
                </a:solidFill>
                <a:latin typeface="Times New Roman" panose="02020603050405020304" pitchFamily="18" charset="0"/>
                <a:cs typeface="Times New Roman" panose="02020603050405020304" pitchFamily="18" charset="0"/>
              </a:rPr>
              <a:t>greening</a:t>
            </a:r>
            <a:r>
              <a:rPr lang="en-US" sz="2400" dirty="0">
                <a:solidFill>
                  <a:schemeClr val="bg1"/>
                </a:solidFill>
                <a:latin typeface="Times New Roman" panose="02020603050405020304" pitchFamily="18" charset="0"/>
                <a:cs typeface="Times New Roman" panose="02020603050405020304" pitchFamily="18" charset="0"/>
              </a:rPr>
              <a:t>’ the organic chemistry laboratory will not only reduce the exposure of students and faculty to hazardous chemicals but also reduce the amount of toxic waste. </a:t>
            </a:r>
          </a:p>
          <a:p>
            <a:pPr algn="just"/>
            <a:r>
              <a:rPr lang="en-US" sz="2400" dirty="0" smtClean="0">
                <a:solidFill>
                  <a:schemeClr val="bg1"/>
                </a:solidFill>
                <a:latin typeface="Times New Roman" panose="02020603050405020304" pitchFamily="18" charset="0"/>
                <a:cs typeface="Times New Roman" panose="02020603050405020304" pitchFamily="18" charset="0"/>
              </a:rPr>
              <a:t>We selected to </a:t>
            </a:r>
            <a:r>
              <a:rPr lang="en-US" sz="2400" b="1" dirty="0" smtClean="0">
                <a:solidFill>
                  <a:srgbClr val="00B050"/>
                </a:solidFill>
                <a:latin typeface="Times New Roman" panose="02020603050405020304" pitchFamily="18" charset="0"/>
                <a:cs typeface="Times New Roman" panose="02020603050405020304" pitchFamily="18" charset="0"/>
              </a:rPr>
              <a:t>green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a common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organic laboratory </a:t>
            </a:r>
            <a:r>
              <a:rPr lang="en-US" sz="2400" dirty="0" smtClean="0">
                <a:solidFill>
                  <a:schemeClr val="bg1"/>
                </a:solidFill>
                <a:latin typeface="Times New Roman" panose="02020603050405020304" pitchFamily="18" charset="0"/>
                <a:cs typeface="Times New Roman" panose="02020603050405020304" pitchFamily="18" charset="0"/>
              </a:rPr>
              <a:t>experiment - the </a:t>
            </a:r>
            <a:r>
              <a:rPr lang="en-US" sz="2400" dirty="0">
                <a:solidFill>
                  <a:schemeClr val="bg1"/>
                </a:solidFill>
                <a:latin typeface="Times New Roman" panose="02020603050405020304" pitchFamily="18" charset="0"/>
                <a:cs typeface="Times New Roman" panose="02020603050405020304" pitchFamily="18" charset="0"/>
              </a:rPr>
              <a:t>column chromatography of ferrocene and </a:t>
            </a:r>
            <a:r>
              <a:rPr lang="en-US" sz="2400" dirty="0" smtClean="0">
                <a:solidFill>
                  <a:schemeClr val="bg1"/>
                </a:solidFill>
                <a:latin typeface="Times New Roman" panose="02020603050405020304" pitchFamily="18" charset="0"/>
                <a:cs typeface="Times New Roman" panose="02020603050405020304" pitchFamily="18" charset="0"/>
              </a:rPr>
              <a:t>acetylferrocene (structures are shown in Table 1). This experiment introduces one of the most important separation techniques in chemistry and biology: column chromatography. In column chromatography, a mixture of compounds is placed on top of the packing material (typically silic</a:t>
            </a:r>
            <a:r>
              <a:rPr lang="en-US" sz="2400" dirty="0">
                <a:solidFill>
                  <a:schemeClr val="bg1"/>
                </a:solidFill>
                <a:latin typeface="Times New Roman" panose="02020603050405020304" pitchFamily="18" charset="0"/>
                <a:cs typeface="Times New Roman" panose="02020603050405020304" pitchFamily="18" charset="0"/>
              </a:rPr>
              <a:t>a</a:t>
            </a:r>
            <a:r>
              <a:rPr lang="en-US" sz="2400" dirty="0" smtClean="0">
                <a:solidFill>
                  <a:schemeClr val="bg1"/>
                </a:solidFill>
                <a:latin typeface="Times New Roman" panose="02020603050405020304" pitchFamily="18" charset="0"/>
                <a:cs typeface="Times New Roman" panose="02020603050405020304" pitchFamily="18" charset="0"/>
              </a:rPr>
              <a:t> gel) and then separated by slowly running a solvent through the column, selectively carrying individual compounds along with it, and thus separating them.</a:t>
            </a:r>
          </a:p>
          <a:p>
            <a:pPr algn="just"/>
            <a:r>
              <a:rPr lang="en-US" sz="2400" dirty="0" smtClean="0">
                <a:solidFill>
                  <a:schemeClr val="bg1"/>
                </a:solidFill>
                <a:latin typeface="Times New Roman" panose="02020603050405020304" pitchFamily="18" charset="0"/>
                <a:cs typeface="Times New Roman" panose="02020603050405020304" pitchFamily="18" charset="0"/>
              </a:rPr>
              <a:t>In order to </a:t>
            </a:r>
            <a:r>
              <a:rPr lang="en-US" sz="2400" b="1" dirty="0" smtClean="0">
                <a:solidFill>
                  <a:srgbClr val="00B050"/>
                </a:solidFill>
                <a:latin typeface="Times New Roman" panose="02020603050405020304" pitchFamily="18" charset="0"/>
                <a:cs typeface="Times New Roman" panose="02020603050405020304" pitchFamily="18" charset="0"/>
              </a:rPr>
              <a:t>green</a:t>
            </a:r>
            <a:r>
              <a:rPr lang="en-US" sz="2400" dirty="0" smtClean="0">
                <a:solidFill>
                  <a:schemeClr val="bg1"/>
                </a:solidFill>
                <a:latin typeface="Times New Roman" panose="02020603050405020304" pitchFamily="18" charset="0"/>
                <a:cs typeface="Times New Roman" panose="02020603050405020304" pitchFamily="18" charset="0"/>
              </a:rPr>
              <a:t> this experiment, we asked the following questions:</a:t>
            </a:r>
          </a:p>
          <a:p>
            <a:pPr algn="just"/>
            <a:endParaRPr lang="en-US" sz="1400" dirty="0" smtClean="0">
              <a:solidFill>
                <a:schemeClr val="bg1"/>
              </a:solidFill>
              <a:latin typeface="Times New Roman" panose="02020603050405020304" pitchFamily="18" charset="0"/>
              <a:cs typeface="Times New Roman" panose="02020603050405020304" pitchFamily="18" charset="0"/>
            </a:endParaRPr>
          </a:p>
          <a:p>
            <a:pPr marL="457200" indent="-457200" algn="just">
              <a:buAutoNum type="arabicPeriod"/>
            </a:pPr>
            <a:r>
              <a:rPr lang="en-US" sz="2400" dirty="0" smtClean="0">
                <a:solidFill>
                  <a:schemeClr val="bg1"/>
                </a:solidFill>
                <a:latin typeface="Times New Roman" panose="02020603050405020304" pitchFamily="18" charset="0"/>
                <a:cs typeface="Times New Roman" panose="02020603050405020304" pitchFamily="18" charset="0"/>
              </a:rPr>
              <a:t>What other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compounds are known?</a:t>
            </a:r>
          </a:p>
          <a:p>
            <a:pPr marL="457200" indent="-457200" algn="just">
              <a:buAutoNum type="arabicPeriod"/>
            </a:pPr>
            <a:endParaRPr lang="en-US" sz="1400" dirty="0" smtClean="0">
              <a:solidFill>
                <a:schemeClr val="bg1"/>
              </a:solidFill>
              <a:latin typeface="Times New Roman" panose="02020603050405020304" pitchFamily="18" charset="0"/>
              <a:cs typeface="Times New Roman" panose="02020603050405020304" pitchFamily="18" charset="0"/>
            </a:endParaRPr>
          </a:p>
          <a:p>
            <a:pPr marL="457200" indent="-457200" algn="just">
              <a:buAutoNum type="arabicPeriod"/>
            </a:pPr>
            <a:r>
              <a:rPr lang="en-US" sz="2400" dirty="0" smtClean="0">
                <a:solidFill>
                  <a:schemeClr val="bg1"/>
                </a:solidFill>
                <a:latin typeface="Times New Roman" panose="02020603050405020304" pitchFamily="18" charset="0"/>
                <a:cs typeface="Times New Roman" panose="02020603050405020304" pitchFamily="18" charset="0"/>
              </a:rPr>
              <a:t>Are any of the known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derivatives less toxic than the presently used compounds?</a:t>
            </a:r>
          </a:p>
          <a:p>
            <a:pPr marL="457200" indent="-457200" algn="just">
              <a:buAutoNum type="arabicPeriod"/>
            </a:pPr>
            <a:endParaRPr lang="en-US" sz="1400" dirty="0" smtClean="0">
              <a:solidFill>
                <a:schemeClr val="bg1"/>
              </a:solidFill>
              <a:latin typeface="Times New Roman" panose="02020603050405020304" pitchFamily="18" charset="0"/>
              <a:cs typeface="Times New Roman" panose="02020603050405020304" pitchFamily="18" charset="0"/>
            </a:endParaRPr>
          </a:p>
          <a:p>
            <a:pPr marL="457200" indent="-457200" algn="just">
              <a:buAutoNum type="arabicPeriod"/>
            </a:pPr>
            <a:r>
              <a:rPr lang="en-US" sz="2400" dirty="0" smtClean="0">
                <a:solidFill>
                  <a:schemeClr val="bg1"/>
                </a:solidFill>
                <a:latin typeface="Times New Roman" panose="02020603050405020304" pitchFamily="18" charset="0"/>
                <a:cs typeface="Times New Roman" panose="02020603050405020304" pitchFamily="18" charset="0"/>
              </a:rPr>
              <a:t>Are less hazardous compounds financially </a:t>
            </a:r>
            <a:r>
              <a:rPr lang="en-US" sz="2400" dirty="0" smtClean="0">
                <a:solidFill>
                  <a:schemeClr val="bg1"/>
                </a:solidFill>
                <a:latin typeface="Times New Roman" panose="02020603050405020304" pitchFamily="18" charset="0"/>
                <a:cs typeface="Times New Roman" panose="02020603050405020304" pitchFamily="18" charset="0"/>
              </a:rPr>
              <a:t>affordable?</a:t>
            </a:r>
          </a:p>
          <a:p>
            <a:pPr marL="457200" indent="-457200" algn="just">
              <a:buAutoNum type="arabicPeriod"/>
            </a:pPr>
            <a:endParaRPr lang="en-US" sz="1400" dirty="0" smtClean="0">
              <a:solidFill>
                <a:schemeClr val="bg1"/>
              </a:solidFill>
              <a:latin typeface="Times New Roman" panose="02020603050405020304" pitchFamily="18" charset="0"/>
              <a:cs typeface="Times New Roman" panose="02020603050405020304" pitchFamily="18" charset="0"/>
            </a:endParaRPr>
          </a:p>
          <a:p>
            <a:pPr marL="457200" indent="-457200" algn="just">
              <a:buAutoNum type="arabicPeriod"/>
            </a:pPr>
            <a:r>
              <a:rPr lang="en-US" sz="2400" dirty="0" smtClean="0">
                <a:solidFill>
                  <a:schemeClr val="bg1"/>
                </a:solidFill>
                <a:latin typeface="Times New Roman" panose="02020603050405020304" pitchFamily="18" charset="0"/>
                <a:cs typeface="Times New Roman" panose="02020603050405020304" pitchFamily="18" charset="0"/>
              </a:rPr>
              <a:t>Do mixtures of less hazardous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compounds separate as effectively as the existing system?</a:t>
            </a:r>
          </a:p>
          <a:p>
            <a:pPr marL="457200" indent="-457200" algn="just">
              <a:buAutoNum type="arabicPeriod"/>
            </a:pPr>
            <a:endParaRPr lang="en-US" sz="1400" dirty="0" smtClean="0">
              <a:solidFill>
                <a:schemeClr val="bg1"/>
              </a:solidFill>
              <a:latin typeface="Times New Roman" panose="02020603050405020304" pitchFamily="18" charset="0"/>
              <a:cs typeface="Times New Roman" panose="02020603050405020304" pitchFamily="18" charset="0"/>
            </a:endParaRPr>
          </a:p>
          <a:p>
            <a:pPr marL="457200" indent="-457200" algn="just">
              <a:buAutoNum type="arabicPeriod"/>
            </a:pPr>
            <a:r>
              <a:rPr lang="en-US" sz="2400" dirty="0" smtClean="0">
                <a:solidFill>
                  <a:schemeClr val="bg1"/>
                </a:solidFill>
                <a:latin typeface="Times New Roman" panose="02020603050405020304" pitchFamily="18" charset="0"/>
                <a:cs typeface="Times New Roman" panose="02020603050405020304" pitchFamily="18" charset="0"/>
              </a:rPr>
              <a:t>Can individual compounds of that mixture be easily identified (</a:t>
            </a:r>
            <a:r>
              <a:rPr lang="en-US" sz="2400" i="1" dirty="0" smtClean="0">
                <a:solidFill>
                  <a:schemeClr val="bg1"/>
                </a:solidFill>
                <a:latin typeface="Times New Roman" panose="02020603050405020304" pitchFamily="18" charset="0"/>
                <a:cs typeface="Times New Roman" panose="02020603050405020304" pitchFamily="18" charset="0"/>
              </a:rPr>
              <a:t>e.g. </a:t>
            </a:r>
            <a:r>
              <a:rPr lang="en-US" sz="2400" dirty="0" smtClean="0">
                <a:solidFill>
                  <a:schemeClr val="bg1"/>
                </a:solidFill>
                <a:latin typeface="Times New Roman" panose="02020603050405020304" pitchFamily="18" charset="0"/>
                <a:cs typeface="Times New Roman" panose="02020603050405020304" pitchFamily="18" charset="0"/>
              </a:rPr>
              <a:t>by exhibiting different colors)?</a:t>
            </a:r>
          </a:p>
          <a:p>
            <a:pPr marL="457200" indent="-457200" algn="just">
              <a:buAutoNum type="arabicPeriod"/>
            </a:pPr>
            <a:endParaRPr lang="en-US" sz="1400" dirty="0" smtClean="0">
              <a:solidFill>
                <a:schemeClr val="bg1"/>
              </a:solidFill>
              <a:latin typeface="Times New Roman" panose="02020603050405020304" pitchFamily="18" charset="0"/>
              <a:cs typeface="Times New Roman" panose="02020603050405020304" pitchFamily="18" charset="0"/>
            </a:endParaRPr>
          </a:p>
          <a:p>
            <a:pPr marL="457200" indent="-457200" algn="just">
              <a:buAutoNum type="arabicPeriod"/>
            </a:pPr>
            <a:r>
              <a:rPr lang="en-US" sz="2400" dirty="0" smtClean="0">
                <a:solidFill>
                  <a:schemeClr val="bg1"/>
                </a:solidFill>
                <a:latin typeface="Times New Roman" panose="02020603050405020304" pitchFamily="18" charset="0"/>
                <a:cs typeface="Times New Roman" panose="02020603050405020304" pitchFamily="18" charset="0"/>
              </a:rPr>
              <a:t>Can a less toxic, </a:t>
            </a:r>
            <a:r>
              <a:rPr lang="en-US" sz="2400" b="1" dirty="0" smtClean="0">
                <a:solidFill>
                  <a:srgbClr val="00B050"/>
                </a:solidFill>
                <a:latin typeface="Times New Roman" panose="02020603050405020304" pitchFamily="18" charset="0"/>
                <a:cs typeface="Times New Roman" panose="02020603050405020304" pitchFamily="18" charset="0"/>
              </a:rPr>
              <a:t>greener</a:t>
            </a:r>
            <a:r>
              <a:rPr lang="en-US" sz="2400" dirty="0" smtClean="0">
                <a:solidFill>
                  <a:schemeClr val="bg1"/>
                </a:solidFill>
                <a:latin typeface="Times New Roman" panose="02020603050405020304" pitchFamily="18" charset="0"/>
                <a:cs typeface="Times New Roman" panose="02020603050405020304" pitchFamily="18" charset="0"/>
              </a:rPr>
              <a:t>, solvent than petroleum ether be found and effectively be used as a solvent (mobile phase) to accomplish separation of </a:t>
            </a:r>
            <a:r>
              <a:rPr lang="en-US" sz="2400" b="1" dirty="0" smtClean="0">
                <a:solidFill>
                  <a:srgbClr val="00B050"/>
                </a:solidFill>
                <a:latin typeface="Times New Roman" panose="02020603050405020304" pitchFamily="18" charset="0"/>
                <a:cs typeface="Times New Roman" panose="02020603050405020304" pitchFamily="18" charset="0"/>
              </a:rPr>
              <a:t>greener</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compounds through column chromatography?</a:t>
            </a:r>
            <a:endParaRPr lang="en-US" sz="2400" dirty="0" smtClean="0">
              <a:solidFill>
                <a:schemeClr val="bg1"/>
              </a:solidFill>
              <a:latin typeface="Times New Roman" panose="02020603050405020304" pitchFamily="18" charset="0"/>
              <a:cs typeface="Times New Roman" panose="02020603050405020304" pitchFamily="18" charset="0"/>
            </a:endParaRPr>
          </a:p>
        </p:txBody>
      </p:sp>
      <p:sp>
        <p:nvSpPr>
          <p:cNvPr id="313" name="TextBox 312"/>
          <p:cNvSpPr txBox="1"/>
          <p:nvPr/>
        </p:nvSpPr>
        <p:spPr>
          <a:xfrm>
            <a:off x="783170" y="10839057"/>
            <a:ext cx="9312772"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Introduction </a:t>
            </a:r>
            <a:r>
              <a:rPr lang="en-US" sz="4800" dirty="0" smtClean="0">
                <a:latin typeface="Times New Roman" panose="02020603050405020304" pitchFamily="18" charset="0"/>
                <a:cs typeface="Times New Roman" panose="02020603050405020304" pitchFamily="18" charset="0"/>
              </a:rPr>
              <a:t>and </a:t>
            </a:r>
            <a:r>
              <a:rPr lang="en-US" sz="4800" dirty="0">
                <a:latin typeface="Times New Roman" panose="02020603050405020304" pitchFamily="18" charset="0"/>
                <a:cs typeface="Times New Roman" panose="02020603050405020304" pitchFamily="18" charset="0"/>
              </a:rPr>
              <a:t>Research Question</a:t>
            </a:r>
          </a:p>
        </p:txBody>
      </p:sp>
      <p:sp>
        <p:nvSpPr>
          <p:cNvPr id="315" name="TextBox 314"/>
          <p:cNvSpPr txBox="1"/>
          <p:nvPr/>
        </p:nvSpPr>
        <p:spPr>
          <a:xfrm>
            <a:off x="851821" y="24118567"/>
            <a:ext cx="9308592" cy="8267703"/>
          </a:xfrm>
          <a:prstGeom prst="rect">
            <a:avLst/>
          </a:prstGeom>
          <a:solidFill>
            <a:schemeClr val="tx1"/>
          </a:solidFill>
          <a:ln cap="rnd">
            <a:solidFill>
              <a:schemeClr val="bg1"/>
            </a:solidFill>
          </a:ln>
        </p:spPr>
        <p:txBody>
          <a:bodyPr wrap="square" lIns="182880" rIns="182880" rtlCol="0">
            <a:noAutofit/>
          </a:bodyPr>
          <a:lstStyle/>
          <a:p>
            <a:pPr marL="457200" indent="-457200" algn="just">
              <a:buAutoNum type="arabicPeriod"/>
            </a:pPr>
            <a:r>
              <a:rPr lang="en-US" sz="2400" b="1" dirty="0" smtClean="0">
                <a:solidFill>
                  <a:schemeClr val="bg1"/>
                </a:solidFill>
                <a:latin typeface="Times New Roman" panose="02020603050405020304" pitchFamily="18" charset="0"/>
                <a:cs typeface="Times New Roman" panose="02020603050405020304" pitchFamily="18" charset="0"/>
              </a:rPr>
              <a:t>Literature Search for </a:t>
            </a:r>
            <a:r>
              <a:rPr lang="en-US" sz="2400" b="1" dirty="0" err="1" smtClean="0">
                <a:solidFill>
                  <a:schemeClr val="bg1"/>
                </a:solidFill>
                <a:latin typeface="Times New Roman" panose="02020603050405020304" pitchFamily="18" charset="0"/>
                <a:cs typeface="Times New Roman" panose="02020603050405020304" pitchFamily="18" charset="0"/>
              </a:rPr>
              <a:t>Ferrocene</a:t>
            </a:r>
            <a:r>
              <a:rPr lang="en-US" sz="2400" b="1" dirty="0" smtClean="0">
                <a:solidFill>
                  <a:schemeClr val="bg1"/>
                </a:solidFill>
                <a:latin typeface="Times New Roman" panose="02020603050405020304" pitchFamily="18" charset="0"/>
                <a:cs typeface="Times New Roman" panose="02020603050405020304" pitchFamily="18" charset="0"/>
              </a:rPr>
              <a:t> Compounds</a:t>
            </a:r>
          </a:p>
          <a:p>
            <a:pPr algn="just"/>
            <a:r>
              <a:rPr lang="en-US" sz="2400" dirty="0" smtClean="0">
                <a:solidFill>
                  <a:schemeClr val="bg1"/>
                </a:solidFill>
                <a:latin typeface="Times New Roman" panose="02020603050405020304" pitchFamily="18" charset="0"/>
                <a:cs typeface="Times New Roman" panose="02020603050405020304" pitchFamily="18" charset="0"/>
              </a:rPr>
              <a:t>Chemical databases (</a:t>
            </a:r>
            <a:r>
              <a:rPr lang="en-US" sz="2400" dirty="0" err="1" smtClean="0">
                <a:solidFill>
                  <a:schemeClr val="bg1"/>
                </a:solidFill>
                <a:latin typeface="Times New Roman" panose="02020603050405020304" pitchFamily="18" charset="0"/>
                <a:cs typeface="Times New Roman" panose="02020603050405020304" pitchFamily="18" charset="0"/>
              </a:rPr>
              <a:t>SciFinder</a:t>
            </a:r>
            <a:r>
              <a:rPr lang="en-US" sz="2400" dirty="0" smtClean="0">
                <a:solidFill>
                  <a:schemeClr val="bg1"/>
                </a:solidFill>
                <a:latin typeface="Times New Roman" panose="02020603050405020304" pitchFamily="18" charset="0"/>
                <a:cs typeface="Times New Roman" panose="02020603050405020304" pitchFamily="18" charset="0"/>
              </a:rPr>
              <a:t>) [1], chemical manufacturer websites (</a:t>
            </a:r>
            <a:r>
              <a:rPr lang="en-US" sz="2400" i="1" dirty="0" smtClean="0">
                <a:solidFill>
                  <a:schemeClr val="bg1"/>
                </a:solidFill>
                <a:latin typeface="Times New Roman" panose="02020603050405020304" pitchFamily="18" charset="0"/>
                <a:cs typeface="Times New Roman" panose="02020603050405020304" pitchFamily="18" charset="0"/>
              </a:rPr>
              <a:t>e.g. </a:t>
            </a:r>
            <a:r>
              <a:rPr lang="en-US" sz="2400" dirty="0" smtClean="0">
                <a:solidFill>
                  <a:schemeClr val="bg1"/>
                </a:solidFill>
                <a:latin typeface="Times New Roman" panose="02020603050405020304" pitchFamily="18" charset="0"/>
                <a:cs typeface="Times New Roman" panose="02020603050405020304" pitchFamily="18" charset="0"/>
              </a:rPr>
              <a:t>Sigma-Aldrich [2]) and the Journal of Chemical Education [4] were searched for known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compounds.</a:t>
            </a:r>
          </a:p>
          <a:p>
            <a:pPr algn="just"/>
            <a:endParaRPr lang="en-US" sz="2400" dirty="0" smtClean="0">
              <a:solidFill>
                <a:schemeClr val="bg1"/>
              </a:solidFill>
              <a:latin typeface="Times New Roman" panose="02020603050405020304" pitchFamily="18" charset="0"/>
              <a:cs typeface="Times New Roman" panose="02020603050405020304" pitchFamily="18" charset="0"/>
            </a:endParaRPr>
          </a:p>
          <a:p>
            <a:pPr algn="just"/>
            <a:r>
              <a:rPr lang="en-US" sz="2400" dirty="0" smtClean="0">
                <a:solidFill>
                  <a:schemeClr val="bg1"/>
                </a:solidFill>
                <a:latin typeface="Times New Roman" panose="02020603050405020304" pitchFamily="18" charset="0"/>
                <a:cs typeface="Times New Roman" panose="02020603050405020304" pitchFamily="18" charset="0"/>
              </a:rPr>
              <a:t>2</a:t>
            </a:r>
            <a:r>
              <a:rPr lang="en-US" sz="2400" b="1" dirty="0" smtClean="0">
                <a:solidFill>
                  <a:schemeClr val="bg1"/>
                </a:solidFill>
                <a:latin typeface="Times New Roman" panose="02020603050405020304" pitchFamily="18" charset="0"/>
                <a:cs typeface="Times New Roman" panose="02020603050405020304" pitchFamily="18" charset="0"/>
              </a:rPr>
              <a:t>. Assessment of Health Risks of </a:t>
            </a:r>
            <a:r>
              <a:rPr lang="en-US" sz="2400" b="1" dirty="0" err="1" smtClean="0">
                <a:solidFill>
                  <a:schemeClr val="bg1"/>
                </a:solidFill>
                <a:latin typeface="Times New Roman" panose="02020603050405020304" pitchFamily="18" charset="0"/>
                <a:cs typeface="Times New Roman" panose="02020603050405020304" pitchFamily="18" charset="0"/>
              </a:rPr>
              <a:t>Ferrocene</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Compunds</a:t>
            </a:r>
            <a:endParaRPr lang="en-US" sz="2400" b="1" dirty="0" smtClean="0">
              <a:solidFill>
                <a:schemeClr val="bg1"/>
              </a:solidFill>
              <a:latin typeface="Times New Roman" panose="02020603050405020304" pitchFamily="18" charset="0"/>
              <a:cs typeface="Times New Roman" panose="02020603050405020304" pitchFamily="18" charset="0"/>
            </a:endParaRPr>
          </a:p>
          <a:p>
            <a:pPr algn="just"/>
            <a:r>
              <a:rPr lang="en-US" sz="2400" dirty="0" smtClean="0">
                <a:solidFill>
                  <a:schemeClr val="bg1"/>
                </a:solidFill>
                <a:latin typeface="Times New Roman" panose="02020603050405020304" pitchFamily="18" charset="0"/>
                <a:cs typeface="Times New Roman" panose="02020603050405020304" pitchFamily="18" charset="0"/>
              </a:rPr>
              <a:t>Safety data sheets (SDS) available through two companies’ websites (Sigma-Aldrich and Fisher Scientific [3]) were analyzed for safety data.</a:t>
            </a:r>
          </a:p>
          <a:p>
            <a:pPr algn="just"/>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b="1" dirty="0" smtClean="0">
                <a:solidFill>
                  <a:schemeClr val="bg1"/>
                </a:solidFill>
                <a:latin typeface="Times New Roman" panose="02020603050405020304" pitchFamily="18" charset="0"/>
                <a:cs typeface="Times New Roman" panose="02020603050405020304" pitchFamily="18" charset="0"/>
              </a:rPr>
              <a:t>3. Affordability Assessment of Compounds</a:t>
            </a:r>
          </a:p>
          <a:p>
            <a:pPr algn="just"/>
            <a:r>
              <a:rPr lang="en-US" sz="2400" dirty="0" smtClean="0">
                <a:solidFill>
                  <a:schemeClr val="bg1"/>
                </a:solidFill>
                <a:latin typeface="Times New Roman" panose="02020603050405020304" pitchFamily="18" charset="0"/>
                <a:cs typeface="Times New Roman" panose="02020603050405020304" pitchFamily="18" charset="0"/>
              </a:rPr>
              <a:t>Prices for each of the identified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derivatives were compiled based on a 5g amount, suitable for about 200 student experiments (approximate number of experiments for one fiscal year). </a:t>
            </a:r>
          </a:p>
          <a:p>
            <a:pPr algn="just"/>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b="1" dirty="0" smtClean="0">
                <a:solidFill>
                  <a:schemeClr val="bg1"/>
                </a:solidFill>
                <a:latin typeface="Times New Roman" panose="02020603050405020304" pitchFamily="18" charset="0"/>
                <a:cs typeface="Times New Roman" panose="02020603050405020304" pitchFamily="18" charset="0"/>
              </a:rPr>
              <a:t>4. Feasibility Studies for Chromatography</a:t>
            </a:r>
          </a:p>
          <a:p>
            <a:pPr algn="just"/>
            <a:r>
              <a:rPr lang="en-US" sz="2400" dirty="0" smtClean="0">
                <a:solidFill>
                  <a:schemeClr val="bg1"/>
                </a:solidFill>
                <a:latin typeface="Times New Roman" panose="02020603050405020304" pitchFamily="18" charset="0"/>
                <a:cs typeface="Times New Roman" panose="02020603050405020304" pitchFamily="18" charset="0"/>
              </a:rPr>
              <a:t>Thin-layer chromatography (TLC) served as an experiment to test the feasibility whether a  newly identified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/new compound pair would actually separate into two distinguishable compounds. </a:t>
            </a:r>
          </a:p>
          <a:p>
            <a:pPr algn="just"/>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b="1" dirty="0" smtClean="0">
                <a:solidFill>
                  <a:schemeClr val="bg1"/>
                </a:solidFill>
                <a:latin typeface="Times New Roman" panose="02020603050405020304" pitchFamily="18" charset="0"/>
                <a:cs typeface="Times New Roman" panose="02020603050405020304" pitchFamily="18" charset="0"/>
              </a:rPr>
              <a:t>5. Column Chromatography</a:t>
            </a:r>
          </a:p>
          <a:p>
            <a:pPr algn="just"/>
            <a:r>
              <a:rPr lang="en-US" sz="2400" dirty="0" smtClean="0">
                <a:solidFill>
                  <a:schemeClr val="bg1"/>
                </a:solidFill>
                <a:latin typeface="Times New Roman" panose="02020603050405020304" pitchFamily="18" charset="0"/>
                <a:cs typeface="Times New Roman" panose="02020603050405020304" pitchFamily="18" charset="0"/>
              </a:rPr>
              <a:t>Column chromatography of a </a:t>
            </a:r>
            <a:r>
              <a:rPr lang="en-US" sz="2400" b="1" dirty="0" smtClean="0">
                <a:solidFill>
                  <a:srgbClr val="00B050"/>
                </a:solidFill>
                <a:latin typeface="Times New Roman" panose="02020603050405020304" pitchFamily="18" charset="0"/>
                <a:cs typeface="Times New Roman" panose="02020603050405020304" pitchFamily="18" charset="0"/>
              </a:rPr>
              <a:t>greener</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-pair with a </a:t>
            </a:r>
            <a:r>
              <a:rPr lang="en-US" sz="2400" b="1" dirty="0" smtClean="0">
                <a:solidFill>
                  <a:srgbClr val="00B050"/>
                </a:solidFill>
                <a:latin typeface="Times New Roman" panose="02020603050405020304" pitchFamily="18" charset="0"/>
                <a:cs typeface="Times New Roman" panose="02020603050405020304" pitchFamily="18" charset="0"/>
              </a:rPr>
              <a:t>greener</a:t>
            </a:r>
            <a:r>
              <a:rPr lang="en-US" sz="2400" dirty="0" smtClean="0">
                <a:solidFill>
                  <a:schemeClr val="bg1"/>
                </a:solidFill>
                <a:latin typeface="Times New Roman" panose="02020603050405020304" pitchFamily="18" charset="0"/>
                <a:cs typeface="Times New Roman" panose="02020603050405020304" pitchFamily="18" charset="0"/>
              </a:rPr>
              <a:t> solvent was conducted.</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320" name="Group 319"/>
          <p:cNvGrpSpPr/>
          <p:nvPr/>
        </p:nvGrpSpPr>
        <p:grpSpPr>
          <a:xfrm>
            <a:off x="33887791" y="20954566"/>
            <a:ext cx="9293190" cy="3534334"/>
            <a:chOff x="33934742" y="21449895"/>
            <a:chExt cx="9332874" cy="3290552"/>
          </a:xfrm>
        </p:grpSpPr>
        <p:sp>
          <p:nvSpPr>
            <p:cNvPr id="321" name="TextBox 320"/>
            <p:cNvSpPr txBox="1"/>
            <p:nvPr/>
          </p:nvSpPr>
          <p:spPr>
            <a:xfrm>
              <a:off x="33934742" y="22261182"/>
              <a:ext cx="9320794" cy="2479265"/>
            </a:xfrm>
            <a:prstGeom prst="rect">
              <a:avLst/>
            </a:prstGeom>
            <a:solidFill>
              <a:srgbClr val="FFFFFF"/>
            </a:solidFill>
            <a:ln cap="rnd">
              <a:solidFill>
                <a:schemeClr val="bg1"/>
              </a:solidFill>
            </a:ln>
          </p:spPr>
          <p:txBody>
            <a:bodyPr wrap="square" lIns="182880" rIns="182880" rtlCol="0">
              <a:noAutofit/>
            </a:bodyPr>
            <a:lstStyle/>
            <a:p>
              <a:r>
                <a:rPr lang="en-US" sz="2400" dirty="0" smtClean="0">
                  <a:solidFill>
                    <a:schemeClr val="bg1"/>
                  </a:solidFill>
                  <a:latin typeface="Times New Roman" panose="02020603050405020304" pitchFamily="18" charset="0"/>
                  <a:cs typeface="Times New Roman" panose="02020603050405020304" pitchFamily="18" charset="0"/>
                </a:rPr>
                <a:t>1. Identify </a:t>
              </a:r>
              <a:r>
                <a:rPr lang="en-US" sz="2400" dirty="0">
                  <a:solidFill>
                    <a:schemeClr val="bg1"/>
                  </a:solidFill>
                  <a:latin typeface="Times New Roman" panose="02020603050405020304" pitchFamily="18" charset="0"/>
                  <a:cs typeface="Times New Roman" panose="02020603050405020304" pitchFamily="18" charset="0"/>
                </a:rPr>
                <a:t>other ferrocene derivatives that are less toxic than ferrocene </a:t>
              </a:r>
            </a:p>
            <a:p>
              <a:r>
                <a:rPr lang="en-US" sz="2400" dirty="0" smtClean="0">
                  <a:solidFill>
                    <a:schemeClr val="bg1"/>
                  </a:solidFill>
                  <a:latin typeface="Times New Roman" panose="02020603050405020304" pitchFamily="18" charset="0"/>
                  <a:cs typeface="Times New Roman" panose="02020603050405020304" pitchFamily="18" charset="0"/>
                </a:rPr>
                <a:t>2. Complete TLC and column </a:t>
              </a:r>
              <a:r>
                <a:rPr lang="en-US" sz="2400" dirty="0">
                  <a:solidFill>
                    <a:schemeClr val="bg1"/>
                  </a:solidFill>
                  <a:latin typeface="Times New Roman" panose="02020603050405020304" pitchFamily="18" charset="0"/>
                  <a:cs typeface="Times New Roman" panose="02020603050405020304" pitchFamily="18" charset="0"/>
                </a:rPr>
                <a:t>chromatography </a:t>
              </a:r>
              <a:r>
                <a:rPr lang="en-US" sz="2400" dirty="0" smtClean="0">
                  <a:solidFill>
                    <a:schemeClr val="bg1"/>
                  </a:solidFill>
                  <a:latin typeface="Times New Roman" panose="02020603050405020304" pitchFamily="18" charset="0"/>
                  <a:cs typeface="Times New Roman" panose="02020603050405020304" pitchFamily="18" charset="0"/>
                </a:rPr>
                <a:t>with other </a:t>
              </a:r>
              <a:r>
                <a:rPr lang="en-US" sz="2400" b="1" dirty="0" err="1" smtClean="0">
                  <a:solidFill>
                    <a:srgbClr val="00B050"/>
                  </a:solidFill>
                  <a:latin typeface="Times New Roman" panose="02020603050405020304" pitchFamily="18" charset="0"/>
                  <a:cs typeface="Times New Roman" panose="02020603050405020304" pitchFamily="18" charset="0"/>
                </a:rPr>
                <a:t>greeen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ferrocene derivatives.</a:t>
              </a:r>
            </a:p>
            <a:p>
              <a:r>
                <a:rPr lang="en-US" sz="2400" dirty="0" smtClean="0">
                  <a:solidFill>
                    <a:schemeClr val="bg1"/>
                  </a:solidFill>
                  <a:latin typeface="Times New Roman" panose="02020603050405020304" pitchFamily="18" charset="0"/>
                  <a:cs typeface="Times New Roman" panose="02020603050405020304" pitchFamily="18" charset="0"/>
                </a:rPr>
                <a:t>3. Adjust the student </a:t>
              </a:r>
              <a:r>
                <a:rPr lang="en-US" sz="2400" dirty="0">
                  <a:solidFill>
                    <a:schemeClr val="bg1"/>
                  </a:solidFill>
                  <a:latin typeface="Times New Roman" panose="02020603050405020304" pitchFamily="18" charset="0"/>
                  <a:cs typeface="Times New Roman" panose="02020603050405020304" pitchFamily="18" charset="0"/>
                </a:rPr>
                <a:t>Organic Chemistry laboratory to include the most </a:t>
              </a:r>
              <a:r>
                <a:rPr lang="en-US" sz="2400" b="1" dirty="0" smtClean="0">
                  <a:solidFill>
                    <a:srgbClr val="00B050"/>
                  </a:solidFill>
                  <a:latin typeface="Times New Roman" panose="02020603050405020304" pitchFamily="18" charset="0"/>
                  <a:cs typeface="Times New Roman" panose="02020603050405020304" pitchFamily="18" charset="0"/>
                </a:rPr>
                <a:t>green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ferrocene</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derivatives. </a:t>
              </a:r>
            </a:p>
            <a:p>
              <a:r>
                <a:rPr lang="en-US" sz="2400" dirty="0" smtClean="0">
                  <a:solidFill>
                    <a:schemeClr val="bg1"/>
                  </a:solidFill>
                  <a:latin typeface="Times New Roman" panose="02020603050405020304" pitchFamily="18" charset="0"/>
                  <a:cs typeface="Times New Roman" panose="02020603050405020304" pitchFamily="18" charset="0"/>
                </a:rPr>
                <a:t>4. Test </a:t>
              </a:r>
              <a:r>
                <a:rPr lang="en-US" sz="2400" dirty="0" smtClean="0">
                  <a:solidFill>
                    <a:schemeClr val="bg1"/>
                  </a:solidFill>
                  <a:latin typeface="Times New Roman" panose="02020603050405020304" pitchFamily="18" charset="0"/>
                  <a:cs typeface="Times New Roman" panose="02020603050405020304" pitchFamily="18" charset="0"/>
                </a:rPr>
                <a:t>suitable syntheses </a:t>
              </a:r>
              <a:r>
                <a:rPr lang="en-US" sz="2400" dirty="0">
                  <a:solidFill>
                    <a:schemeClr val="bg1"/>
                  </a:solidFill>
                  <a:latin typeface="Times New Roman" panose="02020603050405020304" pitchFamily="18" charset="0"/>
                  <a:cs typeface="Times New Roman" panose="02020603050405020304" pitchFamily="18" charset="0"/>
                </a:rPr>
                <a:t>of ferrocene derivatives for future lab </a:t>
              </a:r>
              <a:r>
                <a:rPr lang="en-US" sz="2400" dirty="0" smtClean="0">
                  <a:solidFill>
                    <a:schemeClr val="bg1"/>
                  </a:solidFill>
                  <a:latin typeface="Times New Roman" panose="02020603050405020304" pitchFamily="18" charset="0"/>
                  <a:cs typeface="Times New Roman" panose="02020603050405020304" pitchFamily="18" charset="0"/>
                </a:rPr>
                <a:t>integration.</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22" name="TextBox 321"/>
            <p:cNvSpPr txBox="1"/>
            <p:nvPr/>
          </p:nvSpPr>
          <p:spPr>
            <a:xfrm>
              <a:off x="33965166" y="21449895"/>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Future Work</a:t>
              </a:r>
            </a:p>
          </p:txBody>
        </p:sp>
      </p:grpSp>
      <p:sp>
        <p:nvSpPr>
          <p:cNvPr id="323" name="TextBox 322"/>
          <p:cNvSpPr txBox="1"/>
          <p:nvPr/>
        </p:nvSpPr>
        <p:spPr>
          <a:xfrm>
            <a:off x="33849782" y="24924495"/>
            <a:ext cx="9290304"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References</a:t>
            </a:r>
          </a:p>
        </p:txBody>
      </p:sp>
      <p:grpSp>
        <p:nvGrpSpPr>
          <p:cNvPr id="324" name="Group 323"/>
          <p:cNvGrpSpPr/>
          <p:nvPr/>
        </p:nvGrpSpPr>
        <p:grpSpPr>
          <a:xfrm>
            <a:off x="33896006" y="3980154"/>
            <a:ext cx="9390208" cy="16660221"/>
            <a:chOff x="34001990" y="3934553"/>
            <a:chExt cx="9326880" cy="13033470"/>
          </a:xfrm>
        </p:grpSpPr>
        <p:sp>
          <p:nvSpPr>
            <p:cNvPr id="325" name="TextBox 324"/>
            <p:cNvSpPr txBox="1"/>
            <p:nvPr/>
          </p:nvSpPr>
          <p:spPr>
            <a:xfrm>
              <a:off x="34014944" y="4649160"/>
              <a:ext cx="9313926" cy="12074165"/>
            </a:xfrm>
            <a:prstGeom prst="rect">
              <a:avLst/>
            </a:prstGeom>
            <a:solidFill>
              <a:srgbClr val="FFFFFF"/>
            </a:solidFill>
            <a:ln cap="rnd">
              <a:solidFill>
                <a:schemeClr val="bg1"/>
              </a:solidFill>
            </a:ln>
          </p:spPr>
          <p:txBody>
            <a:bodyPr wrap="square" lIns="182880" rIns="182880" rtlCol="0">
              <a:noAutofit/>
            </a:bodyPr>
            <a:lstStyle/>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326" name="TextBox 325"/>
            <p:cNvSpPr txBox="1"/>
            <p:nvPr/>
          </p:nvSpPr>
          <p:spPr>
            <a:xfrm>
              <a:off x="34001990" y="3934553"/>
              <a:ext cx="9326880" cy="77031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panose="02020603050405020304" pitchFamily="18" charset="0"/>
                  <a:cs typeface="Times New Roman" panose="02020603050405020304" pitchFamily="18" charset="0"/>
                </a:rPr>
                <a:t>Results</a:t>
              </a:r>
            </a:p>
          </p:txBody>
        </p:sp>
        <p:sp>
          <p:nvSpPr>
            <p:cNvPr id="327" name="Rectangle 326"/>
            <p:cNvSpPr/>
            <p:nvPr/>
          </p:nvSpPr>
          <p:spPr>
            <a:xfrm>
              <a:off x="34014153" y="4760633"/>
              <a:ext cx="9304728" cy="12207390"/>
            </a:xfrm>
            <a:prstGeom prst="rect">
              <a:avLst/>
            </a:prstGeom>
          </p:spPr>
          <p:txBody>
            <a:bodyPr wrap="square">
              <a:spAutoFit/>
            </a:bodyPr>
            <a:lstStyle/>
            <a:p>
              <a:pPr algn="just"/>
              <a:r>
                <a:rPr lang="en-US" sz="2400" b="1" dirty="0" smtClean="0">
                  <a:solidFill>
                    <a:schemeClr val="bg1"/>
                  </a:solidFill>
                  <a:latin typeface="Times New Roman" panose="02020603050405020304" pitchFamily="18" charset="0"/>
                  <a:cs typeface="Times New Roman" panose="02020603050405020304" pitchFamily="18" charset="0"/>
                </a:rPr>
                <a:t>1. Literature Search for </a:t>
              </a:r>
              <a:r>
                <a:rPr lang="en-US" sz="2400" b="1" dirty="0" err="1" smtClean="0">
                  <a:solidFill>
                    <a:schemeClr val="bg1"/>
                  </a:solidFill>
                  <a:latin typeface="Times New Roman" panose="02020603050405020304" pitchFamily="18" charset="0"/>
                  <a:cs typeface="Times New Roman" panose="02020603050405020304" pitchFamily="18" charset="0"/>
                </a:rPr>
                <a:t>Ferrocene</a:t>
              </a:r>
              <a:r>
                <a:rPr lang="en-US" sz="2400" b="1" dirty="0" smtClean="0">
                  <a:solidFill>
                    <a:schemeClr val="bg1"/>
                  </a:solidFill>
                  <a:latin typeface="Times New Roman" panose="02020603050405020304" pitchFamily="18" charset="0"/>
                  <a:cs typeface="Times New Roman" panose="02020603050405020304" pitchFamily="18" charset="0"/>
                </a:rPr>
                <a:t> Compounds</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solidFill>
                    <a:schemeClr val="bg1"/>
                  </a:solidFill>
                  <a:latin typeface="Times New Roman" panose="02020603050405020304" pitchFamily="18" charset="0"/>
                  <a:cs typeface="Times New Roman" panose="02020603050405020304" pitchFamily="18" charset="0"/>
                </a:rPr>
                <a:t>An advanced search was conducted via the Journal of Chemical Education website database with keywords “ferrocene and chromatography” to yield 66 results. Of the 66 results, 50 results were useful for further research regarding chromatographic experiments involving ferrocene and its various </a:t>
              </a:r>
              <a:r>
                <a:rPr lang="en-US" sz="2400" dirty="0" smtClean="0">
                  <a:solidFill>
                    <a:schemeClr val="bg1"/>
                  </a:solidFill>
                  <a:latin typeface="Times New Roman" panose="02020603050405020304" pitchFamily="18" charset="0"/>
                  <a:cs typeface="Times New Roman" panose="02020603050405020304" pitchFamily="18" charset="0"/>
                </a:rPr>
                <a:t>derivatives (Figure 1). </a:t>
              </a:r>
              <a:r>
                <a:rPr lang="en-US" sz="2400" dirty="0">
                  <a:solidFill>
                    <a:schemeClr val="bg1"/>
                  </a:solidFill>
                  <a:latin typeface="Times New Roman" panose="02020603050405020304" pitchFamily="18" charset="0"/>
                  <a:cs typeface="Times New Roman" panose="02020603050405020304" pitchFamily="18" charset="0"/>
                </a:rPr>
                <a:t>The majority of results listed the </a:t>
              </a:r>
              <a:r>
                <a:rPr lang="en-US" sz="2400" dirty="0" smtClean="0">
                  <a:solidFill>
                    <a:schemeClr val="bg1"/>
                  </a:solidFill>
                  <a:latin typeface="Times New Roman" panose="02020603050405020304" pitchFamily="18" charset="0"/>
                  <a:cs typeface="Times New Roman" panose="02020603050405020304" pitchFamily="18" charset="0"/>
                </a:rPr>
                <a:t>use </a:t>
              </a:r>
              <a:r>
                <a:rPr lang="en-US" sz="2400" dirty="0">
                  <a:solidFill>
                    <a:schemeClr val="bg1"/>
                  </a:solidFill>
                  <a:latin typeface="Times New Roman" panose="02020603050405020304" pitchFamily="18" charset="0"/>
                  <a:cs typeface="Times New Roman" panose="02020603050405020304" pitchFamily="18" charset="0"/>
                </a:rPr>
                <a:t>of ferrocene and acetylferrocene compounds. </a:t>
              </a:r>
              <a:r>
                <a:rPr lang="en-US" sz="2400" dirty="0" smtClean="0">
                  <a:solidFill>
                    <a:schemeClr val="bg1"/>
                  </a:solidFill>
                  <a:latin typeface="Times New Roman" panose="02020603050405020304" pitchFamily="18" charset="0"/>
                  <a:cs typeface="Times New Roman" panose="02020603050405020304" pitchFamily="18" charset="0"/>
                </a:rPr>
                <a:t>Column chromatography accounted or the major separation technique (60%), followed by TLC (20%) (Figure 2). Additional information from chemical suppliers resulted in some 30+ different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derivatives, of which 12 specific ones are listed in Table 2.</a:t>
              </a:r>
            </a:p>
            <a:p>
              <a:pPr algn="just"/>
              <a:r>
                <a:rPr lang="en-US" sz="2400" dirty="0" smtClean="0">
                  <a:solidFill>
                    <a:schemeClr val="bg1"/>
                  </a:solidFill>
                  <a:latin typeface="Times New Roman" panose="02020603050405020304" pitchFamily="18" charset="0"/>
                  <a:cs typeface="Times New Roman" panose="02020603050405020304" pitchFamily="18" charset="0"/>
                </a:rPr>
                <a:t>Petroleum ether and ethyl acetate (EA) were found to form the most widely used solvent (mobile phase) across the isolated literature for TLC analysis.</a:t>
              </a:r>
            </a:p>
            <a:p>
              <a:pPr algn="just"/>
              <a:r>
                <a:rPr lang="en-US" sz="2400" b="1" dirty="0">
                  <a:solidFill>
                    <a:schemeClr val="bg1"/>
                  </a:solidFill>
                  <a:latin typeface="Times New Roman" panose="02020603050405020304" pitchFamily="18" charset="0"/>
                  <a:cs typeface="Times New Roman" panose="02020603050405020304" pitchFamily="18" charset="0"/>
                </a:rPr>
                <a:t>2. Assessment of Health Risks of </a:t>
              </a:r>
              <a:r>
                <a:rPr lang="en-US" sz="2400" b="1" dirty="0" err="1">
                  <a:solidFill>
                    <a:schemeClr val="bg1"/>
                  </a:solidFill>
                  <a:latin typeface="Times New Roman" panose="02020603050405020304" pitchFamily="18" charset="0"/>
                  <a:cs typeface="Times New Roman" panose="02020603050405020304" pitchFamily="18" charset="0"/>
                </a:rPr>
                <a:t>Ferrocene</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Compunds</a:t>
              </a:r>
              <a:endParaRPr lang="en-US" sz="2400" b="1" dirty="0">
                <a:solidFill>
                  <a:schemeClr val="bg1"/>
                </a:solidFill>
                <a:latin typeface="Times New Roman" panose="02020603050405020304" pitchFamily="18" charset="0"/>
                <a:cs typeface="Times New Roman" panose="02020603050405020304" pitchFamily="18" charset="0"/>
              </a:endParaRPr>
            </a:p>
            <a:p>
              <a:pPr algn="just"/>
              <a:r>
                <a:rPr lang="en-US" sz="2400" dirty="0" smtClean="0">
                  <a:solidFill>
                    <a:schemeClr val="bg1"/>
                  </a:solidFill>
                  <a:latin typeface="Times New Roman" panose="02020603050405020304" pitchFamily="18" charset="0"/>
                  <a:cs typeface="Times New Roman" panose="02020603050405020304" pitchFamily="18" charset="0"/>
                </a:rPr>
                <a:t>Health risks for those 12 new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derivatives are compiled in Table 2 and compared to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and acetyl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They are ranked and color coded from high risk (#1) to lower risk (#4) – based on available data. Specific heath data, such as LD50 and Permissible Exposure Limits (PEL) were only available for few compounds. Based </a:t>
              </a:r>
              <a:r>
                <a:rPr lang="en-US" sz="2400" dirty="0">
                  <a:solidFill>
                    <a:schemeClr val="bg1"/>
                  </a:solidFill>
                  <a:latin typeface="Times New Roman" panose="02020603050405020304" pitchFamily="18" charset="0"/>
                  <a:cs typeface="Times New Roman" panose="02020603050405020304" pitchFamily="18" charset="0"/>
                </a:rPr>
                <a:t>on the non-hazardous nature of </a:t>
              </a:r>
              <a:r>
                <a:rPr lang="en-US" sz="2400" b="1" dirty="0" err="1">
                  <a:solidFill>
                    <a:srgbClr val="00B050"/>
                  </a:solidFill>
                  <a:latin typeface="Times New Roman" panose="02020603050405020304" pitchFamily="18" charset="0"/>
                  <a:cs typeface="Times New Roman" panose="02020603050405020304" pitchFamily="18" charset="0"/>
                </a:rPr>
                <a:t>ferrocenecarboxaldehdye</a:t>
              </a:r>
              <a:r>
                <a:rPr lang="en-US" sz="2400" dirty="0">
                  <a:solidFill>
                    <a:schemeClr val="bg1"/>
                  </a:solidFill>
                  <a:latin typeface="Times New Roman" panose="02020603050405020304" pitchFamily="18" charset="0"/>
                  <a:cs typeface="Times New Roman" panose="02020603050405020304" pitchFamily="18" charset="0"/>
                </a:rPr>
                <a:t>, this compound was chosen as a substitute for acetyl </a:t>
              </a:r>
              <a:r>
                <a:rPr lang="en-US" sz="2400" dirty="0" err="1">
                  <a:solidFill>
                    <a:schemeClr val="bg1"/>
                  </a:solidFill>
                  <a:latin typeface="Times New Roman" panose="02020603050405020304" pitchFamily="18" charset="0"/>
                  <a:cs typeface="Times New Roman" panose="02020603050405020304" pitchFamily="18" charset="0"/>
                </a:rPr>
                <a:t>ferrocene</a:t>
              </a: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smtClean="0">
                <a:solidFill>
                  <a:schemeClr val="bg1"/>
                </a:solidFill>
                <a:latin typeface="Times New Roman" panose="02020603050405020304" pitchFamily="18" charset="0"/>
                <a:cs typeface="Times New Roman" panose="02020603050405020304" pitchFamily="18" charset="0"/>
              </a:endParaRPr>
            </a:p>
            <a:p>
              <a:pPr algn="just"/>
              <a:r>
                <a:rPr lang="en-US" sz="2400" dirty="0" smtClean="0">
                  <a:solidFill>
                    <a:schemeClr val="bg1"/>
                  </a:solidFill>
                  <a:latin typeface="Times New Roman" panose="02020603050405020304" pitchFamily="18" charset="0"/>
                  <a:cs typeface="Times New Roman" panose="02020603050405020304" pitchFamily="18" charset="0"/>
                </a:rPr>
                <a:t>Cyclohexane was used as an alternative, solvent in lieu of petroleum ether, as it lacks the ‘reproductive toxicity’ characteristic of the latter. [5]</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b="1" dirty="0" smtClean="0">
                  <a:solidFill>
                    <a:schemeClr val="bg1"/>
                  </a:solidFill>
                  <a:latin typeface="Times New Roman" panose="02020603050405020304" pitchFamily="18" charset="0"/>
                  <a:cs typeface="Times New Roman" panose="02020603050405020304" pitchFamily="18" charset="0"/>
                </a:rPr>
                <a:t>3</a:t>
              </a:r>
              <a:r>
                <a:rPr lang="en-US" sz="2400" b="1" dirty="0">
                  <a:solidFill>
                    <a:schemeClr val="bg1"/>
                  </a:solidFill>
                  <a:latin typeface="Times New Roman" panose="02020603050405020304" pitchFamily="18" charset="0"/>
                  <a:cs typeface="Times New Roman" panose="02020603050405020304" pitchFamily="18" charset="0"/>
                </a:rPr>
                <a:t>. Affordability Assessment of Compounds</a:t>
              </a:r>
            </a:p>
            <a:p>
              <a:pPr algn="just"/>
              <a:r>
                <a:rPr lang="en-US" sz="2400" dirty="0" smtClean="0">
                  <a:solidFill>
                    <a:schemeClr val="bg1"/>
                  </a:solidFill>
                  <a:latin typeface="Times New Roman" panose="02020603050405020304" pitchFamily="18" charset="0"/>
                  <a:cs typeface="Times New Roman" panose="02020603050405020304" pitchFamily="18" charset="0"/>
                </a:rPr>
                <a:t>Based on published on-line prices, a 5g sample of a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compound ranges from about $40 to $307 (Table 2). Among all compounds,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is still the least expensive compound ($25/5g). Dividing the 5g price by 200 student pairs experiments, would result in $1.50/student pair for the most expensive compound, compared to 35cents for acetyl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a:t>
              </a:r>
            </a:p>
            <a:p>
              <a:pPr algn="just"/>
              <a:r>
                <a:rPr lang="en-US" sz="2400" b="1" dirty="0">
                  <a:solidFill>
                    <a:schemeClr val="bg1"/>
                  </a:solidFill>
                  <a:latin typeface="Times New Roman" panose="02020603050405020304" pitchFamily="18" charset="0"/>
                  <a:cs typeface="Times New Roman" panose="02020603050405020304" pitchFamily="18" charset="0"/>
                </a:rPr>
                <a:t>4. Feasibility Studies for Chromatography</a:t>
              </a:r>
            </a:p>
            <a:p>
              <a:pPr algn="just"/>
              <a:r>
                <a:rPr lang="en-US" sz="2400" dirty="0" smtClean="0">
                  <a:solidFill>
                    <a:schemeClr val="bg1"/>
                  </a:solidFill>
                  <a:latin typeface="Times New Roman" panose="02020603050405020304" pitchFamily="18" charset="0"/>
                  <a:cs typeface="Times New Roman" panose="02020603050405020304" pitchFamily="18" charset="0"/>
                </a:rPr>
                <a:t>The new mixture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(F) / </a:t>
              </a:r>
              <a:r>
                <a:rPr lang="en-US" sz="2400" dirty="0" err="1" smtClean="0">
                  <a:solidFill>
                    <a:schemeClr val="bg1"/>
                  </a:solidFill>
                  <a:latin typeface="Times New Roman" panose="02020603050405020304" pitchFamily="18" charset="0"/>
                  <a:cs typeface="Times New Roman" panose="02020603050405020304" pitchFamily="18" charset="0"/>
                </a:rPr>
                <a:t>ferrocenecarboxaldehdye</a:t>
              </a:r>
              <a:r>
                <a:rPr lang="en-US" sz="2400" dirty="0" smtClean="0">
                  <a:solidFill>
                    <a:schemeClr val="bg1"/>
                  </a:solidFill>
                  <a:latin typeface="Times New Roman" panose="02020603050405020304" pitchFamily="18" charset="0"/>
                  <a:cs typeface="Times New Roman" panose="02020603050405020304" pitchFamily="18" charset="0"/>
                </a:rPr>
                <a:t> (FC) was tested against the former compound, acetyl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(AF) in TLC (Figure 3 and 4). The results show that FC behaves in the same manner as AF: it rises to about the same height as AF (Table 3) and has a similar color (orange), and thus can clearly be distinguished from F (larger height and yellow).</a:t>
              </a:r>
            </a:p>
            <a:p>
              <a:pPr algn="just"/>
              <a:r>
                <a:rPr lang="en-US" sz="2400" b="1" dirty="0">
                  <a:solidFill>
                    <a:schemeClr val="bg1"/>
                  </a:solidFill>
                  <a:latin typeface="Times New Roman" panose="02020603050405020304" pitchFamily="18" charset="0"/>
                  <a:cs typeface="Times New Roman" panose="02020603050405020304" pitchFamily="18" charset="0"/>
                </a:rPr>
                <a:t>5. Column </a:t>
              </a:r>
              <a:r>
                <a:rPr lang="en-US" sz="2400" b="1" dirty="0" smtClean="0">
                  <a:solidFill>
                    <a:schemeClr val="bg1"/>
                  </a:solidFill>
                  <a:latin typeface="Times New Roman" panose="02020603050405020304" pitchFamily="18" charset="0"/>
                  <a:cs typeface="Times New Roman" panose="02020603050405020304" pitchFamily="18" charset="0"/>
                </a:rPr>
                <a:t>Chromatography</a:t>
              </a:r>
            </a:p>
            <a:p>
              <a:pPr algn="just"/>
              <a:r>
                <a:rPr lang="en-US" sz="2400" dirty="0" smtClean="0">
                  <a:solidFill>
                    <a:schemeClr val="bg1"/>
                  </a:solidFill>
                  <a:latin typeface="Times New Roman" panose="02020603050405020304" pitchFamily="18" charset="0"/>
                  <a:cs typeface="Times New Roman" panose="02020603050405020304" pitchFamily="18" charset="0"/>
                </a:rPr>
                <a:t>The new </a:t>
              </a:r>
              <a:r>
                <a:rPr lang="en-US" sz="2400" b="1" dirty="0" smtClean="0">
                  <a:solidFill>
                    <a:srgbClr val="00B050"/>
                  </a:solidFill>
                  <a:latin typeface="Times New Roman" panose="02020603050405020304" pitchFamily="18" charset="0"/>
                  <a:cs typeface="Times New Roman" panose="02020603050405020304" pitchFamily="18" charset="0"/>
                </a:rPr>
                <a:t>greener</a:t>
              </a:r>
              <a:r>
                <a:rPr lang="en-US" sz="2400" dirty="0" smtClean="0">
                  <a:solidFill>
                    <a:schemeClr val="bg1"/>
                  </a:solidFill>
                  <a:latin typeface="Times New Roman" panose="02020603050405020304" pitchFamily="18" charset="0"/>
                  <a:cs typeface="Times New Roman" panose="02020603050405020304" pitchFamily="18" charset="0"/>
                </a:rPr>
                <a:t> mixture F/FC with the less hazardous solvent mixture, cyclohexane/EA, was tested for its performance in column chromatography. As Figure 5 and 6 show, a clear separation of F (yellow) and FC (orange) from a mix of both was successfully accomplished. </a:t>
              </a:r>
            </a:p>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grpSp>
      <p:sp>
        <p:nvSpPr>
          <p:cNvPr id="330" name="TextBox 329"/>
          <p:cNvSpPr txBox="1"/>
          <p:nvPr/>
        </p:nvSpPr>
        <p:spPr>
          <a:xfrm>
            <a:off x="16927691" y="17138491"/>
            <a:ext cx="303933" cy="461665"/>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A</a:t>
            </a:r>
          </a:p>
        </p:txBody>
      </p:sp>
      <p:sp>
        <p:nvSpPr>
          <p:cNvPr id="356" name="Rectangle 355"/>
          <p:cNvSpPr/>
          <p:nvPr/>
        </p:nvSpPr>
        <p:spPr>
          <a:xfrm>
            <a:off x="18107316" y="11888682"/>
            <a:ext cx="858145" cy="461665"/>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B</a:t>
            </a:r>
          </a:p>
        </p:txBody>
      </p:sp>
      <p:sp>
        <p:nvSpPr>
          <p:cNvPr id="367" name="Rectangle 366"/>
          <p:cNvSpPr/>
          <p:nvPr/>
        </p:nvSpPr>
        <p:spPr>
          <a:xfrm>
            <a:off x="26927040" y="28136224"/>
            <a:ext cx="1329210"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MG1655</a:t>
            </a:r>
          </a:p>
        </p:txBody>
      </p:sp>
      <p:pic>
        <p:nvPicPr>
          <p:cNvPr id="7" name="Picture 6" descr="Table&#10;&#10;Description automatically generated with medium confidence">
            <a:extLst>
              <a:ext uri="{FF2B5EF4-FFF2-40B4-BE49-F238E27FC236}">
                <a16:creationId xmlns:a16="http://schemas.microsoft.com/office/drawing/2014/main" id="{69759F49-E918-7944-885D-9D32AA9689D2}"/>
              </a:ext>
            </a:extLst>
          </p:cNvPr>
          <p:cNvPicPr>
            <a:picLocks noChangeAspect="1"/>
          </p:cNvPicPr>
          <p:nvPr/>
        </p:nvPicPr>
        <p:blipFill>
          <a:blip r:embed="rId4"/>
          <a:stretch>
            <a:fillRect/>
          </a:stretch>
        </p:blipFill>
        <p:spPr>
          <a:xfrm>
            <a:off x="23378053" y="12102446"/>
            <a:ext cx="9462125" cy="11323205"/>
          </a:xfrm>
          <a:prstGeom prst="rect">
            <a:avLst/>
          </a:prstGeom>
        </p:spPr>
      </p:pic>
      <p:sp>
        <p:nvSpPr>
          <p:cNvPr id="10" name="TextBox 9">
            <a:extLst>
              <a:ext uri="{FF2B5EF4-FFF2-40B4-BE49-F238E27FC236}">
                <a16:creationId xmlns:a16="http://schemas.microsoft.com/office/drawing/2014/main" id="{56764D51-1AA6-024C-9D69-F387D79CF9B1}"/>
              </a:ext>
            </a:extLst>
          </p:cNvPr>
          <p:cNvSpPr txBox="1"/>
          <p:nvPr/>
        </p:nvSpPr>
        <p:spPr>
          <a:xfrm>
            <a:off x="23418016" y="23352346"/>
            <a:ext cx="9270438" cy="1938992"/>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(a) LD50 Oral = 1320 mg/kg (rat); TWA = 5,10,15 mg/m^3; PEL = 5,10 mg/m^3</a:t>
            </a:r>
          </a:p>
          <a:p>
            <a:r>
              <a:rPr lang="en-US" sz="2000" dirty="0">
                <a:solidFill>
                  <a:schemeClr val="bg1"/>
                </a:solidFill>
                <a:latin typeface="Times New Roman" panose="02020603050405020304" pitchFamily="18" charset="0"/>
                <a:cs typeface="Times New Roman" panose="02020603050405020304" pitchFamily="18" charset="0"/>
              </a:rPr>
              <a:t>(b) LD50 Oral = 1320 mg/kg (rat); TWA = 1,10 mg/m^3; PEL = 1,5,10 mg/m^3</a:t>
            </a:r>
          </a:p>
          <a:p>
            <a:r>
              <a:rPr lang="en-US" sz="2000" dirty="0">
                <a:solidFill>
                  <a:schemeClr val="bg1"/>
                </a:solidFill>
                <a:latin typeface="Times New Roman" panose="02020603050405020304" pitchFamily="18" charset="0"/>
                <a:cs typeface="Times New Roman" panose="02020603050405020304" pitchFamily="18" charset="0"/>
              </a:rPr>
              <a:t>(c) LD50 Oral = 25 mg/kg (rat); TWA = 1 mg/m^3; PEL = 1 mg/m^3</a:t>
            </a:r>
          </a:p>
          <a:p>
            <a:r>
              <a:rPr lang="en-US" sz="2000" dirty="0">
                <a:solidFill>
                  <a:schemeClr val="bg1"/>
                </a:solidFill>
                <a:latin typeface="Times New Roman" panose="02020603050405020304" pitchFamily="18" charset="0"/>
                <a:cs typeface="Times New Roman" panose="02020603050405020304" pitchFamily="18" charset="0"/>
              </a:rPr>
              <a:t>(d) LD50 Oral = none given; TWA = 1 mg/m^3; PEL = 1 mg/m^3</a:t>
            </a:r>
          </a:p>
          <a:p>
            <a:r>
              <a:rPr lang="en-US" sz="2000" dirty="0">
                <a:solidFill>
                  <a:schemeClr val="bg1"/>
                </a:solidFill>
                <a:latin typeface="Times New Roman" panose="02020603050405020304" pitchFamily="18" charset="0"/>
                <a:cs typeface="Times New Roman" panose="02020603050405020304" pitchFamily="18" charset="0"/>
              </a:rPr>
              <a:t>(e) No exposure limits</a:t>
            </a:r>
          </a:p>
          <a:p>
            <a:r>
              <a:rPr lang="en-US" sz="2000" dirty="0">
                <a:solidFill>
                  <a:schemeClr val="bg1"/>
                </a:solidFill>
                <a:latin typeface="Times New Roman" panose="02020603050405020304" pitchFamily="18" charset="0"/>
                <a:cs typeface="Times New Roman" panose="02020603050405020304" pitchFamily="18" charset="0"/>
              </a:rPr>
              <a:t>(f) Exposure limits not given</a:t>
            </a:r>
          </a:p>
        </p:txBody>
      </p:sp>
      <p:pic>
        <p:nvPicPr>
          <p:cNvPr id="12" name="Picture 11" descr="Table&#10;&#10;Description automatically generated">
            <a:extLst>
              <a:ext uri="{FF2B5EF4-FFF2-40B4-BE49-F238E27FC236}">
                <a16:creationId xmlns:a16="http://schemas.microsoft.com/office/drawing/2014/main" id="{4837BEF1-F662-2549-A2D7-6B1EB5B460F2}"/>
              </a:ext>
            </a:extLst>
          </p:cNvPr>
          <p:cNvPicPr>
            <a:picLocks noChangeAspect="1"/>
          </p:cNvPicPr>
          <p:nvPr/>
        </p:nvPicPr>
        <p:blipFill>
          <a:blip r:embed="rId5"/>
          <a:stretch>
            <a:fillRect/>
          </a:stretch>
        </p:blipFill>
        <p:spPr>
          <a:xfrm>
            <a:off x="11520178" y="11014801"/>
            <a:ext cx="11324684" cy="6081414"/>
          </a:xfrm>
          <a:prstGeom prst="rect">
            <a:avLst/>
          </a:prstGeom>
        </p:spPr>
      </p:pic>
      <p:sp>
        <p:nvSpPr>
          <p:cNvPr id="17" name="TextBox 16">
            <a:extLst>
              <a:ext uri="{FF2B5EF4-FFF2-40B4-BE49-F238E27FC236}">
                <a16:creationId xmlns:a16="http://schemas.microsoft.com/office/drawing/2014/main" id="{F560B112-F2A2-6142-84C1-8F1D8ECBD753}"/>
              </a:ext>
            </a:extLst>
          </p:cNvPr>
          <p:cNvSpPr txBox="1"/>
          <p:nvPr/>
        </p:nvSpPr>
        <p:spPr>
          <a:xfrm>
            <a:off x="11532422" y="10224372"/>
            <a:ext cx="11324683" cy="830997"/>
          </a:xfrm>
          <a:prstGeom prst="rect">
            <a:avLst/>
          </a:prstGeom>
          <a:noFill/>
        </p:spPr>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Table 1. </a:t>
            </a:r>
            <a:r>
              <a:rPr lang="en-US" sz="2400" dirty="0">
                <a:solidFill>
                  <a:schemeClr val="bg1"/>
                </a:solidFill>
                <a:latin typeface="Times New Roman" panose="02020603050405020304" pitchFamily="18" charset="0"/>
                <a:cs typeface="Times New Roman" panose="02020603050405020304" pitchFamily="18" charset="0"/>
              </a:rPr>
              <a:t>Toxicity, exposure limits, and prices of ferrocene and acetylferrocene from the SDS’ from Sigma Aldrich and Fisher Scientific.</a:t>
            </a:r>
          </a:p>
        </p:txBody>
      </p:sp>
      <p:sp>
        <p:nvSpPr>
          <p:cNvPr id="18" name="TextBox 17">
            <a:extLst>
              <a:ext uri="{FF2B5EF4-FFF2-40B4-BE49-F238E27FC236}">
                <a16:creationId xmlns:a16="http://schemas.microsoft.com/office/drawing/2014/main" id="{FB679A22-30F0-FD4A-80DE-162A1985C4E8}"/>
              </a:ext>
            </a:extLst>
          </p:cNvPr>
          <p:cNvSpPr txBox="1"/>
          <p:nvPr/>
        </p:nvSpPr>
        <p:spPr>
          <a:xfrm>
            <a:off x="23335181" y="10180522"/>
            <a:ext cx="9504997" cy="1938992"/>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Table 2.</a:t>
            </a:r>
            <a:r>
              <a:rPr lang="en-US" sz="2400" dirty="0">
                <a:solidFill>
                  <a:schemeClr val="bg1"/>
                </a:solidFill>
                <a:latin typeface="Times New Roman" panose="02020603050405020304" pitchFamily="18" charset="0"/>
                <a:cs typeface="Times New Roman" panose="02020603050405020304" pitchFamily="18" charset="0"/>
              </a:rPr>
              <a:t> List of ferrocene derivatives considered to replace ferrocene and acetylferrocene, </a:t>
            </a:r>
          </a:p>
          <a:p>
            <a:r>
              <a:rPr lang="en-US" sz="2400" dirty="0">
                <a:solidFill>
                  <a:schemeClr val="bg1"/>
                </a:solidFill>
                <a:latin typeface="Times New Roman" panose="02020603050405020304" pitchFamily="18" charset="0"/>
                <a:cs typeface="Times New Roman" panose="02020603050405020304" pitchFamily="18" charset="0"/>
              </a:rPr>
              <a:t>including the chemical structures, toxicity, exposure limits, and prices  of each. Toxicity and exposure limits obtained from Sigma Aldrich and Fisher Scientific, and the prices were obtained from suppliers listed on </a:t>
            </a:r>
            <a:r>
              <a:rPr lang="en-US" sz="2400" dirty="0" err="1">
                <a:solidFill>
                  <a:schemeClr val="bg1"/>
                </a:solidFill>
                <a:latin typeface="Times New Roman" panose="02020603050405020304" pitchFamily="18" charset="0"/>
                <a:cs typeface="Times New Roman" panose="02020603050405020304" pitchFamily="18" charset="0"/>
              </a:rPr>
              <a:t>Scifinder</a:t>
            </a:r>
            <a:r>
              <a:rPr lang="en-US" sz="2400" dirty="0">
                <a:solidFill>
                  <a:schemeClr val="bg1"/>
                </a:solidFill>
                <a:latin typeface="Times New Roman" panose="02020603050405020304" pitchFamily="18" charset="0"/>
                <a:cs typeface="Times New Roman" panose="02020603050405020304" pitchFamily="18" charset="0"/>
              </a:rPr>
              <a:t>-n.</a:t>
            </a:r>
          </a:p>
        </p:txBody>
      </p:sp>
      <p:pic>
        <p:nvPicPr>
          <p:cNvPr id="134" name="Picture 133" descr="A picture containing indoor, window&#10;&#10;Description automatically generated">
            <a:extLst>
              <a:ext uri="{FF2B5EF4-FFF2-40B4-BE49-F238E27FC236}">
                <a16:creationId xmlns:a16="http://schemas.microsoft.com/office/drawing/2014/main" id="{4DE16F2F-E66C-C74E-A72A-8883B822CC11}"/>
              </a:ext>
            </a:extLst>
          </p:cNvPr>
          <p:cNvPicPr/>
          <p:nvPr/>
        </p:nvPicPr>
        <p:blipFill rotWithShape="1">
          <a:blip r:embed="rId6" cstate="print">
            <a:extLst>
              <a:ext uri="{28A0092B-C50C-407E-A947-70E740481C1C}">
                <a14:useLocalDpi xmlns:a14="http://schemas.microsoft.com/office/drawing/2010/main" val="0"/>
              </a:ext>
            </a:extLst>
          </a:blip>
          <a:srcRect l="30090" t="51151" r="54154" b="41566"/>
          <a:stretch/>
        </p:blipFill>
        <p:spPr bwMode="auto">
          <a:xfrm rot="5400000">
            <a:off x="19345337" y="26638451"/>
            <a:ext cx="4737392" cy="2815555"/>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735CD83C-A0A0-E244-A0EE-7788D1655189}"/>
              </a:ext>
            </a:extLst>
          </p:cNvPr>
          <p:cNvSpPr txBox="1"/>
          <p:nvPr/>
        </p:nvSpPr>
        <p:spPr>
          <a:xfrm>
            <a:off x="17841814" y="30550960"/>
            <a:ext cx="5363217" cy="1938992"/>
          </a:xfrm>
          <a:prstGeom prst="rect">
            <a:avLst/>
          </a:prstGeom>
          <a:noFill/>
        </p:spPr>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Figure </a:t>
            </a:r>
            <a:r>
              <a:rPr lang="en-US" sz="2400" b="1" dirty="0" smtClean="0">
                <a:solidFill>
                  <a:schemeClr val="bg1"/>
                </a:solidFill>
                <a:latin typeface="Times New Roman" panose="02020603050405020304" pitchFamily="18" charset="0"/>
                <a:cs typeface="Times New Roman" panose="02020603050405020304" pitchFamily="18" charset="0"/>
              </a:rPr>
              <a:t>5. </a:t>
            </a:r>
            <a:r>
              <a:rPr lang="en-US" sz="2400" dirty="0">
                <a:solidFill>
                  <a:schemeClr val="bg1"/>
                </a:solidFill>
                <a:latin typeface="Times New Roman" panose="02020603050405020304" pitchFamily="18" charset="0"/>
                <a:cs typeface="Times New Roman" panose="02020603050405020304" pitchFamily="18" charset="0"/>
              </a:rPr>
              <a:t>Progress of the column chromatographic </a:t>
            </a:r>
            <a:r>
              <a:rPr lang="en-US" sz="2400" dirty="0" smtClean="0">
                <a:solidFill>
                  <a:schemeClr val="bg1"/>
                </a:solidFill>
                <a:latin typeface="Times New Roman" panose="02020603050405020304" pitchFamily="18" charset="0"/>
                <a:cs typeface="Times New Roman" panose="02020603050405020304" pitchFamily="18" charset="0"/>
              </a:rPr>
              <a:t>separation </a:t>
            </a:r>
            <a:r>
              <a:rPr lang="en-US" sz="2400" dirty="0">
                <a:solidFill>
                  <a:schemeClr val="bg1"/>
                </a:solidFill>
                <a:latin typeface="Times New Roman" panose="02020603050405020304" pitchFamily="18" charset="0"/>
                <a:cs typeface="Times New Roman" panose="02020603050405020304" pitchFamily="18" charset="0"/>
              </a:rPr>
              <a:t>of the </a:t>
            </a:r>
            <a:r>
              <a:rPr lang="en-US" sz="2400" dirty="0" smtClean="0">
                <a:solidFill>
                  <a:schemeClr val="bg1"/>
                </a:solidFill>
                <a:latin typeface="Times New Roman" panose="02020603050405020304" pitchFamily="18" charset="0"/>
                <a:cs typeface="Times New Roman" panose="02020603050405020304" pitchFamily="18" charset="0"/>
              </a:rPr>
              <a:t>F/FC </a:t>
            </a:r>
            <a:r>
              <a:rPr lang="en-US" sz="2400" dirty="0">
                <a:solidFill>
                  <a:schemeClr val="bg1"/>
                </a:solidFill>
                <a:latin typeface="Times New Roman" panose="02020603050405020304" pitchFamily="18" charset="0"/>
                <a:cs typeface="Times New Roman" panose="02020603050405020304" pitchFamily="18" charset="0"/>
              </a:rPr>
              <a:t>mixture with the observed yellow </a:t>
            </a:r>
            <a:r>
              <a:rPr lang="en-US" sz="2400" dirty="0" smtClean="0">
                <a:solidFill>
                  <a:schemeClr val="bg1"/>
                </a:solidFill>
                <a:latin typeface="Times New Roman" panose="02020603050405020304" pitchFamily="18" charset="0"/>
                <a:cs typeface="Times New Roman" panose="02020603050405020304" pitchFamily="18" charset="0"/>
              </a:rPr>
              <a:t>F band separated </a:t>
            </a:r>
            <a:r>
              <a:rPr lang="en-US" sz="2400" dirty="0">
                <a:solidFill>
                  <a:schemeClr val="bg1"/>
                </a:solidFill>
                <a:latin typeface="Times New Roman" panose="02020603050405020304" pitchFamily="18" charset="0"/>
                <a:cs typeface="Times New Roman" panose="02020603050405020304" pitchFamily="18" charset="0"/>
              </a:rPr>
              <a:t>from the orange </a:t>
            </a:r>
            <a:r>
              <a:rPr lang="en-US" sz="2400" dirty="0" smtClean="0">
                <a:solidFill>
                  <a:schemeClr val="bg1"/>
                </a:solidFill>
                <a:latin typeface="Times New Roman" panose="02020603050405020304" pitchFamily="18" charset="0"/>
                <a:cs typeface="Times New Roman" panose="02020603050405020304" pitchFamily="18" charset="0"/>
              </a:rPr>
              <a:t>FC band </a:t>
            </a:r>
            <a:r>
              <a:rPr lang="en-US" sz="2400" dirty="0">
                <a:solidFill>
                  <a:schemeClr val="bg1"/>
                </a:solidFill>
                <a:latin typeface="Times New Roman" panose="02020603050405020304" pitchFamily="18" charset="0"/>
                <a:cs typeface="Times New Roman" panose="02020603050405020304" pitchFamily="18" charset="0"/>
              </a:rPr>
              <a:t>by an observed </a:t>
            </a:r>
            <a:r>
              <a:rPr lang="en-US" sz="2400" dirty="0" smtClean="0">
                <a:solidFill>
                  <a:schemeClr val="bg1"/>
                </a:solidFill>
                <a:latin typeface="Times New Roman" panose="02020603050405020304" pitchFamily="18" charset="0"/>
                <a:cs typeface="Times New Roman" panose="02020603050405020304" pitchFamily="18" charset="0"/>
              </a:rPr>
              <a:t>white middle </a:t>
            </a:r>
            <a:r>
              <a:rPr lang="en-US" sz="2400" dirty="0">
                <a:solidFill>
                  <a:schemeClr val="bg1"/>
                </a:solidFill>
                <a:latin typeface="Times New Roman" panose="02020603050405020304" pitchFamily="18" charset="0"/>
                <a:cs typeface="Times New Roman" panose="02020603050405020304" pitchFamily="18" charset="0"/>
              </a:rPr>
              <a:t>band.</a:t>
            </a:r>
          </a:p>
        </p:txBody>
      </p:sp>
      <p:pic>
        <p:nvPicPr>
          <p:cNvPr id="136" name="Picture 135" descr="A picture containing indoor, drink, several&#10;&#10;Description automatically generated">
            <a:extLst>
              <a:ext uri="{FF2B5EF4-FFF2-40B4-BE49-F238E27FC236}">
                <a16:creationId xmlns:a16="http://schemas.microsoft.com/office/drawing/2014/main" id="{751B22CD-86D2-964F-8E76-B415BD6DF46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3824919" y="25724523"/>
            <a:ext cx="8711326" cy="4737393"/>
          </a:xfrm>
          <a:prstGeom prst="rect">
            <a:avLst/>
          </a:prstGeom>
        </p:spPr>
      </p:pic>
      <p:sp>
        <p:nvSpPr>
          <p:cNvPr id="20" name="TextBox 19">
            <a:extLst>
              <a:ext uri="{FF2B5EF4-FFF2-40B4-BE49-F238E27FC236}">
                <a16:creationId xmlns:a16="http://schemas.microsoft.com/office/drawing/2014/main" id="{3AD035E9-8C5C-8447-A56A-31702AC27066}"/>
              </a:ext>
            </a:extLst>
          </p:cNvPr>
          <p:cNvSpPr txBox="1"/>
          <p:nvPr/>
        </p:nvSpPr>
        <p:spPr>
          <a:xfrm>
            <a:off x="23651971" y="30601977"/>
            <a:ext cx="8884274" cy="1569660"/>
          </a:xfrm>
          <a:prstGeom prst="rect">
            <a:avLst/>
          </a:prstGeom>
          <a:noFill/>
        </p:spPr>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Figure </a:t>
            </a:r>
            <a:r>
              <a:rPr lang="en-US" sz="2400" b="1" dirty="0" smtClean="0">
                <a:solidFill>
                  <a:schemeClr val="bg1"/>
                </a:solidFill>
                <a:latin typeface="Times New Roman" panose="02020603050405020304" pitchFamily="18" charset="0"/>
                <a:cs typeface="Times New Roman" panose="02020603050405020304" pitchFamily="18" charset="0"/>
              </a:rPr>
              <a:t>6. </a:t>
            </a:r>
            <a:r>
              <a:rPr lang="en-US" sz="2400" dirty="0">
                <a:solidFill>
                  <a:schemeClr val="bg1"/>
                </a:solidFill>
                <a:latin typeface="Times New Roman" panose="02020603050405020304" pitchFamily="18" charset="0"/>
                <a:cs typeface="Times New Roman" panose="02020603050405020304" pitchFamily="18" charset="0"/>
              </a:rPr>
              <a:t>All test tube fractions (1-6) collected; test tube 2 and 3 (yellow) contained </a:t>
            </a:r>
            <a:r>
              <a:rPr lang="en-US" sz="2400" dirty="0" smtClean="0">
                <a:solidFill>
                  <a:schemeClr val="bg1"/>
                </a:solidFill>
                <a:latin typeface="Times New Roman" panose="02020603050405020304" pitchFamily="18" charset="0"/>
                <a:cs typeface="Times New Roman" panose="02020603050405020304" pitchFamily="18" charset="0"/>
              </a:rPr>
              <a:t>F; </a:t>
            </a:r>
            <a:r>
              <a:rPr lang="en-US" sz="2400" dirty="0">
                <a:solidFill>
                  <a:schemeClr val="bg1"/>
                </a:solidFill>
                <a:latin typeface="Times New Roman" panose="02020603050405020304" pitchFamily="18" charset="0"/>
                <a:cs typeface="Times New Roman" panose="02020603050405020304" pitchFamily="18" charset="0"/>
              </a:rPr>
              <a:t>test tube 5 (orange) contained </a:t>
            </a:r>
            <a:r>
              <a:rPr lang="en-US" sz="2400" dirty="0" smtClean="0">
                <a:solidFill>
                  <a:schemeClr val="bg1"/>
                </a:solidFill>
                <a:latin typeface="Times New Roman" panose="02020603050405020304" pitchFamily="18" charset="0"/>
                <a:cs typeface="Times New Roman" panose="02020603050405020304" pitchFamily="18" charset="0"/>
              </a:rPr>
              <a:t>FC;  </a:t>
            </a:r>
            <a:r>
              <a:rPr lang="en-US" sz="2400" dirty="0">
                <a:solidFill>
                  <a:schemeClr val="bg1"/>
                </a:solidFill>
                <a:latin typeface="Times New Roman" panose="02020603050405020304" pitchFamily="18" charset="0"/>
                <a:cs typeface="Times New Roman" panose="02020603050405020304" pitchFamily="18" charset="0"/>
              </a:rPr>
              <a:t>test tubes 1,4, and 6 contained in-between fractions where both compounds may have been present.</a:t>
            </a:r>
          </a:p>
        </p:txBody>
      </p:sp>
      <p:pic>
        <p:nvPicPr>
          <p:cNvPr id="144" name="Picture 143" descr="A picture containing green, standing&#10;&#10;Description automatically generated">
            <a:extLst>
              <a:ext uri="{FF2B5EF4-FFF2-40B4-BE49-F238E27FC236}">
                <a16:creationId xmlns:a16="http://schemas.microsoft.com/office/drawing/2014/main" id="{E2E92F08-D10A-BA4B-94F9-3FDB2274A8E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7452952" y="17770639"/>
            <a:ext cx="2473052" cy="4222175"/>
          </a:xfrm>
          <a:prstGeom prst="rect">
            <a:avLst/>
          </a:prstGeom>
          <a:effectLst>
            <a:outerShdw blurRad="50800" dist="38100" dir="2700000" algn="tl" rotWithShape="0">
              <a:prstClr val="black">
                <a:alpha val="40000"/>
              </a:prstClr>
            </a:outerShdw>
          </a:effectLst>
        </p:spPr>
      </p:pic>
      <p:pic>
        <p:nvPicPr>
          <p:cNvPr id="145" name="Picture 144" descr="A picture containing bird, sitting, food, table&#10;&#10;Description automatically generated">
            <a:extLst>
              <a:ext uri="{FF2B5EF4-FFF2-40B4-BE49-F238E27FC236}">
                <a16:creationId xmlns:a16="http://schemas.microsoft.com/office/drawing/2014/main" id="{52913418-ABDC-194A-8D74-8610316999D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0306256" y="17770639"/>
            <a:ext cx="2359464" cy="4207912"/>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636941C1-2172-9B4B-9617-3621A56B916C}"/>
              </a:ext>
            </a:extLst>
          </p:cNvPr>
          <p:cNvSpPr txBox="1"/>
          <p:nvPr/>
        </p:nvSpPr>
        <p:spPr>
          <a:xfrm>
            <a:off x="17758175" y="17940054"/>
            <a:ext cx="845067"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a:t>
            </a:r>
          </a:p>
        </p:txBody>
      </p:sp>
      <p:sp>
        <p:nvSpPr>
          <p:cNvPr id="147" name="TextBox 146">
            <a:extLst>
              <a:ext uri="{FF2B5EF4-FFF2-40B4-BE49-F238E27FC236}">
                <a16:creationId xmlns:a16="http://schemas.microsoft.com/office/drawing/2014/main" id="{BEC8C1A6-3FC4-FE4D-B889-28ABA9058673}"/>
              </a:ext>
            </a:extLst>
          </p:cNvPr>
          <p:cNvSpPr txBox="1"/>
          <p:nvPr/>
        </p:nvSpPr>
        <p:spPr>
          <a:xfrm>
            <a:off x="20485079" y="17871530"/>
            <a:ext cx="643861"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(b)</a:t>
            </a:r>
          </a:p>
        </p:txBody>
      </p:sp>
      <p:sp>
        <p:nvSpPr>
          <p:cNvPr id="27" name="TextBox 26">
            <a:extLst>
              <a:ext uri="{FF2B5EF4-FFF2-40B4-BE49-F238E27FC236}">
                <a16:creationId xmlns:a16="http://schemas.microsoft.com/office/drawing/2014/main" id="{4EBD35F8-4628-B94D-A93E-C5B0FCAD8AB3}"/>
              </a:ext>
            </a:extLst>
          </p:cNvPr>
          <p:cNvSpPr txBox="1"/>
          <p:nvPr/>
        </p:nvSpPr>
        <p:spPr>
          <a:xfrm>
            <a:off x="17369359" y="22125446"/>
            <a:ext cx="5377195" cy="2308324"/>
          </a:xfrm>
          <a:prstGeom prst="rect">
            <a:avLst/>
          </a:prstGeom>
          <a:noFill/>
        </p:spPr>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Figure </a:t>
            </a:r>
            <a:r>
              <a:rPr lang="en-US" sz="2400" b="1" dirty="0" smtClean="0">
                <a:solidFill>
                  <a:schemeClr val="bg1"/>
                </a:solidFill>
                <a:latin typeface="Times New Roman" panose="02020603050405020304" pitchFamily="18" charset="0"/>
                <a:cs typeface="Times New Roman" panose="02020603050405020304" pitchFamily="18" charset="0"/>
              </a:rPr>
              <a:t>4. </a:t>
            </a:r>
            <a:r>
              <a:rPr lang="en-US" sz="2400" dirty="0">
                <a:solidFill>
                  <a:schemeClr val="bg1"/>
                </a:solidFill>
                <a:latin typeface="Times New Roman" panose="02020603050405020304" pitchFamily="18" charset="0"/>
                <a:cs typeface="Times New Roman" panose="02020603050405020304" pitchFamily="18" charset="0"/>
              </a:rPr>
              <a:t>Silica TLC plate with a petroleum </a:t>
            </a:r>
            <a:r>
              <a:rPr lang="en-US" sz="2400" dirty="0" err="1">
                <a:solidFill>
                  <a:schemeClr val="bg1"/>
                </a:solidFill>
                <a:latin typeface="Times New Roman" panose="02020603050405020304" pitchFamily="18" charset="0"/>
                <a:cs typeface="Times New Roman" panose="02020603050405020304" pitchFamily="18" charset="0"/>
              </a:rPr>
              <a:t>ether:ethyl</a:t>
            </a:r>
            <a:r>
              <a:rPr lang="en-US" sz="2400" dirty="0">
                <a:solidFill>
                  <a:schemeClr val="bg1"/>
                </a:solidFill>
                <a:latin typeface="Times New Roman" panose="02020603050405020304" pitchFamily="18" charset="0"/>
                <a:cs typeface="Times New Roman" panose="02020603050405020304" pitchFamily="18" charset="0"/>
              </a:rPr>
              <a:t> acetate (4:1) mobile phase after observation (a) under UV light (254 nm); (b) under natural sunlight; lane 1 </a:t>
            </a:r>
            <a:r>
              <a:rPr lang="en-US" sz="2400" dirty="0" smtClean="0">
                <a:solidFill>
                  <a:schemeClr val="bg1"/>
                </a:solidFill>
                <a:latin typeface="Times New Roman" panose="02020603050405020304" pitchFamily="18" charset="0"/>
                <a:cs typeface="Times New Roman" panose="02020603050405020304" pitchFamily="18" charset="0"/>
              </a:rPr>
              <a:t>=AF; </a:t>
            </a:r>
            <a:r>
              <a:rPr lang="en-US" sz="2400" dirty="0">
                <a:solidFill>
                  <a:schemeClr val="bg1"/>
                </a:solidFill>
                <a:latin typeface="Times New Roman" panose="02020603050405020304" pitchFamily="18" charset="0"/>
                <a:cs typeface="Times New Roman" panose="02020603050405020304" pitchFamily="18" charset="0"/>
              </a:rPr>
              <a:t>lane 2 </a:t>
            </a:r>
            <a:r>
              <a:rPr lang="en-US" sz="2400" dirty="0" smtClean="0">
                <a:solidFill>
                  <a:schemeClr val="bg1"/>
                </a:solidFill>
                <a:latin typeface="Times New Roman" panose="02020603050405020304" pitchFamily="18" charset="0"/>
                <a:cs typeface="Times New Roman" panose="02020603050405020304" pitchFamily="18" charset="0"/>
              </a:rPr>
              <a:t>= F; </a:t>
            </a:r>
            <a:r>
              <a:rPr lang="en-US" sz="2400" dirty="0">
                <a:solidFill>
                  <a:schemeClr val="bg1"/>
                </a:solidFill>
                <a:latin typeface="Times New Roman" panose="02020603050405020304" pitchFamily="18" charset="0"/>
                <a:cs typeface="Times New Roman" panose="02020603050405020304" pitchFamily="18" charset="0"/>
              </a:rPr>
              <a:t>lane 3 </a:t>
            </a:r>
            <a:r>
              <a:rPr lang="en-US" sz="2400" dirty="0" smtClean="0">
                <a:solidFill>
                  <a:schemeClr val="bg1"/>
                </a:solidFill>
                <a:latin typeface="Times New Roman" panose="02020603050405020304" pitchFamily="18" charset="0"/>
                <a:cs typeface="Times New Roman" panose="02020603050405020304" pitchFamily="18" charset="0"/>
              </a:rPr>
              <a:t>F/FC mix; </a:t>
            </a:r>
            <a:r>
              <a:rPr lang="en-US" sz="2400" dirty="0">
                <a:solidFill>
                  <a:schemeClr val="bg1"/>
                </a:solidFill>
                <a:latin typeface="Times New Roman" panose="02020603050405020304" pitchFamily="18" charset="0"/>
                <a:cs typeface="Times New Roman" panose="02020603050405020304" pitchFamily="18" charset="0"/>
              </a:rPr>
              <a:t>lane </a:t>
            </a:r>
            <a:r>
              <a:rPr lang="en-US" sz="2400" dirty="0" smtClean="0">
                <a:solidFill>
                  <a:schemeClr val="bg1"/>
                </a:solidFill>
                <a:latin typeface="Times New Roman" panose="02020603050405020304" pitchFamily="18" charset="0"/>
                <a:cs typeface="Times New Roman" panose="02020603050405020304" pitchFamily="18" charset="0"/>
              </a:rPr>
              <a:t>4 = FC</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29" name="Picture 28" descr="Table&#10;&#10;Description automatically generated">
            <a:extLst>
              <a:ext uri="{FF2B5EF4-FFF2-40B4-BE49-F238E27FC236}">
                <a16:creationId xmlns:a16="http://schemas.microsoft.com/office/drawing/2014/main" id="{9A9C5ECB-9994-C24B-88B5-42D70FEFA0FA}"/>
              </a:ext>
            </a:extLst>
          </p:cNvPr>
          <p:cNvPicPr>
            <a:picLocks noChangeAspect="1"/>
          </p:cNvPicPr>
          <p:nvPr/>
        </p:nvPicPr>
        <p:blipFill>
          <a:blip r:embed="rId10"/>
          <a:stretch>
            <a:fillRect/>
          </a:stretch>
        </p:blipFill>
        <p:spPr>
          <a:xfrm>
            <a:off x="11473950" y="26747853"/>
            <a:ext cx="5867400" cy="1663700"/>
          </a:xfrm>
          <a:prstGeom prst="rect">
            <a:avLst/>
          </a:prstGeom>
          <a:ln>
            <a:solidFill>
              <a:schemeClr val="tx1">
                <a:lumMod val="85000"/>
              </a:schemeClr>
            </a:solidFill>
          </a:ln>
        </p:spPr>
      </p:pic>
      <p:sp>
        <p:nvSpPr>
          <p:cNvPr id="30" name="TextBox 29">
            <a:extLst>
              <a:ext uri="{FF2B5EF4-FFF2-40B4-BE49-F238E27FC236}">
                <a16:creationId xmlns:a16="http://schemas.microsoft.com/office/drawing/2014/main" id="{8C375EFB-059A-CF4F-A8EA-9DC8BADE3D12}"/>
              </a:ext>
            </a:extLst>
          </p:cNvPr>
          <p:cNvSpPr txBox="1"/>
          <p:nvPr/>
        </p:nvSpPr>
        <p:spPr>
          <a:xfrm>
            <a:off x="11415522" y="25533860"/>
            <a:ext cx="5867400" cy="1200329"/>
          </a:xfrm>
          <a:prstGeom prst="rect">
            <a:avLst/>
          </a:prstGeom>
          <a:noFill/>
        </p:spPr>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Table 3</a:t>
            </a:r>
            <a:r>
              <a:rPr lang="en-US" sz="2400" dirty="0">
                <a:solidFill>
                  <a:schemeClr val="bg1"/>
                </a:solidFill>
                <a:latin typeface="Times New Roman" panose="02020603050405020304" pitchFamily="18" charset="0"/>
                <a:cs typeface="Times New Roman" panose="02020603050405020304" pitchFamily="18" charset="0"/>
              </a:rPr>
              <a:t>. Rf values of ferrocene, acetylferrocene</a:t>
            </a:r>
            <a:r>
              <a:rPr lang="en-US" sz="2400" dirty="0" smtClean="0">
                <a:solidFill>
                  <a:schemeClr val="bg1"/>
                </a:solidFill>
                <a:latin typeface="Times New Roman" panose="02020603050405020304" pitchFamily="18" charset="0"/>
                <a:cs typeface="Times New Roman" panose="02020603050405020304" pitchFamily="18" charset="0"/>
              </a:rPr>
              <a:t>, F/FC mix</a:t>
            </a:r>
            <a:r>
              <a:rPr lang="en-US" sz="2400" dirty="0">
                <a:solidFill>
                  <a:schemeClr val="bg1"/>
                </a:solidFill>
                <a:latin typeface="Times New Roman" panose="02020603050405020304" pitchFamily="18" charset="0"/>
                <a:cs typeface="Times New Roman" panose="02020603050405020304" pitchFamily="18" charset="0"/>
              </a:rPr>
              <a:t>, and </a:t>
            </a:r>
            <a:r>
              <a:rPr lang="en-US" sz="2400" dirty="0" smtClean="0">
                <a:solidFill>
                  <a:schemeClr val="bg1"/>
                </a:solidFill>
                <a:latin typeface="Times New Roman" panose="02020603050405020304" pitchFamily="18" charset="0"/>
                <a:cs typeface="Times New Roman" panose="02020603050405020304" pitchFamily="18" charset="0"/>
              </a:rPr>
              <a:t>FC under </a:t>
            </a:r>
            <a:r>
              <a:rPr lang="en-US" sz="2400" dirty="0">
                <a:solidFill>
                  <a:schemeClr val="bg1"/>
                </a:solidFill>
                <a:latin typeface="Times New Roman" panose="02020603050405020304" pitchFamily="18" charset="0"/>
                <a:cs typeface="Times New Roman" panose="02020603050405020304" pitchFamily="18" charset="0"/>
              </a:rPr>
              <a:t>UV light (254 nm</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BF86CD8-8634-4948-A244-25747B1ADAF8}"/>
              </a:ext>
            </a:extLst>
          </p:cNvPr>
          <p:cNvSpPr/>
          <p:nvPr/>
        </p:nvSpPr>
        <p:spPr>
          <a:xfrm>
            <a:off x="11535416" y="17770638"/>
            <a:ext cx="1899484" cy="4202183"/>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DF63E87B-877C-2449-804D-F673B903B633}"/>
              </a:ext>
            </a:extLst>
          </p:cNvPr>
          <p:cNvCxnSpPr>
            <a:cxnSpLocks/>
          </p:cNvCxnSpPr>
          <p:nvPr/>
        </p:nvCxnSpPr>
        <p:spPr>
          <a:xfrm>
            <a:off x="11535415" y="18504925"/>
            <a:ext cx="1871401" cy="0"/>
          </a:xfrm>
          <a:prstGeom prst="line">
            <a:avLst/>
          </a:prstGeom>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63116074-B5E7-684B-9538-137787BFD126}"/>
              </a:ext>
            </a:extLst>
          </p:cNvPr>
          <p:cNvSpPr/>
          <p:nvPr/>
        </p:nvSpPr>
        <p:spPr>
          <a:xfrm>
            <a:off x="14334470" y="17770639"/>
            <a:ext cx="1899484" cy="4202183"/>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1AA80E61-7D29-AC4D-A530-9B4A29AF2B88}"/>
              </a:ext>
            </a:extLst>
          </p:cNvPr>
          <p:cNvCxnSpPr>
            <a:cxnSpLocks/>
          </p:cNvCxnSpPr>
          <p:nvPr/>
        </p:nvCxnSpPr>
        <p:spPr>
          <a:xfrm>
            <a:off x="14349222" y="21282644"/>
            <a:ext cx="1871401"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1E34575C-21F5-C248-A90A-8BC8BCE9AE64}"/>
              </a:ext>
            </a:extLst>
          </p:cNvPr>
          <p:cNvCxnSpPr/>
          <p:nvPr/>
        </p:nvCxnSpPr>
        <p:spPr>
          <a:xfrm>
            <a:off x="14364641" y="18504925"/>
            <a:ext cx="1871401" cy="0"/>
          </a:xfrm>
          <a:prstGeom prst="line">
            <a:avLst/>
          </a:prstGeom>
        </p:spPr>
        <p:style>
          <a:lnRef idx="1">
            <a:schemeClr val="dk1"/>
          </a:lnRef>
          <a:fillRef idx="0">
            <a:schemeClr val="dk1"/>
          </a:fillRef>
          <a:effectRef idx="0">
            <a:schemeClr val="dk1"/>
          </a:effectRef>
          <a:fontRef idx="minor">
            <a:schemeClr val="tx1"/>
          </a:fontRef>
        </p:style>
      </p:cxnSp>
      <p:sp>
        <p:nvSpPr>
          <p:cNvPr id="15" name="Multiply 14">
            <a:extLst>
              <a:ext uri="{FF2B5EF4-FFF2-40B4-BE49-F238E27FC236}">
                <a16:creationId xmlns:a16="http://schemas.microsoft.com/office/drawing/2014/main" id="{8DEB9CB6-2B35-5146-B8C8-9F5F9ECD5B0E}"/>
              </a:ext>
            </a:extLst>
          </p:cNvPr>
          <p:cNvSpPr/>
          <p:nvPr/>
        </p:nvSpPr>
        <p:spPr>
          <a:xfrm>
            <a:off x="11592626" y="21047426"/>
            <a:ext cx="375358" cy="460506"/>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2" name="Multiply 61">
            <a:extLst>
              <a:ext uri="{FF2B5EF4-FFF2-40B4-BE49-F238E27FC236}">
                <a16:creationId xmlns:a16="http://schemas.microsoft.com/office/drawing/2014/main" id="{FAE44249-E5CB-3641-B95C-AC9555382787}"/>
              </a:ext>
            </a:extLst>
          </p:cNvPr>
          <p:cNvSpPr/>
          <p:nvPr/>
        </p:nvSpPr>
        <p:spPr>
          <a:xfrm>
            <a:off x="12015524" y="21058341"/>
            <a:ext cx="375358" cy="460506"/>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3" name="Multiply 62">
            <a:extLst>
              <a:ext uri="{FF2B5EF4-FFF2-40B4-BE49-F238E27FC236}">
                <a16:creationId xmlns:a16="http://schemas.microsoft.com/office/drawing/2014/main" id="{0BEF2ADC-217E-7046-9C60-CD9FAF23537D}"/>
              </a:ext>
            </a:extLst>
          </p:cNvPr>
          <p:cNvSpPr/>
          <p:nvPr/>
        </p:nvSpPr>
        <p:spPr>
          <a:xfrm>
            <a:off x="12492418" y="21047988"/>
            <a:ext cx="375358" cy="460506"/>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4" name="Multiply 63">
            <a:extLst>
              <a:ext uri="{FF2B5EF4-FFF2-40B4-BE49-F238E27FC236}">
                <a16:creationId xmlns:a16="http://schemas.microsoft.com/office/drawing/2014/main" id="{5B84166A-677E-784F-9052-EB4F25FFD437}"/>
              </a:ext>
            </a:extLst>
          </p:cNvPr>
          <p:cNvSpPr/>
          <p:nvPr/>
        </p:nvSpPr>
        <p:spPr>
          <a:xfrm>
            <a:off x="12970454" y="21047426"/>
            <a:ext cx="375358" cy="460506"/>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BF101F8D-4BB0-1C47-ADD2-23ACE078D016}"/>
              </a:ext>
            </a:extLst>
          </p:cNvPr>
          <p:cNvSpPr txBox="1"/>
          <p:nvPr/>
        </p:nvSpPr>
        <p:spPr>
          <a:xfrm>
            <a:off x="11473950" y="22075780"/>
            <a:ext cx="4814254" cy="2677656"/>
          </a:xfrm>
          <a:prstGeom prst="rect">
            <a:avLst/>
          </a:prstGeom>
          <a:noFill/>
        </p:spPr>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Figure </a:t>
            </a:r>
            <a:r>
              <a:rPr lang="en-US" sz="2400" b="1" dirty="0" smtClean="0">
                <a:solidFill>
                  <a:schemeClr val="bg1"/>
                </a:solidFill>
                <a:latin typeface="Times New Roman" panose="02020603050405020304" pitchFamily="18" charset="0"/>
                <a:cs typeface="Times New Roman" panose="02020603050405020304" pitchFamily="18" charset="0"/>
              </a:rPr>
              <a:t>3. </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i="1" dirty="0">
                <a:solidFill>
                  <a:schemeClr val="bg1"/>
                </a:solidFill>
                <a:latin typeface="Times New Roman" panose="02020603050405020304" pitchFamily="18" charset="0"/>
                <a:cs typeface="Times New Roman" panose="02020603050405020304" pitchFamily="18" charset="0"/>
              </a:rPr>
              <a:t>Expected</a:t>
            </a:r>
            <a:r>
              <a:rPr lang="en-US" sz="2400" dirty="0">
                <a:solidFill>
                  <a:schemeClr val="bg1"/>
                </a:solidFill>
                <a:latin typeface="Times New Roman" panose="02020603050405020304" pitchFamily="18" charset="0"/>
                <a:cs typeface="Times New Roman" panose="02020603050405020304" pitchFamily="18" charset="0"/>
              </a:rPr>
              <a:t> results of silica TLC plate with a petroleum </a:t>
            </a:r>
            <a:r>
              <a:rPr lang="en-US" sz="2400" dirty="0" err="1">
                <a:solidFill>
                  <a:schemeClr val="bg1"/>
                </a:solidFill>
                <a:latin typeface="Times New Roman" panose="02020603050405020304" pitchFamily="18" charset="0"/>
                <a:cs typeface="Times New Roman" panose="02020603050405020304" pitchFamily="18" charset="0"/>
              </a:rPr>
              <a:t>ether:ethyl</a:t>
            </a:r>
            <a:r>
              <a:rPr lang="en-US" sz="2400" dirty="0">
                <a:solidFill>
                  <a:schemeClr val="bg1"/>
                </a:solidFill>
                <a:latin typeface="Times New Roman" panose="02020603050405020304" pitchFamily="18" charset="0"/>
                <a:cs typeface="Times New Roman" panose="02020603050405020304" pitchFamily="18" charset="0"/>
              </a:rPr>
              <a:t> acetate (4:1) mobile phase (a) before run; (b) after completion of </a:t>
            </a:r>
            <a:r>
              <a:rPr lang="en-US" sz="2400" dirty="0" smtClean="0">
                <a:solidFill>
                  <a:schemeClr val="bg1"/>
                </a:solidFill>
                <a:latin typeface="Times New Roman" panose="02020603050405020304" pitchFamily="18" charset="0"/>
                <a:cs typeface="Times New Roman" panose="02020603050405020304" pitchFamily="18" charset="0"/>
              </a:rPr>
              <a:t>run: AF = acetyl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F = </a:t>
            </a:r>
            <a:r>
              <a:rPr lang="en-US" sz="2400" dirty="0" err="1" smtClean="0">
                <a:solidFill>
                  <a:schemeClr val="bg1"/>
                </a:solidFill>
                <a:latin typeface="Times New Roman" panose="02020603050405020304" pitchFamily="18" charset="0"/>
                <a:cs typeface="Times New Roman" panose="02020603050405020304" pitchFamily="18" charset="0"/>
              </a:rPr>
              <a:t>ferrocene</a:t>
            </a:r>
            <a:r>
              <a:rPr lang="en-US" sz="2400" dirty="0" smtClean="0">
                <a:solidFill>
                  <a:schemeClr val="bg1"/>
                </a:solidFill>
                <a:latin typeface="Times New Roman" panose="02020603050405020304" pitchFamily="18" charset="0"/>
                <a:cs typeface="Times New Roman" panose="02020603050405020304" pitchFamily="18" charset="0"/>
              </a:rPr>
              <a:t>; M = mixture of both; FC = </a:t>
            </a:r>
            <a:r>
              <a:rPr lang="en-US" sz="2400" dirty="0" err="1" smtClean="0">
                <a:solidFill>
                  <a:schemeClr val="bg1"/>
                </a:solidFill>
                <a:latin typeface="Times New Roman" panose="02020603050405020304" pitchFamily="18" charset="0"/>
                <a:cs typeface="Times New Roman" panose="02020603050405020304" pitchFamily="18" charset="0"/>
              </a:rPr>
              <a:t>ferrocenecarboxaldehdye</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8E281E8F-4369-294E-9201-2DBEAA5E95C7}"/>
              </a:ext>
            </a:extLst>
          </p:cNvPr>
          <p:cNvSpPr txBox="1"/>
          <p:nvPr/>
        </p:nvSpPr>
        <p:spPr>
          <a:xfrm>
            <a:off x="14423298" y="17927610"/>
            <a:ext cx="643861"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(b)</a:t>
            </a:r>
          </a:p>
        </p:txBody>
      </p:sp>
      <p:sp>
        <p:nvSpPr>
          <p:cNvPr id="69" name="TextBox 68">
            <a:extLst>
              <a:ext uri="{FF2B5EF4-FFF2-40B4-BE49-F238E27FC236}">
                <a16:creationId xmlns:a16="http://schemas.microsoft.com/office/drawing/2014/main" id="{685BD935-E09E-2147-91E4-EC33F63B9AC1}"/>
              </a:ext>
            </a:extLst>
          </p:cNvPr>
          <p:cNvSpPr txBox="1"/>
          <p:nvPr/>
        </p:nvSpPr>
        <p:spPr>
          <a:xfrm>
            <a:off x="11682096" y="17922676"/>
            <a:ext cx="802313"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a:t>
            </a:r>
          </a:p>
        </p:txBody>
      </p:sp>
      <p:cxnSp>
        <p:nvCxnSpPr>
          <p:cNvPr id="70" name="Straight Connector 69">
            <a:extLst>
              <a:ext uri="{FF2B5EF4-FFF2-40B4-BE49-F238E27FC236}">
                <a16:creationId xmlns:a16="http://schemas.microsoft.com/office/drawing/2014/main" id="{18A21A99-BB38-A349-B4BA-8DC8198DAFA0}"/>
              </a:ext>
            </a:extLst>
          </p:cNvPr>
          <p:cNvCxnSpPr>
            <a:cxnSpLocks/>
          </p:cNvCxnSpPr>
          <p:nvPr/>
        </p:nvCxnSpPr>
        <p:spPr>
          <a:xfrm>
            <a:off x="11535416" y="21288594"/>
            <a:ext cx="1871401" cy="0"/>
          </a:xfrm>
          <a:prstGeom prst="line">
            <a:avLst/>
          </a:prstGeom>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89B67D65-9EF4-1E46-8C01-07A070540E26}"/>
              </a:ext>
            </a:extLst>
          </p:cNvPr>
          <p:cNvSpPr/>
          <p:nvPr/>
        </p:nvSpPr>
        <p:spPr>
          <a:xfrm>
            <a:off x="14560286" y="20573309"/>
            <a:ext cx="222974" cy="23489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3" name="Oval 72">
            <a:extLst>
              <a:ext uri="{FF2B5EF4-FFF2-40B4-BE49-F238E27FC236}">
                <a16:creationId xmlns:a16="http://schemas.microsoft.com/office/drawing/2014/main" id="{046724EB-E7C5-7440-86DA-46A33D017B0F}"/>
              </a:ext>
            </a:extLst>
          </p:cNvPr>
          <p:cNvSpPr/>
          <p:nvPr/>
        </p:nvSpPr>
        <p:spPr>
          <a:xfrm>
            <a:off x="15007856" y="19312157"/>
            <a:ext cx="222974" cy="2348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8" name="Oval 77">
            <a:extLst>
              <a:ext uri="{FF2B5EF4-FFF2-40B4-BE49-F238E27FC236}">
                <a16:creationId xmlns:a16="http://schemas.microsoft.com/office/drawing/2014/main" id="{8F6DF458-FA97-5541-BF87-A1B496A4D4E7}"/>
              </a:ext>
            </a:extLst>
          </p:cNvPr>
          <p:cNvSpPr/>
          <p:nvPr/>
        </p:nvSpPr>
        <p:spPr>
          <a:xfrm>
            <a:off x="15836925" y="20607061"/>
            <a:ext cx="222974" cy="2348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9" name="Oval 78">
            <a:extLst>
              <a:ext uri="{FF2B5EF4-FFF2-40B4-BE49-F238E27FC236}">
                <a16:creationId xmlns:a16="http://schemas.microsoft.com/office/drawing/2014/main" id="{92567463-7744-F043-9BB7-97501F6553ED}"/>
              </a:ext>
            </a:extLst>
          </p:cNvPr>
          <p:cNvSpPr/>
          <p:nvPr/>
        </p:nvSpPr>
        <p:spPr>
          <a:xfrm>
            <a:off x="15423192" y="20596574"/>
            <a:ext cx="222974" cy="2348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9E305A42-DE8C-F047-8334-3102AA48A52B}"/>
              </a:ext>
            </a:extLst>
          </p:cNvPr>
          <p:cNvSpPr txBox="1"/>
          <p:nvPr/>
        </p:nvSpPr>
        <p:spPr>
          <a:xfrm>
            <a:off x="14320407" y="21427637"/>
            <a:ext cx="697136"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AF</a:t>
            </a:r>
          </a:p>
        </p:txBody>
      </p:sp>
      <p:sp>
        <p:nvSpPr>
          <p:cNvPr id="81" name="TextBox 80">
            <a:extLst>
              <a:ext uri="{FF2B5EF4-FFF2-40B4-BE49-F238E27FC236}">
                <a16:creationId xmlns:a16="http://schemas.microsoft.com/office/drawing/2014/main" id="{5B36C782-6D85-9341-A435-8F6FE13C71C4}"/>
              </a:ext>
            </a:extLst>
          </p:cNvPr>
          <p:cNvSpPr txBox="1"/>
          <p:nvPr/>
        </p:nvSpPr>
        <p:spPr>
          <a:xfrm>
            <a:off x="14857353" y="21413258"/>
            <a:ext cx="643861"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F</a:t>
            </a:r>
          </a:p>
        </p:txBody>
      </p:sp>
      <p:sp>
        <p:nvSpPr>
          <p:cNvPr id="82" name="TextBox 81">
            <a:extLst>
              <a:ext uri="{FF2B5EF4-FFF2-40B4-BE49-F238E27FC236}">
                <a16:creationId xmlns:a16="http://schemas.microsoft.com/office/drawing/2014/main" id="{3D1798D1-2627-0E43-94AA-D5FD61BE52C7}"/>
              </a:ext>
            </a:extLst>
          </p:cNvPr>
          <p:cNvSpPr txBox="1"/>
          <p:nvPr/>
        </p:nvSpPr>
        <p:spPr>
          <a:xfrm>
            <a:off x="15283174" y="21413258"/>
            <a:ext cx="643861"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M</a:t>
            </a:r>
          </a:p>
        </p:txBody>
      </p:sp>
      <p:sp>
        <p:nvSpPr>
          <p:cNvPr id="83" name="TextBox 82">
            <a:extLst>
              <a:ext uri="{FF2B5EF4-FFF2-40B4-BE49-F238E27FC236}">
                <a16:creationId xmlns:a16="http://schemas.microsoft.com/office/drawing/2014/main" id="{6C461F93-BE5C-B847-8C1D-4B9DB165B9D2}"/>
              </a:ext>
            </a:extLst>
          </p:cNvPr>
          <p:cNvSpPr txBox="1"/>
          <p:nvPr/>
        </p:nvSpPr>
        <p:spPr>
          <a:xfrm>
            <a:off x="15644343" y="21424320"/>
            <a:ext cx="643861"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FC</a:t>
            </a:r>
          </a:p>
        </p:txBody>
      </p:sp>
      <p:sp>
        <p:nvSpPr>
          <p:cNvPr id="84" name="TextBox 83">
            <a:extLst>
              <a:ext uri="{FF2B5EF4-FFF2-40B4-BE49-F238E27FC236}">
                <a16:creationId xmlns:a16="http://schemas.microsoft.com/office/drawing/2014/main" id="{EC329B11-5FFD-4E4E-9F8D-C7E0976B1642}"/>
              </a:ext>
            </a:extLst>
          </p:cNvPr>
          <p:cNvSpPr txBox="1"/>
          <p:nvPr/>
        </p:nvSpPr>
        <p:spPr>
          <a:xfrm>
            <a:off x="11560815" y="21516886"/>
            <a:ext cx="697136"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AF</a:t>
            </a:r>
          </a:p>
        </p:txBody>
      </p:sp>
      <p:sp>
        <p:nvSpPr>
          <p:cNvPr id="85" name="TextBox 84">
            <a:extLst>
              <a:ext uri="{FF2B5EF4-FFF2-40B4-BE49-F238E27FC236}">
                <a16:creationId xmlns:a16="http://schemas.microsoft.com/office/drawing/2014/main" id="{7087B222-AA3D-144F-AF99-B471DB47F443}"/>
              </a:ext>
            </a:extLst>
          </p:cNvPr>
          <p:cNvSpPr txBox="1"/>
          <p:nvPr/>
        </p:nvSpPr>
        <p:spPr>
          <a:xfrm>
            <a:off x="12052512" y="21516886"/>
            <a:ext cx="697136"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F</a:t>
            </a:r>
          </a:p>
        </p:txBody>
      </p:sp>
      <p:sp>
        <p:nvSpPr>
          <p:cNvPr id="86" name="TextBox 85">
            <a:extLst>
              <a:ext uri="{FF2B5EF4-FFF2-40B4-BE49-F238E27FC236}">
                <a16:creationId xmlns:a16="http://schemas.microsoft.com/office/drawing/2014/main" id="{7980CBB9-D596-4E49-83D3-BE1B9E9E47F3}"/>
              </a:ext>
            </a:extLst>
          </p:cNvPr>
          <p:cNvSpPr txBox="1"/>
          <p:nvPr/>
        </p:nvSpPr>
        <p:spPr>
          <a:xfrm>
            <a:off x="12476855" y="21516886"/>
            <a:ext cx="697136"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M</a:t>
            </a:r>
          </a:p>
        </p:txBody>
      </p:sp>
      <p:sp>
        <p:nvSpPr>
          <p:cNvPr id="87" name="TextBox 86">
            <a:extLst>
              <a:ext uri="{FF2B5EF4-FFF2-40B4-BE49-F238E27FC236}">
                <a16:creationId xmlns:a16="http://schemas.microsoft.com/office/drawing/2014/main" id="{69483009-0535-F344-BAA8-DCAC99D3A792}"/>
              </a:ext>
            </a:extLst>
          </p:cNvPr>
          <p:cNvSpPr txBox="1"/>
          <p:nvPr/>
        </p:nvSpPr>
        <p:spPr>
          <a:xfrm>
            <a:off x="12935452" y="21516886"/>
            <a:ext cx="697136"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FC</a:t>
            </a:r>
          </a:p>
        </p:txBody>
      </p:sp>
      <p:sp>
        <p:nvSpPr>
          <p:cNvPr id="72" name="TextBox 71"/>
          <p:cNvSpPr txBox="1"/>
          <p:nvPr/>
        </p:nvSpPr>
        <p:spPr>
          <a:xfrm>
            <a:off x="914622" y="23269920"/>
            <a:ext cx="9312772"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Times New Roman" panose="02020603050405020304" pitchFamily="18" charset="0"/>
                <a:cs typeface="Times New Roman" panose="02020603050405020304" pitchFamily="18" charset="0"/>
              </a:rPr>
              <a:t>Methods</a:t>
            </a:r>
            <a:endParaRPr lang="en-US" sz="4800" dirty="0">
              <a:latin typeface="Times New Roman" panose="02020603050405020304" pitchFamily="18" charset="0"/>
              <a:cs typeface="Times New Roman" panose="02020603050405020304" pitchFamily="18" charset="0"/>
            </a:endParaRPr>
          </a:p>
        </p:txBody>
      </p:sp>
      <p:sp>
        <p:nvSpPr>
          <p:cNvPr id="74" name="Oval 73">
            <a:extLst>
              <a:ext uri="{FF2B5EF4-FFF2-40B4-BE49-F238E27FC236}">
                <a16:creationId xmlns:a16="http://schemas.microsoft.com/office/drawing/2014/main" id="{046724EB-E7C5-7440-86DA-46A33D017B0F}"/>
              </a:ext>
            </a:extLst>
          </p:cNvPr>
          <p:cNvSpPr/>
          <p:nvPr/>
        </p:nvSpPr>
        <p:spPr>
          <a:xfrm>
            <a:off x="15436701" y="19315702"/>
            <a:ext cx="222974" cy="2348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 name="TextBox 1"/>
          <p:cNvSpPr txBox="1"/>
          <p:nvPr/>
        </p:nvSpPr>
        <p:spPr>
          <a:xfrm>
            <a:off x="11698500" y="27008736"/>
            <a:ext cx="309700" cy="338554"/>
          </a:xfrm>
          <a:prstGeom prst="rect">
            <a:avLst/>
          </a:prstGeom>
          <a:noFill/>
        </p:spPr>
        <p:txBody>
          <a:bodyPr wrap="none" rtlCol="0">
            <a:spAutoFit/>
          </a:bodyPr>
          <a:lstStyle/>
          <a:p>
            <a:r>
              <a:rPr lang="en-US" sz="1600" b="1" dirty="0" smtClean="0">
                <a:solidFill>
                  <a:schemeClr val="bg1"/>
                </a:solidFill>
                <a:latin typeface="Times New Roman" panose="02020603050405020304" pitchFamily="18" charset="0"/>
                <a:cs typeface="Times New Roman" panose="02020603050405020304" pitchFamily="18" charset="0"/>
              </a:rPr>
              <a:t>F</a:t>
            </a: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75" name="TextBox 74"/>
          <p:cNvSpPr txBox="1"/>
          <p:nvPr/>
        </p:nvSpPr>
        <p:spPr>
          <a:xfrm>
            <a:off x="13133600" y="26996036"/>
            <a:ext cx="457176" cy="338554"/>
          </a:xfrm>
          <a:prstGeom prst="rect">
            <a:avLst/>
          </a:prstGeom>
          <a:noFill/>
        </p:spPr>
        <p:txBody>
          <a:bodyPr wrap="none" rtlCol="0">
            <a:spAutoFit/>
          </a:bodyPr>
          <a:lstStyle/>
          <a:p>
            <a:r>
              <a:rPr lang="en-US" sz="1600" b="1" dirty="0" smtClean="0">
                <a:solidFill>
                  <a:schemeClr val="bg1"/>
                </a:solidFill>
                <a:latin typeface="Times New Roman" panose="02020603050405020304" pitchFamily="18" charset="0"/>
                <a:cs typeface="Times New Roman" panose="02020603050405020304" pitchFamily="18" charset="0"/>
              </a:rPr>
              <a:t>AF</a:t>
            </a: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76" name="TextBox 75"/>
          <p:cNvSpPr txBox="1"/>
          <p:nvPr/>
        </p:nvSpPr>
        <p:spPr>
          <a:xfrm>
            <a:off x="14644900" y="27008736"/>
            <a:ext cx="639919" cy="338554"/>
          </a:xfrm>
          <a:prstGeom prst="rect">
            <a:avLst/>
          </a:prstGeom>
          <a:noFill/>
        </p:spPr>
        <p:txBody>
          <a:bodyPr wrap="none" rtlCol="0">
            <a:spAutoFit/>
          </a:bodyPr>
          <a:lstStyle/>
          <a:p>
            <a:r>
              <a:rPr lang="en-US" sz="1600" b="1" dirty="0" smtClean="0">
                <a:solidFill>
                  <a:schemeClr val="bg1"/>
                </a:solidFill>
                <a:latin typeface="Times New Roman" panose="02020603050405020304" pitchFamily="18" charset="0"/>
                <a:cs typeface="Times New Roman" panose="02020603050405020304" pitchFamily="18" charset="0"/>
              </a:rPr>
              <a:t>F/FC</a:t>
            </a: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88" name="TextBox 87"/>
          <p:cNvSpPr txBox="1"/>
          <p:nvPr/>
        </p:nvSpPr>
        <p:spPr>
          <a:xfrm>
            <a:off x="16537200" y="26970636"/>
            <a:ext cx="457176" cy="338554"/>
          </a:xfrm>
          <a:prstGeom prst="rect">
            <a:avLst/>
          </a:prstGeom>
          <a:noFill/>
        </p:spPr>
        <p:txBody>
          <a:bodyPr wrap="none" rtlCol="0">
            <a:spAutoFit/>
          </a:bodyPr>
          <a:lstStyle/>
          <a:p>
            <a:r>
              <a:rPr lang="en-US" sz="1600" b="1" dirty="0" smtClean="0">
                <a:solidFill>
                  <a:schemeClr val="bg1"/>
                </a:solidFill>
                <a:latin typeface="Times New Roman" panose="02020603050405020304" pitchFamily="18" charset="0"/>
                <a:cs typeface="Times New Roman" panose="02020603050405020304" pitchFamily="18" charset="0"/>
              </a:rPr>
              <a:t>FC</a:t>
            </a:r>
            <a:endParaRPr lang="en-US" sz="16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89" name="Chart 88">
            <a:extLst>
              <a:ext uri="{FF2B5EF4-FFF2-40B4-BE49-F238E27FC236}">
                <a16:creationId xmlns:a16="http://schemas.microsoft.com/office/drawing/2014/main" id="{4854BF74-31E3-B841-B72B-9E9757E431AA}"/>
              </a:ext>
            </a:extLst>
          </p:cNvPr>
          <p:cNvGraphicFramePr/>
          <p:nvPr>
            <p:extLst>
              <p:ext uri="{D42A27DB-BD31-4B8C-83A1-F6EECF244321}">
                <p14:modId xmlns:p14="http://schemas.microsoft.com/office/powerpoint/2010/main" val="729363754"/>
              </p:ext>
            </p:extLst>
          </p:nvPr>
        </p:nvGraphicFramePr>
        <p:xfrm>
          <a:off x="8616952" y="4108051"/>
          <a:ext cx="13976304" cy="3989965"/>
        </p:xfrm>
        <a:graphic>
          <a:graphicData uri="http://schemas.openxmlformats.org/drawingml/2006/chart">
            <c:chart xmlns:c="http://schemas.openxmlformats.org/drawingml/2006/chart" xmlns:r="http://schemas.openxmlformats.org/officeDocument/2006/relationships" r:id="rId11"/>
          </a:graphicData>
        </a:graphic>
      </p:graphicFrame>
      <p:sp>
        <p:nvSpPr>
          <p:cNvPr id="90" name="TextBox 89">
            <a:extLst>
              <a:ext uri="{FF2B5EF4-FFF2-40B4-BE49-F238E27FC236}">
                <a16:creationId xmlns:a16="http://schemas.microsoft.com/office/drawing/2014/main" id="{27FCE2D8-E816-834E-8B65-284572F591A6}"/>
              </a:ext>
            </a:extLst>
          </p:cNvPr>
          <p:cNvSpPr txBox="1"/>
          <p:nvPr/>
        </p:nvSpPr>
        <p:spPr>
          <a:xfrm>
            <a:off x="11493522" y="8216806"/>
            <a:ext cx="11253032" cy="1569660"/>
          </a:xfrm>
          <a:prstGeom prst="rect">
            <a:avLst/>
          </a:prstGeom>
          <a:noFill/>
        </p:spPr>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Figure </a:t>
            </a:r>
            <a:r>
              <a:rPr lang="en-US" sz="2400" b="1" dirty="0" smtClean="0">
                <a:solidFill>
                  <a:schemeClr val="bg1"/>
                </a:solidFill>
                <a:latin typeface="Times New Roman" panose="02020603050405020304" pitchFamily="18" charset="0"/>
                <a:cs typeface="Times New Roman" panose="02020603050405020304" pitchFamily="18" charset="0"/>
              </a:rPr>
              <a:t>1. </a:t>
            </a:r>
            <a:r>
              <a:rPr lang="en-US" sz="2400" dirty="0">
                <a:solidFill>
                  <a:schemeClr val="bg1"/>
                </a:solidFill>
                <a:latin typeface="Times New Roman" panose="02020603050405020304" pitchFamily="18" charset="0"/>
                <a:cs typeface="Times New Roman" panose="02020603050405020304" pitchFamily="18" charset="0"/>
              </a:rPr>
              <a:t>Main ferrocene mixtures used in </a:t>
            </a:r>
            <a:r>
              <a:rPr lang="en-US" sz="2400" i="1" dirty="0">
                <a:solidFill>
                  <a:schemeClr val="bg1"/>
                </a:solidFill>
                <a:latin typeface="Times New Roman" panose="02020603050405020304" pitchFamily="18" charset="0"/>
                <a:cs typeface="Times New Roman" panose="02020603050405020304" pitchFamily="18" charset="0"/>
              </a:rPr>
              <a:t>Journal of Chemical Education </a:t>
            </a:r>
            <a:r>
              <a:rPr lang="en-US" sz="2400" dirty="0">
                <a:solidFill>
                  <a:schemeClr val="bg1"/>
                </a:solidFill>
                <a:latin typeface="Times New Roman" panose="02020603050405020304" pitchFamily="18" charset="0"/>
                <a:cs typeface="Times New Roman" panose="02020603050405020304" pitchFamily="18" charset="0"/>
              </a:rPr>
              <a:t>advanced search via keywords “ferrocene and chromatography.” Of the used results, 43 yielded the use of acetylferrocene and ferrocene while the remaining 7 used a variety of compounds, as shown above</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aphicFrame>
        <p:nvGraphicFramePr>
          <p:cNvPr id="91" name="Chart 90">
            <a:extLst>
              <a:ext uri="{FF2B5EF4-FFF2-40B4-BE49-F238E27FC236}">
                <a16:creationId xmlns:a16="http://schemas.microsoft.com/office/drawing/2014/main" id="{59F9BDEE-F70A-B54F-B30B-FC3A7DCF2387}"/>
              </a:ext>
            </a:extLst>
          </p:cNvPr>
          <p:cNvGraphicFramePr>
            <a:graphicFrameLocks/>
          </p:cNvGraphicFramePr>
          <p:nvPr>
            <p:extLst>
              <p:ext uri="{D42A27DB-BD31-4B8C-83A1-F6EECF244321}">
                <p14:modId xmlns:p14="http://schemas.microsoft.com/office/powerpoint/2010/main" val="3054146187"/>
              </p:ext>
            </p:extLst>
          </p:nvPr>
        </p:nvGraphicFramePr>
        <p:xfrm>
          <a:off x="23351941" y="4032866"/>
          <a:ext cx="7524639" cy="4454364"/>
        </p:xfrm>
        <a:graphic>
          <a:graphicData uri="http://schemas.openxmlformats.org/drawingml/2006/chart">
            <c:chart xmlns:c="http://schemas.openxmlformats.org/drawingml/2006/chart" xmlns:r="http://schemas.openxmlformats.org/officeDocument/2006/relationships" r:id="rId12"/>
          </a:graphicData>
        </a:graphic>
      </p:graphicFrame>
      <p:sp>
        <p:nvSpPr>
          <p:cNvPr id="92" name="TextBox 91">
            <a:extLst>
              <a:ext uri="{FF2B5EF4-FFF2-40B4-BE49-F238E27FC236}">
                <a16:creationId xmlns:a16="http://schemas.microsoft.com/office/drawing/2014/main" id="{0C499CE3-8CCE-574E-B957-D81A37A74083}"/>
              </a:ext>
            </a:extLst>
          </p:cNvPr>
          <p:cNvSpPr txBox="1"/>
          <p:nvPr/>
        </p:nvSpPr>
        <p:spPr>
          <a:xfrm>
            <a:off x="23326129" y="8233914"/>
            <a:ext cx="9628777" cy="1569660"/>
          </a:xfrm>
          <a:prstGeom prst="rect">
            <a:avLst/>
          </a:prstGeom>
          <a:noFill/>
        </p:spPr>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Figure </a:t>
            </a:r>
            <a:r>
              <a:rPr lang="en-US" sz="2400" b="1" dirty="0" smtClean="0">
                <a:solidFill>
                  <a:schemeClr val="bg1"/>
                </a:solidFill>
                <a:latin typeface="Times New Roman" panose="02020603050405020304" pitchFamily="18" charset="0"/>
                <a:cs typeface="Times New Roman" panose="02020603050405020304" pitchFamily="18" charset="0"/>
              </a:rPr>
              <a:t>2. </a:t>
            </a:r>
            <a:r>
              <a:rPr lang="en-US" sz="2400" dirty="0">
                <a:solidFill>
                  <a:schemeClr val="bg1"/>
                </a:solidFill>
                <a:latin typeface="Times New Roman" panose="02020603050405020304" pitchFamily="18" charset="0"/>
                <a:cs typeface="Times New Roman" panose="02020603050405020304" pitchFamily="18" charset="0"/>
              </a:rPr>
              <a:t>Main techniques used in </a:t>
            </a:r>
            <a:r>
              <a:rPr lang="en-US" sz="2400" i="1" dirty="0">
                <a:solidFill>
                  <a:schemeClr val="bg1"/>
                </a:solidFill>
                <a:latin typeface="Times New Roman" panose="02020603050405020304" pitchFamily="18" charset="0"/>
                <a:cs typeface="Times New Roman" panose="02020603050405020304" pitchFamily="18" charset="0"/>
              </a:rPr>
              <a:t>Journal of Chemical Education </a:t>
            </a:r>
            <a:r>
              <a:rPr lang="en-US" sz="2400" dirty="0">
                <a:solidFill>
                  <a:schemeClr val="bg1"/>
                </a:solidFill>
                <a:latin typeface="Times New Roman" panose="02020603050405020304" pitchFamily="18" charset="0"/>
                <a:cs typeface="Times New Roman" panose="02020603050405020304" pitchFamily="18" charset="0"/>
              </a:rPr>
              <a:t>advanced search via keywords “ferrocene and chromatography.” Of the used results, 34  yielded the use of column </a:t>
            </a:r>
            <a:r>
              <a:rPr lang="en-US" sz="2400" dirty="0" smtClean="0">
                <a:solidFill>
                  <a:schemeClr val="bg1"/>
                </a:solidFill>
                <a:latin typeface="Times New Roman" panose="02020603050405020304" pitchFamily="18" charset="0"/>
                <a:cs typeface="Times New Roman" panose="02020603050405020304" pitchFamily="18" charset="0"/>
              </a:rPr>
              <a:t>chromatography/chromatography</a:t>
            </a:r>
            <a:r>
              <a:rPr lang="en-US" sz="2400" dirty="0">
                <a:solidFill>
                  <a:schemeClr val="bg1"/>
                </a:solidFill>
                <a:latin typeface="Times New Roman" panose="02020603050405020304" pitchFamily="18" charset="0"/>
                <a:cs typeface="Times New Roman" panose="02020603050405020304" pitchFamily="18" charset="0"/>
              </a:rPr>
              <a:t>,  10 used TLC analysis, 5 used HPLC, and 1 was listed as other.</a:t>
            </a:r>
          </a:p>
        </p:txBody>
      </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25709</TotalTime>
  <Words>1726</Words>
  <Application>Microsoft Office PowerPoint</Application>
  <PresentationFormat>Custom</PresentationFormat>
  <Paragraphs>110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Calisto MT</vt:lpstr>
      <vt:lpstr>Times New Roman</vt:lpstr>
      <vt:lpstr>Trebuchet MS</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Korn, Michael R</cp:lastModifiedBy>
  <cp:revision>388</cp:revision>
  <dcterms:created xsi:type="dcterms:W3CDTF">2013-10-19T16:33:22Z</dcterms:created>
  <dcterms:modified xsi:type="dcterms:W3CDTF">2021-03-16T05:03:04Z</dcterms:modified>
</cp:coreProperties>
</file>