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Nas" initials="RN" lastIdx="1" clrIdx="0">
    <p:extLst>
      <p:ext uri="{19B8F6BF-5375-455C-9EA6-DF929625EA0E}">
        <p15:presenceInfo xmlns:p15="http://schemas.microsoft.com/office/powerpoint/2012/main" userId="bafb9417dcb516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65CE1E"/>
    <a:srgbClr val="00C28D"/>
    <a:srgbClr val="00B4FF"/>
    <a:srgbClr val="008080"/>
    <a:srgbClr val="1270FC"/>
    <a:srgbClr val="FFA200"/>
    <a:srgbClr val="008000"/>
    <a:srgbClr val="FFFFFF"/>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p:scale>
          <a:sx n="20" d="100"/>
          <a:sy n="20" d="100"/>
        </p:scale>
        <p:origin x="448" y="8"/>
      </p:cViewPr>
      <p:guideLst>
        <p:guide orient="horz" pos="10369"/>
        <p:guide pos="1612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182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baseline="30000" dirty="0"/>
              <a:t>Goal of this project: BPA is a known estrogen-mimicking chemical, want to see if alternatives being used are harmful. BGF is a compound of interest</a:t>
            </a:r>
          </a:p>
          <a:p>
            <a:endParaRPr lang="en-US" baseline="30000" dirty="0"/>
          </a:p>
          <a:p>
            <a:r>
              <a:rPr lang="en-US" baseline="30000" dirty="0"/>
              <a:t>Used a yeast dose response assay to initially determine </a:t>
            </a:r>
            <a:r>
              <a:rPr lang="en-US" baseline="30000" dirty="0" err="1"/>
              <a:t>estrogenicity</a:t>
            </a:r>
            <a:endParaRPr lang="en-US" baseline="30000" dirty="0"/>
          </a:p>
          <a:p>
            <a:r>
              <a:rPr lang="en-US" baseline="30000" dirty="0"/>
              <a:t>Did zebrafish embryo assays</a:t>
            </a:r>
          </a:p>
          <a:p>
            <a:r>
              <a:rPr lang="en-US" baseline="30000" dirty="0"/>
              <a:t>Hope to do RT-qPCR</a:t>
            </a:r>
          </a:p>
          <a:p>
            <a:endParaRPr lang="en-US" baseline="30000" dirty="0"/>
          </a:p>
          <a:p>
            <a:endParaRPr lang="en-US" baseline="30000"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10.jpeg"/><Relationship Id="rId26" Type="http://schemas.openxmlformats.org/officeDocument/2006/relationships/image" Target="../media/image18.emf"/><Relationship Id="rId21" Type="http://schemas.openxmlformats.org/officeDocument/2006/relationships/image" Target="../media/image13.emf"/><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image" Target="../media/image9.jpeg"/><Relationship Id="rId25" Type="http://schemas.openxmlformats.org/officeDocument/2006/relationships/image" Target="../media/image17.emf"/><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jpeg"/><Relationship Id="rId29"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1.wmf"/><Relationship Id="rId11" Type="http://schemas.openxmlformats.org/officeDocument/2006/relationships/oleObject" Target="../embeddings/oleObject4.bin"/><Relationship Id="rId24" Type="http://schemas.openxmlformats.org/officeDocument/2006/relationships/image" Target="../media/image16.emf"/><Relationship Id="rId5" Type="http://schemas.openxmlformats.org/officeDocument/2006/relationships/oleObject" Target="../embeddings/oleObject1.bin"/><Relationship Id="rId15" Type="http://schemas.openxmlformats.org/officeDocument/2006/relationships/image" Target="../media/image7.png"/><Relationship Id="rId23" Type="http://schemas.openxmlformats.org/officeDocument/2006/relationships/image" Target="../media/image15.emf"/><Relationship Id="rId28" Type="http://schemas.openxmlformats.org/officeDocument/2006/relationships/image" Target="../media/image20.png"/><Relationship Id="rId10" Type="http://schemas.openxmlformats.org/officeDocument/2006/relationships/image" Target="../media/image3.wmf"/><Relationship Id="rId19"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oleObject" Target="../embeddings/oleObject3.bin"/><Relationship Id="rId14" Type="http://schemas.openxmlformats.org/officeDocument/2006/relationships/image" Target="../media/image5.wmf"/><Relationship Id="rId22" Type="http://schemas.openxmlformats.org/officeDocument/2006/relationships/image" Target="../media/image14.emf"/><Relationship Id="rId27"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p:cNvSpPr txBox="1"/>
          <p:nvPr/>
        </p:nvSpPr>
        <p:spPr>
          <a:xfrm>
            <a:off x="590182" y="490615"/>
            <a:ext cx="42534030" cy="2511519"/>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lnSpc>
                <a:spcPct val="150000"/>
              </a:lnSpc>
            </a:pPr>
            <a:r>
              <a:rPr lang="en-US" sz="5600" b="1" dirty="0">
                <a:latin typeface="Times New Roman"/>
                <a:cs typeface="Times New Roman"/>
              </a:rPr>
              <a:t>An Examination of the Effects of Bisphenol A and Bisphenol A Derivatives During Zebrafish Development</a:t>
            </a:r>
          </a:p>
          <a:p>
            <a:pPr algn="ctr"/>
            <a:r>
              <a:rPr lang="en-US" sz="4600" b="1" dirty="0">
                <a:latin typeface="Times New Roman"/>
                <a:cs typeface="Times New Roman"/>
              </a:rPr>
              <a:t>Rachel Nas, Jonathan Westlake, Neal McCaffrey, Pierce </a:t>
            </a:r>
            <a:r>
              <a:rPr lang="en-US" sz="4600" b="1" dirty="0" err="1">
                <a:latin typeface="Times New Roman"/>
                <a:cs typeface="Times New Roman"/>
              </a:rPr>
              <a:t>Knepley</a:t>
            </a:r>
            <a:r>
              <a:rPr lang="en-US" sz="4600" b="1" dirty="0">
                <a:latin typeface="Times New Roman"/>
                <a:cs typeface="Times New Roman"/>
              </a:rPr>
              <a:t>, Robert Fisher, Gabrielle </a:t>
            </a:r>
            <a:r>
              <a:rPr lang="en-US" sz="4600" b="1" dirty="0" err="1">
                <a:latin typeface="Times New Roman"/>
                <a:cs typeface="Times New Roman"/>
              </a:rPr>
              <a:t>Dampf</a:t>
            </a:r>
            <a:r>
              <a:rPr lang="en-US" sz="4600" b="1" dirty="0">
                <a:latin typeface="Times New Roman"/>
                <a:cs typeface="Times New Roman"/>
              </a:rPr>
              <a:t>, M.S., and Cameron Q. Sheeler, PhD</a:t>
            </a:r>
          </a:p>
        </p:txBody>
      </p:sp>
      <p:sp>
        <p:nvSpPr>
          <p:cNvPr id="159" name="TextBox 158"/>
          <p:cNvSpPr txBox="1"/>
          <p:nvPr/>
        </p:nvSpPr>
        <p:spPr>
          <a:xfrm>
            <a:off x="32099157" y="23592075"/>
            <a:ext cx="11191001" cy="7057702"/>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mj-lt"/>
              <a:buAutoNum type="arabicPeriod"/>
            </a:pPr>
            <a:r>
              <a:rPr lang="en-US" sz="1800" dirty="0">
                <a:latin typeface="Times New Roman" panose="02020603050405020304" pitchFamily="18" charset="0"/>
                <a:cs typeface="Times New Roman" panose="02020603050405020304" pitchFamily="18" charset="0"/>
              </a:rPr>
              <a:t>Howe, K., Clark, M. D., </a:t>
            </a:r>
            <a:r>
              <a:rPr lang="en-US" sz="1800" dirty="0" err="1">
                <a:latin typeface="Times New Roman" panose="02020603050405020304" pitchFamily="18" charset="0"/>
                <a:cs typeface="Times New Roman" panose="02020603050405020304" pitchFamily="18" charset="0"/>
              </a:rPr>
              <a:t>Torroja</a:t>
            </a:r>
            <a:r>
              <a:rPr lang="en-US" sz="1800" dirty="0">
                <a:latin typeface="Times New Roman" panose="02020603050405020304" pitchFamily="18" charset="0"/>
                <a:cs typeface="Times New Roman" panose="02020603050405020304" pitchFamily="18" charset="0"/>
              </a:rPr>
              <a:t>, C. F., Torrance, J., Berthelot, C., </a:t>
            </a:r>
            <a:r>
              <a:rPr lang="en-US" sz="1800" dirty="0" err="1">
                <a:latin typeface="Times New Roman" panose="02020603050405020304" pitchFamily="18" charset="0"/>
                <a:cs typeface="Times New Roman" panose="02020603050405020304" pitchFamily="18" charset="0"/>
              </a:rPr>
              <a:t>Muffato</a:t>
            </a:r>
            <a:r>
              <a:rPr lang="en-US" sz="1800" dirty="0">
                <a:latin typeface="Times New Roman" panose="02020603050405020304" pitchFamily="18" charset="0"/>
                <a:cs typeface="Times New Roman" panose="02020603050405020304" pitchFamily="18" charset="0"/>
              </a:rPr>
              <a:t>, M., … </a:t>
            </a:r>
            <a:r>
              <a:rPr lang="en-US" sz="1800" dirty="0" err="1">
                <a:latin typeface="Times New Roman" panose="02020603050405020304" pitchFamily="18" charset="0"/>
                <a:cs typeface="Times New Roman" panose="02020603050405020304" pitchFamily="18" charset="0"/>
              </a:rPr>
              <a:t>Stemple</a:t>
            </a:r>
            <a:r>
              <a:rPr lang="en-US" sz="1800" dirty="0">
                <a:latin typeface="Times New Roman" panose="02020603050405020304" pitchFamily="18" charset="0"/>
                <a:cs typeface="Times New Roman" panose="02020603050405020304" pitchFamily="18" charset="0"/>
              </a:rPr>
              <a:t>, D. L. (2013). The zebrafish reference genome sequence and its relationship to the human genome. </a:t>
            </a:r>
            <a:r>
              <a:rPr lang="en-US" sz="1800" i="1" dirty="0">
                <a:latin typeface="Times New Roman" panose="02020603050405020304" pitchFamily="18" charset="0"/>
                <a:cs typeface="Times New Roman" panose="02020603050405020304" pitchFamily="18" charset="0"/>
              </a:rPr>
              <a:t>Nature</a:t>
            </a:r>
            <a:r>
              <a:rPr lang="en-US" sz="1800" dirty="0">
                <a:latin typeface="Times New Roman" panose="02020603050405020304" pitchFamily="18" charset="0"/>
                <a:cs typeface="Times New Roman" panose="02020603050405020304" pitchFamily="18" charset="0"/>
              </a:rPr>
              <a:t>, 496(7446), 498–503. doi:10.1038/nature12111</a:t>
            </a:r>
          </a:p>
          <a:p>
            <a:pPr marL="342900" indent="-342900">
              <a:buFont typeface="+mj-lt"/>
              <a:buAutoNum type="arabicPeriod"/>
            </a:pPr>
            <a:r>
              <a:rPr lang="en-US" sz="1800" dirty="0">
                <a:solidFill>
                  <a:schemeClr val="dk1"/>
                </a:solidFill>
                <a:latin typeface="Times New Roman" panose="02020603050405020304" pitchFamily="18" charset="0"/>
                <a:cs typeface="Times New Roman" panose="02020603050405020304" pitchFamily="18" charset="0"/>
                <a:sym typeface="Times New Roman"/>
              </a:rPr>
              <a:t>Nas, R., Hankey, J., Curtis, E., and Sheeler, C</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 (2020). An Examination of the Effects of Bisphenol A and Bisphenol A Derivatives During Zebrafish Development. Poster presentation. Presented at NURVA conference, January 25, 2020 at Hampden-Sydney College.</a:t>
            </a:r>
          </a:p>
          <a:p>
            <a:pPr marL="342900" indent="-342900">
              <a:buFont typeface="+mj-lt"/>
              <a:buAutoNum type="arabicPeriod"/>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The BGF  used in the dose response assays and toxicological studies was synthesized in the lab of Stephen T. Hobson, PhD., </a:t>
            </a:r>
            <a:r>
              <a:rPr lang="en-US" sz="1800" i="1" dirty="0">
                <a:solidFill>
                  <a:schemeClr val="dk1"/>
                </a:solidFill>
                <a:latin typeface="Times New Roman" panose="02020603050405020304" pitchFamily="18" charset="0"/>
                <a:ea typeface="Times New Roman"/>
                <a:cs typeface="Times New Roman" panose="02020603050405020304" pitchFamily="18" charset="0"/>
                <a:sym typeface="Times New Roman"/>
              </a:rPr>
              <a:t>Department of Biology and Chemistry</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 Liberty University. </a:t>
            </a:r>
          </a:p>
          <a:p>
            <a:pPr marL="342900" indent="-342900">
              <a:buFont typeface="+mj-lt"/>
              <a:buAutoNum type="arabicPeriod"/>
            </a:pP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Images and figures used with permission from Cameron Sheeler, Ph.D., </a:t>
            </a:r>
            <a:r>
              <a:rPr lang="en-US" sz="1800" i="1" dirty="0">
                <a:solidFill>
                  <a:schemeClr val="dk1"/>
                </a:solidFill>
                <a:latin typeface="Times New Roman" panose="02020603050405020304" pitchFamily="18" charset="0"/>
                <a:ea typeface="Times New Roman"/>
                <a:cs typeface="Times New Roman" panose="02020603050405020304" pitchFamily="18" charset="0"/>
                <a:sym typeface="Times New Roman"/>
              </a:rPr>
              <a:t>Department of Biology and Chemistry, </a:t>
            </a:r>
            <a:r>
              <a:rPr lang="en-US" sz="1800" dirty="0">
                <a:solidFill>
                  <a:schemeClr val="dk1"/>
                </a:solidFill>
                <a:latin typeface="Times New Roman" panose="02020603050405020304" pitchFamily="18" charset="0"/>
                <a:ea typeface="Times New Roman"/>
                <a:cs typeface="Times New Roman" panose="02020603050405020304" pitchFamily="18" charset="0"/>
                <a:sym typeface="Times New Roman"/>
              </a:rPr>
              <a:t>Liberty University.</a:t>
            </a:r>
            <a:endParaRPr lang="en-US" sz="1800" baseline="300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342900" indent="-342900">
              <a:buFont typeface="+mj-lt"/>
              <a:buAutoNum type="arabicPeriod"/>
            </a:pPr>
            <a:r>
              <a:rPr lang="en-US" sz="1800" dirty="0" err="1">
                <a:latin typeface="Times New Roman" panose="02020603050405020304" pitchFamily="18" charset="0"/>
                <a:cs typeface="Times New Roman" panose="02020603050405020304" pitchFamily="18" charset="0"/>
              </a:rPr>
              <a:t>Moreman</a:t>
            </a:r>
            <a:r>
              <a:rPr lang="en-US" sz="1800" dirty="0">
                <a:latin typeface="Times New Roman" panose="02020603050405020304" pitchFamily="18" charset="0"/>
                <a:cs typeface="Times New Roman" panose="02020603050405020304" pitchFamily="18" charset="0"/>
              </a:rPr>
              <a:t>, J., Lee, O., </a:t>
            </a:r>
            <a:r>
              <a:rPr lang="en-US" sz="1800" dirty="0" err="1">
                <a:latin typeface="Times New Roman" panose="02020603050405020304" pitchFamily="18" charset="0"/>
                <a:cs typeface="Times New Roman" panose="02020603050405020304" pitchFamily="18" charset="0"/>
              </a:rPr>
              <a:t>Trznadel</a:t>
            </a:r>
            <a:r>
              <a:rPr lang="en-US" sz="1800" dirty="0">
                <a:latin typeface="Times New Roman" panose="02020603050405020304" pitchFamily="18" charset="0"/>
                <a:cs typeface="Times New Roman" panose="02020603050405020304" pitchFamily="18" charset="0"/>
              </a:rPr>
              <a:t>, M., David, A., </a:t>
            </a:r>
            <a:r>
              <a:rPr lang="en-US" sz="1800" dirty="0" err="1">
                <a:latin typeface="Times New Roman" panose="02020603050405020304" pitchFamily="18" charset="0"/>
                <a:cs typeface="Times New Roman" panose="02020603050405020304" pitchFamily="18" charset="0"/>
              </a:rPr>
              <a:t>Tetsuhiro</a:t>
            </a:r>
            <a:r>
              <a:rPr lang="en-US" sz="1800" dirty="0">
                <a:latin typeface="Times New Roman" panose="02020603050405020304" pitchFamily="18" charset="0"/>
                <a:cs typeface="Times New Roman" panose="02020603050405020304" pitchFamily="18" charset="0"/>
              </a:rPr>
              <a:t>, K., and Tyler, C. (2017) Acute Toxicity, Teratogenic, and Estrogenic Effects of Bisphenol A and Its Alternative Replacements Bisphenol S, Bisphenol F, and Bisphenol A in Zebrafish Embryo-Larvae. </a:t>
            </a:r>
            <a:r>
              <a:rPr lang="en-US" sz="1800" i="1" dirty="0">
                <a:latin typeface="Times New Roman" panose="02020603050405020304" pitchFamily="18" charset="0"/>
                <a:cs typeface="Times New Roman" panose="02020603050405020304" pitchFamily="18" charset="0"/>
              </a:rPr>
              <a:t>Environmental Science &amp; Technology,</a:t>
            </a:r>
            <a:r>
              <a:rPr lang="en-US" sz="1800" dirty="0">
                <a:latin typeface="Times New Roman" panose="02020603050405020304" pitchFamily="18" charset="0"/>
                <a:cs typeface="Times New Roman" panose="02020603050405020304" pitchFamily="18" charset="0"/>
              </a:rPr>
              <a:t> 51(21): 12796-12805. </a:t>
            </a:r>
            <a:r>
              <a:rPr lang="fr-FR" sz="1800" dirty="0" err="1">
                <a:latin typeface="Times New Roman" panose="02020603050405020304" pitchFamily="18" charset="0"/>
                <a:cs typeface="Times New Roman" panose="02020603050405020304" pitchFamily="18" charset="0"/>
              </a:rPr>
              <a:t>doi</a:t>
            </a:r>
            <a:r>
              <a:rPr lang="fr-FR" sz="1800" dirty="0">
                <a:latin typeface="Times New Roman" panose="02020603050405020304" pitchFamily="18" charset="0"/>
                <a:cs typeface="Times New Roman" panose="02020603050405020304" pitchFamily="18" charset="0"/>
              </a:rPr>
              <a:t>: 10.1021/acs.est.7b03283.</a:t>
            </a:r>
            <a:endParaRPr lang="en-US" sz="1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latin typeface="Times New Roman" panose="02020603050405020304" pitchFamily="18" charset="0"/>
                <a:cs typeface="Times New Roman" panose="02020603050405020304" pitchFamily="18" charset="0"/>
              </a:rPr>
              <a:t>Martinez, R., </a:t>
            </a:r>
            <a:r>
              <a:rPr lang="en-US" sz="1800" dirty="0" err="1">
                <a:latin typeface="Times New Roman" panose="02020603050405020304" pitchFamily="18" charset="0"/>
                <a:cs typeface="Times New Roman" panose="02020603050405020304" pitchFamily="18" charset="0"/>
              </a:rPr>
              <a:t>Esteve-Codina</a:t>
            </a:r>
            <a:r>
              <a:rPr lang="en-US" sz="1800" dirty="0">
                <a:latin typeface="Times New Roman" panose="02020603050405020304" pitchFamily="18" charset="0"/>
                <a:cs typeface="Times New Roman" panose="02020603050405020304" pitchFamily="18" charset="0"/>
              </a:rPr>
              <a:t>, A., Herrero-</a:t>
            </a:r>
            <a:r>
              <a:rPr lang="en-US" sz="1800" dirty="0" err="1">
                <a:latin typeface="Times New Roman" panose="02020603050405020304" pitchFamily="18" charset="0"/>
                <a:cs typeface="Times New Roman" panose="02020603050405020304" pitchFamily="18" charset="0"/>
              </a:rPr>
              <a:t>Nogareda</a:t>
            </a:r>
            <a:r>
              <a:rPr lang="en-US" sz="1800" dirty="0">
                <a:latin typeface="Times New Roman" panose="02020603050405020304" pitchFamily="18" charset="0"/>
                <a:cs typeface="Times New Roman" panose="02020603050405020304" pitchFamily="18" charset="0"/>
              </a:rPr>
              <a:t>, L., Ortiz-</a:t>
            </a:r>
            <a:r>
              <a:rPr lang="en-US" sz="1800" dirty="0" err="1">
                <a:latin typeface="Times New Roman" panose="02020603050405020304" pitchFamily="18" charset="0"/>
                <a:cs typeface="Times New Roman" panose="02020603050405020304" pitchFamily="18" charset="0"/>
              </a:rPr>
              <a:t>Vallnueva</a:t>
            </a:r>
            <a:r>
              <a:rPr lang="en-US" sz="1800" dirty="0">
                <a:latin typeface="Times New Roman" panose="02020603050405020304" pitchFamily="18" charset="0"/>
                <a:cs typeface="Times New Roman" panose="02020603050405020304" pitchFamily="18" charset="0"/>
              </a:rPr>
              <a:t>, E., </a:t>
            </a:r>
            <a:r>
              <a:rPr lang="en-US" sz="1800" dirty="0" err="1">
                <a:latin typeface="Times New Roman" panose="02020603050405020304" pitchFamily="18" charset="0"/>
                <a:cs typeface="Times New Roman" panose="02020603050405020304" pitchFamily="18" charset="0"/>
              </a:rPr>
              <a:t>Barata</a:t>
            </a:r>
            <a:r>
              <a:rPr lang="en-US" sz="1800" dirty="0">
                <a:latin typeface="Times New Roman" panose="02020603050405020304" pitchFamily="18" charset="0"/>
                <a:cs typeface="Times New Roman" panose="02020603050405020304" pitchFamily="18" charset="0"/>
              </a:rPr>
              <a:t>, C., </a:t>
            </a:r>
            <a:r>
              <a:rPr lang="en-US" sz="1800" dirty="0" err="1">
                <a:latin typeface="Times New Roman" panose="02020603050405020304" pitchFamily="18" charset="0"/>
                <a:cs typeface="Times New Roman" panose="02020603050405020304" pitchFamily="18" charset="0"/>
              </a:rPr>
              <a:t>Tauler</a:t>
            </a:r>
            <a:r>
              <a:rPr lang="en-US" sz="1800" dirty="0">
                <a:latin typeface="Times New Roman" panose="02020603050405020304" pitchFamily="18" charset="0"/>
                <a:cs typeface="Times New Roman" panose="02020603050405020304" pitchFamily="18" charset="0"/>
              </a:rPr>
              <a:t>, R., </a:t>
            </a:r>
            <a:r>
              <a:rPr lang="en-US" sz="1800" dirty="0" err="1">
                <a:latin typeface="Times New Roman" panose="02020603050405020304" pitchFamily="18" charset="0"/>
                <a:cs typeface="Times New Roman" panose="02020603050405020304" pitchFamily="18" charset="0"/>
              </a:rPr>
              <a:t>Raldua</a:t>
            </a:r>
            <a:r>
              <a:rPr lang="en-US" sz="1800" dirty="0">
                <a:latin typeface="Times New Roman" panose="02020603050405020304" pitchFamily="18" charset="0"/>
                <a:cs typeface="Times New Roman" panose="02020603050405020304" pitchFamily="18" charset="0"/>
              </a:rPr>
              <a:t>, D., Pina, B., Navarro-Martin, L. (2018). Dose dependent transcriptomic responses of </a:t>
            </a:r>
            <a:r>
              <a:rPr lang="en-US" sz="1800" dirty="0" err="1">
                <a:latin typeface="Times New Roman" panose="02020603050405020304" pitchFamily="18" charset="0"/>
                <a:cs typeface="Times New Roman" panose="02020603050405020304" pitchFamily="18" charset="0"/>
              </a:rPr>
              <a:t>eleutheroembryos</a:t>
            </a:r>
            <a:r>
              <a:rPr lang="en-US" sz="1800" dirty="0">
                <a:latin typeface="Times New Roman" panose="02020603050405020304" pitchFamily="18" charset="0"/>
                <a:cs typeface="Times New Roman" panose="02020603050405020304" pitchFamily="18" charset="0"/>
              </a:rPr>
              <a:t> to Bisphenol A. </a:t>
            </a:r>
            <a:r>
              <a:rPr lang="en-US" sz="1800" i="1" dirty="0">
                <a:latin typeface="Times New Roman" panose="02020603050405020304" pitchFamily="18" charset="0"/>
                <a:cs typeface="Times New Roman" panose="02020603050405020304" pitchFamily="18" charset="0"/>
              </a:rPr>
              <a:t>Environmental Pollution,</a:t>
            </a:r>
            <a:r>
              <a:rPr lang="en-US" sz="1800" dirty="0">
                <a:latin typeface="Times New Roman" panose="02020603050405020304" pitchFamily="18" charset="0"/>
                <a:cs typeface="Times New Roman" panose="02020603050405020304" pitchFamily="18" charset="0"/>
              </a:rPr>
              <a:t> 243(Pt B): 988-997. </a:t>
            </a:r>
            <a:r>
              <a:rPr lang="pt-BR" sz="1800" dirty="0">
                <a:latin typeface="Times New Roman" panose="02020603050405020304" pitchFamily="18" charset="0"/>
                <a:cs typeface="Times New Roman" panose="02020603050405020304" pitchFamily="18" charset="0"/>
              </a:rPr>
              <a:t>doi: 10.1016/j.envpol.2018.09.043</a:t>
            </a:r>
            <a:r>
              <a:rPr lang="en-US" sz="1800" dirty="0">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err="1">
                <a:latin typeface="Times New Roman" panose="02020603050405020304" pitchFamily="18" charset="0"/>
                <a:cs typeface="Times New Roman" panose="02020603050405020304" pitchFamily="18" charset="0"/>
              </a:rPr>
              <a:t>Hao</a:t>
            </a:r>
            <a:r>
              <a:rPr lang="en-US" sz="1800" dirty="0">
                <a:latin typeface="Times New Roman" panose="02020603050405020304" pitchFamily="18" charset="0"/>
                <a:cs typeface="Times New Roman" panose="02020603050405020304" pitchFamily="18" charset="0"/>
              </a:rPr>
              <a:t>, R., </a:t>
            </a:r>
            <a:r>
              <a:rPr lang="en-US" sz="1800" dirty="0" err="1">
                <a:latin typeface="Times New Roman" panose="02020603050405020304" pitchFamily="18" charset="0"/>
                <a:cs typeface="Times New Roman" panose="02020603050405020304" pitchFamily="18" charset="0"/>
              </a:rPr>
              <a:t>Bondesson</a:t>
            </a:r>
            <a:r>
              <a:rPr lang="en-US" sz="1800" dirty="0">
                <a:latin typeface="Times New Roman" panose="02020603050405020304" pitchFamily="18" charset="0"/>
                <a:cs typeface="Times New Roman" panose="02020603050405020304" pitchFamily="18" charset="0"/>
              </a:rPr>
              <a:t>, M., Singh, A., McCollum, C, Knudsen, B., Gorelick, D., Gustafsson, J. (2013). Identification of Estrogen Target Genes during Zebrafish Embryonic Development through Transcriptomic Analysis. </a:t>
            </a:r>
            <a:r>
              <a:rPr lang="en-US" sz="1800" i="1" dirty="0" err="1">
                <a:latin typeface="Times New Roman" panose="02020603050405020304" pitchFamily="18" charset="0"/>
                <a:cs typeface="Times New Roman" panose="02020603050405020304" pitchFamily="18" charset="0"/>
              </a:rPr>
              <a:t>PLoS</a:t>
            </a:r>
            <a:r>
              <a:rPr lang="en-US" sz="1800" i="1" dirty="0">
                <a:latin typeface="Times New Roman" panose="02020603050405020304" pitchFamily="18" charset="0"/>
                <a:cs typeface="Times New Roman" panose="02020603050405020304" pitchFamily="18" charset="0"/>
              </a:rPr>
              <a:t> ONE</a:t>
            </a:r>
            <a:r>
              <a:rPr lang="en-US" sz="1800"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8(11):e79020. </a:t>
            </a:r>
            <a:r>
              <a:rPr lang="fr-FR" sz="1800" dirty="0" err="1">
                <a:latin typeface="Times New Roman" panose="02020603050405020304" pitchFamily="18" charset="0"/>
                <a:cs typeface="Times New Roman" panose="02020603050405020304" pitchFamily="18" charset="0"/>
              </a:rPr>
              <a:t>doi</a:t>
            </a:r>
            <a:r>
              <a:rPr lang="fr-FR" sz="1800" dirty="0">
                <a:latin typeface="Times New Roman" panose="02020603050405020304" pitchFamily="18" charset="0"/>
                <a:cs typeface="Times New Roman" panose="02020603050405020304" pitchFamily="18" charset="0"/>
              </a:rPr>
              <a:t>: 10.1371/journal.pone.0079020</a:t>
            </a:r>
            <a:r>
              <a:rPr lang="en-US" sz="1800"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1800" dirty="0" err="1">
                <a:latin typeface="Times New Roman" panose="02020603050405020304" pitchFamily="18" charset="0"/>
                <a:cs typeface="Times New Roman" panose="02020603050405020304" pitchFamily="18" charset="0"/>
              </a:rPr>
              <a:t>Acconica</a:t>
            </a:r>
            <a:r>
              <a:rPr lang="en-US" sz="1800" dirty="0">
                <a:latin typeface="Times New Roman" panose="02020603050405020304" pitchFamily="18" charset="0"/>
                <a:cs typeface="Times New Roman" panose="02020603050405020304" pitchFamily="18" charset="0"/>
              </a:rPr>
              <a:t>, F., </a:t>
            </a:r>
            <a:r>
              <a:rPr lang="en-US" sz="1800" dirty="0" err="1">
                <a:latin typeface="Times New Roman" panose="02020603050405020304" pitchFamily="18" charset="0"/>
                <a:cs typeface="Times New Roman" panose="02020603050405020304" pitchFamily="18" charset="0"/>
              </a:rPr>
              <a:t>Pallottini</a:t>
            </a:r>
            <a:r>
              <a:rPr lang="en-US" sz="1800" dirty="0">
                <a:latin typeface="Times New Roman" panose="02020603050405020304" pitchFamily="18" charset="0"/>
                <a:cs typeface="Times New Roman" panose="02020603050405020304" pitchFamily="18" charset="0"/>
              </a:rPr>
              <a:t>, V., Marino, Maria. (2015). Molecular Mechanisms of Action of BPA. </a:t>
            </a:r>
            <a:r>
              <a:rPr lang="en-US" sz="1800" i="1" dirty="0">
                <a:latin typeface="Times New Roman" panose="02020603050405020304" pitchFamily="18" charset="0"/>
                <a:cs typeface="Times New Roman" panose="02020603050405020304" pitchFamily="18" charset="0"/>
              </a:rPr>
              <a:t>Dose-Response</a:t>
            </a:r>
            <a:r>
              <a:rPr lang="en-US" sz="1800" dirty="0">
                <a:latin typeface="Times New Roman" panose="02020603050405020304" pitchFamily="18" charset="0"/>
                <a:cs typeface="Times New Roman" panose="02020603050405020304" pitchFamily="18" charset="0"/>
              </a:rPr>
              <a:t>, 1-9.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10.1177/1559325815610582. </a:t>
            </a:r>
            <a:endParaRPr lang="en-US" sz="1800" baseline="30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800" dirty="0">
                <a:latin typeface="Times New Roman"/>
                <a:cs typeface="Times New Roman"/>
              </a:rPr>
              <a:t>IACUC permission was obtained for any assays with zebrafish embryos, IACUC approval numbers: 38.180815 and 39.180615</a:t>
            </a:r>
          </a:p>
          <a:p>
            <a:pPr marL="342900" indent="-342900">
              <a:buFont typeface="+mj-lt"/>
              <a:buAutoNum type="arabicPeriod"/>
            </a:pPr>
            <a:r>
              <a:rPr lang="en-US" sz="1800" dirty="0"/>
              <a:t>This work is supported by  a grant from the Center for Research &amp; </a:t>
            </a:r>
            <a:r>
              <a:rPr lang="en-US" sz="1800"/>
              <a:t>Scholarship (PR1926). </a:t>
            </a:r>
            <a:r>
              <a:rPr lang="en-US" sz="1800" dirty="0"/>
              <a:t>Liberty University</a:t>
            </a:r>
            <a:endParaRPr lang="en-US" sz="1800" dirty="0">
              <a:latin typeface="Times New Roman"/>
              <a:cs typeface="Times New Roman"/>
            </a:endParaRPr>
          </a:p>
        </p:txBody>
      </p:sp>
      <p:sp>
        <p:nvSpPr>
          <p:cNvPr id="160" name="Rectangle 159"/>
          <p:cNvSpPr/>
          <p:nvPr/>
        </p:nvSpPr>
        <p:spPr>
          <a:xfrm>
            <a:off x="26234220" y="19736978"/>
            <a:ext cx="21945600" cy="261610"/>
          </a:xfrm>
          <a:prstGeom prst="rect">
            <a:avLst/>
          </a:prstGeom>
        </p:spPr>
        <p:txBody>
          <a:bodyPr>
            <a:spAutoFit/>
          </a:bodyPr>
          <a:lstStyle/>
          <a:p>
            <a:r>
              <a:rPr lang="en-US" sz="1100">
                <a:solidFill>
                  <a:prstClr val="black"/>
                </a:solidFill>
                <a:latin typeface="Lucida Grande"/>
                <a:cs typeface="Lucida Grande"/>
              </a:rPr>
              <a:t>  </a:t>
            </a:r>
            <a:endParaRPr lang="en-US"/>
          </a:p>
        </p:txBody>
      </p:sp>
      <p:sp>
        <p:nvSpPr>
          <p:cNvPr id="165" name="TextBox 164"/>
          <p:cNvSpPr txBox="1"/>
          <p:nvPr/>
        </p:nvSpPr>
        <p:spPr>
          <a:xfrm>
            <a:off x="576469" y="4132985"/>
            <a:ext cx="13899263" cy="3733715"/>
          </a:xfrm>
          <a:prstGeom prst="rect">
            <a:avLst/>
          </a:prstGeom>
          <a:solidFill>
            <a:schemeClr val="bg1"/>
          </a:solidFill>
          <a:ln>
            <a:solidFill>
              <a:srgbClr val="000000"/>
            </a:solidFill>
          </a:ln>
        </p:spPr>
        <p:txBody>
          <a:bodyPr wrap="square" lIns="131445" tIns="65723" rIns="131445" bIns="65723" rtlCol="0">
            <a:spAutoFit/>
          </a:bodyPr>
          <a:lstStyle/>
          <a:p>
            <a:pPr algn="just"/>
            <a:r>
              <a:rPr lang="en-US" sz="2600" dirty="0" err="1">
                <a:latin typeface="Times New Roman"/>
                <a:cs typeface="Times New Roman"/>
              </a:rPr>
              <a:t>Bisphenol</a:t>
            </a:r>
            <a:r>
              <a:rPr lang="en-US" sz="2600" dirty="0">
                <a:latin typeface="Times New Roman"/>
                <a:cs typeface="Times New Roman"/>
              </a:rPr>
              <a:t> A (BPA) is a chemical commonly used in the manufacturing of plastics and is an estrogen-mimicking endocrine disruptor. The purpose of this research project is to investigate whether the </a:t>
            </a:r>
            <a:r>
              <a:rPr lang="en-US" sz="2600" dirty="0" err="1">
                <a:latin typeface="Times New Roman"/>
                <a:cs typeface="Times New Roman"/>
              </a:rPr>
              <a:t>bisphenol</a:t>
            </a:r>
            <a:r>
              <a:rPr lang="en-US" sz="2600" dirty="0">
                <a:latin typeface="Times New Roman"/>
                <a:cs typeface="Times New Roman"/>
              </a:rPr>
              <a:t> alternatives </a:t>
            </a:r>
            <a:r>
              <a:rPr lang="en-US" sz="2600" dirty="0" err="1">
                <a:latin typeface="Times New Roman"/>
                <a:cs typeface="Times New Roman"/>
              </a:rPr>
              <a:t>Bisphenol</a:t>
            </a:r>
            <a:r>
              <a:rPr lang="en-US" sz="2600" dirty="0">
                <a:latin typeface="Times New Roman"/>
                <a:cs typeface="Times New Roman"/>
              </a:rPr>
              <a:t> B (BPB), </a:t>
            </a:r>
            <a:r>
              <a:rPr lang="en-US" sz="2600" dirty="0" err="1">
                <a:latin typeface="Times New Roman"/>
                <a:cs typeface="Times New Roman"/>
              </a:rPr>
              <a:t>Bisphenol</a:t>
            </a:r>
            <a:r>
              <a:rPr lang="en-US" sz="2600" dirty="0">
                <a:latin typeface="Times New Roman"/>
                <a:cs typeface="Times New Roman"/>
              </a:rPr>
              <a:t> C (BPC), or </a:t>
            </a:r>
            <a:r>
              <a:rPr lang="en-US" sz="2600" dirty="0" err="1">
                <a:latin typeface="Times New Roman"/>
                <a:cs typeface="Times New Roman"/>
              </a:rPr>
              <a:t>Bisguaiacol</a:t>
            </a:r>
            <a:r>
              <a:rPr lang="en-US" sz="2600" dirty="0">
                <a:latin typeface="Times New Roman"/>
                <a:cs typeface="Times New Roman"/>
              </a:rPr>
              <a:t> F (BGF) can induce estrogen responsive genes during zebrafish embryo development. This response will be tested through image analysis of the morphological changes and possible developmental abnormalities in zebrafish embryos that result at 72 and 96 hours post fertilization (</a:t>
            </a:r>
            <a:r>
              <a:rPr lang="en-US" sz="2600" dirty="0" err="1">
                <a:latin typeface="Times New Roman"/>
                <a:cs typeface="Times New Roman"/>
              </a:rPr>
              <a:t>hpf</a:t>
            </a:r>
            <a:r>
              <a:rPr lang="en-US" sz="2600" dirty="0">
                <a:latin typeface="Times New Roman"/>
                <a:cs typeface="Times New Roman"/>
              </a:rPr>
              <a:t>). The total RNA will be isolated to determine if BPA and BPA alternatives induce estrogen-responsive genes using real-time quantitative reverse transcription PCR (RT-qPCR). Understanding the effects of BPA replacements will help in assessing their risk and usage. </a:t>
            </a:r>
          </a:p>
        </p:txBody>
      </p:sp>
      <p:sp>
        <p:nvSpPr>
          <p:cNvPr id="166" name="TextBox 165"/>
          <p:cNvSpPr txBox="1"/>
          <p:nvPr/>
        </p:nvSpPr>
        <p:spPr>
          <a:xfrm>
            <a:off x="568410" y="3262184"/>
            <a:ext cx="13913617"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Times New Roman"/>
                <a:cs typeface="Times New Roman"/>
              </a:rPr>
              <a:t>Abstract</a:t>
            </a:r>
            <a:endParaRPr lang="en-US" sz="6000" b="1" dirty="0">
              <a:solidFill>
                <a:schemeClr val="bg1"/>
              </a:solidFill>
              <a:latin typeface="Times New Roman"/>
              <a:cs typeface="Times New Roman"/>
            </a:endParaRPr>
          </a:p>
        </p:txBody>
      </p:sp>
      <p:sp>
        <p:nvSpPr>
          <p:cNvPr id="167" name="TextBox 166"/>
          <p:cNvSpPr txBox="1"/>
          <p:nvPr/>
        </p:nvSpPr>
        <p:spPr>
          <a:xfrm>
            <a:off x="551697" y="9147067"/>
            <a:ext cx="13924035" cy="11222998"/>
          </a:xfrm>
          <a:prstGeom prst="rect">
            <a:avLst/>
          </a:prstGeom>
          <a:solidFill>
            <a:schemeClr val="bg1"/>
          </a:solidFill>
          <a:ln>
            <a:solidFill>
              <a:schemeClr val="tx1"/>
            </a:solidFill>
          </a:ln>
        </p:spPr>
        <p:txBody>
          <a:bodyPr wrap="square" lIns="131445" tIns="65723" rIns="131445" bIns="65723" rtlCol="0">
            <a:spAutoFit/>
          </a:bodyPr>
          <a:lstStyle/>
          <a:p>
            <a:endParaRPr lang="en-US" sz="2000">
              <a:solidFill>
                <a:schemeClr val="bg1"/>
              </a:solidFill>
              <a:latin typeface="Times New Roman"/>
              <a:cs typeface="Times New Roman"/>
            </a:endParaRPr>
          </a:p>
        </p:txBody>
      </p:sp>
      <p:sp>
        <p:nvSpPr>
          <p:cNvPr id="168" name="TextBox 167"/>
          <p:cNvSpPr txBox="1"/>
          <p:nvPr/>
        </p:nvSpPr>
        <p:spPr>
          <a:xfrm>
            <a:off x="551697" y="8273413"/>
            <a:ext cx="13924035" cy="889035"/>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b="1" dirty="0">
                <a:solidFill>
                  <a:schemeClr val="bg1"/>
                </a:solidFill>
                <a:latin typeface="Times New Roman"/>
                <a:cs typeface="Times New Roman"/>
              </a:rPr>
              <a:t>Introduction and Hypothesis</a:t>
            </a:r>
            <a:endParaRPr lang="en-US" sz="6000" b="1" dirty="0">
              <a:solidFill>
                <a:schemeClr val="bg1"/>
              </a:solidFill>
              <a:latin typeface="Times New Roman"/>
              <a:cs typeface="Times New Roman"/>
            </a:endParaRPr>
          </a:p>
        </p:txBody>
      </p:sp>
      <p:sp>
        <p:nvSpPr>
          <p:cNvPr id="170" name="TextBox 169"/>
          <p:cNvSpPr txBox="1"/>
          <p:nvPr/>
        </p:nvSpPr>
        <p:spPr>
          <a:xfrm>
            <a:off x="442725" y="22100287"/>
            <a:ext cx="13885516" cy="10427650"/>
          </a:xfrm>
          <a:prstGeom prst="rect">
            <a:avLst/>
          </a:prstGeom>
          <a:solidFill>
            <a:schemeClr val="bg1"/>
          </a:solidFill>
          <a:ln cap="rnd">
            <a:solidFill>
              <a:schemeClr val="tx1"/>
            </a:solidFill>
          </a:ln>
        </p:spPr>
        <p:txBody>
          <a:bodyPr wrap="square" lIns="182880" rIns="182880" rtlCol="0">
            <a:noAutofit/>
          </a:bodyPr>
          <a:lstStyle/>
          <a:p>
            <a:pPr algn="just"/>
            <a:r>
              <a:rPr lang="en-US" sz="3000" b="1" dirty="0">
                <a:latin typeface="Times New Roman"/>
                <a:cs typeface="Times New Roman"/>
              </a:rPr>
              <a:t>Morphological Studies</a:t>
            </a:r>
          </a:p>
          <a:p>
            <a:pPr marL="292100" indent="-292100" algn="just">
              <a:buFont typeface="Arial" panose="020B0604020202020204" pitchFamily="34" charset="0"/>
              <a:buChar char="•"/>
            </a:pPr>
            <a:r>
              <a:rPr lang="en-US" sz="2800" dirty="0">
                <a:latin typeface="Times New Roman"/>
                <a:cs typeface="Times New Roman"/>
              </a:rPr>
              <a:t>Ligands used: </a:t>
            </a:r>
            <a:r>
              <a:rPr lang="en-US" sz="2800" dirty="0">
                <a:latin typeface="Times New Roman" panose="02020603050405020304" pitchFamily="18" charset="0"/>
                <a:cs typeface="Times New Roman" panose="02020603050405020304" pitchFamily="18" charset="0"/>
              </a:rPr>
              <a:t>17</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-Estradiol (E2), BPA, BPB, BPC, and BGF</a:t>
            </a:r>
            <a:endParaRPr lang="en-US" sz="2800" dirty="0">
              <a:latin typeface="Times New Roman"/>
              <a:cs typeface="Times New Roman"/>
            </a:endParaRPr>
          </a:p>
          <a:p>
            <a:pPr marL="285750" indent="-285750" algn="just">
              <a:buFont typeface="Arial" panose="020B0604020202020204" pitchFamily="34" charset="0"/>
              <a:buChar char="•"/>
            </a:pPr>
            <a:r>
              <a:rPr lang="en-US" sz="2800" dirty="0">
                <a:latin typeface="Times New Roman"/>
                <a:cs typeface="Times New Roman"/>
              </a:rPr>
              <a:t>Zebrafish embryos are used to determine the toxicological effects of a select number of ligands.</a:t>
            </a:r>
          </a:p>
          <a:p>
            <a:pPr marL="285750" indent="-285750" algn="just">
              <a:buFont typeface="Arial" panose="020B0604020202020204" pitchFamily="34" charset="0"/>
              <a:buChar char="•"/>
            </a:pPr>
            <a:r>
              <a:rPr lang="en-US" sz="2800" dirty="0">
                <a:latin typeface="Times New Roman"/>
                <a:cs typeface="Times New Roman"/>
              </a:rPr>
              <a:t>The zebrafish are kept on a 14:10 hour light-dark cycle. Natural breeding is used by separating two males and one female in a breeding tank. Spawning occurs at the onset of the light cycle and allowed to continue for 30 minutes. </a:t>
            </a:r>
          </a:p>
          <a:p>
            <a:pPr marL="285750" indent="-285750" algn="just">
              <a:buFont typeface="Arial" panose="020B0604020202020204" pitchFamily="34" charset="0"/>
              <a:buChar char="•"/>
            </a:pPr>
            <a:r>
              <a:rPr lang="en-US" sz="2800" dirty="0">
                <a:latin typeface="Times New Roman"/>
                <a:cs typeface="Times New Roman"/>
              </a:rPr>
              <a:t>Embryos are collected and randomly separated into 6-well plates, with 5-10 embryos per well.</a:t>
            </a:r>
          </a:p>
          <a:p>
            <a:pPr marL="285750" indent="-285750" algn="just">
              <a:buFont typeface="Arial" panose="020B0604020202020204" pitchFamily="34" charset="0"/>
              <a:buChar char="•"/>
            </a:pPr>
            <a:r>
              <a:rPr lang="en-US" sz="2800" dirty="0">
                <a:latin typeface="Times New Roman"/>
                <a:cs typeface="Times New Roman"/>
              </a:rPr>
              <a:t>Tested compounds are dissolved in DMSO such that 1 µL of the solution in 1 mL of E3 (0.5 mM NaCl, 0.33 CaCl</a:t>
            </a:r>
            <a:r>
              <a:rPr lang="en-US" sz="2800" baseline="-25000" dirty="0">
                <a:latin typeface="Times New Roman"/>
                <a:cs typeface="Times New Roman"/>
              </a:rPr>
              <a:t>2</a:t>
            </a:r>
            <a:r>
              <a:rPr lang="en-US" sz="2800" dirty="0">
                <a:latin typeface="Times New Roman"/>
                <a:cs typeface="Times New Roman"/>
              </a:rPr>
              <a:t>, 0.33mM MgSO</a:t>
            </a:r>
            <a:r>
              <a:rPr lang="en-US" sz="2800" baseline="-25000" dirty="0">
                <a:latin typeface="Times New Roman"/>
                <a:cs typeface="Times New Roman"/>
              </a:rPr>
              <a:t>4</a:t>
            </a:r>
            <a:r>
              <a:rPr lang="en-US" sz="2800" dirty="0">
                <a:latin typeface="Times New Roman"/>
                <a:cs typeface="Times New Roman"/>
              </a:rPr>
              <a:t>, and 0.17mM </a:t>
            </a:r>
            <a:r>
              <a:rPr lang="en-US" sz="2800" dirty="0" err="1">
                <a:latin typeface="Times New Roman"/>
                <a:cs typeface="Times New Roman"/>
              </a:rPr>
              <a:t>KCl</a:t>
            </a:r>
            <a:r>
              <a:rPr lang="en-US" sz="2800" dirty="0">
                <a:latin typeface="Times New Roman"/>
                <a:cs typeface="Times New Roman"/>
              </a:rPr>
              <a:t>) yields the desired concentration. The embryos are incubated in experimental conditions at 28.5°C.  DMSO is used a control.</a:t>
            </a:r>
          </a:p>
          <a:p>
            <a:pPr marL="285750" indent="-285750" algn="just">
              <a:buFont typeface="Arial" panose="020B0604020202020204" pitchFamily="34" charset="0"/>
              <a:buChar char="•"/>
            </a:pPr>
            <a:r>
              <a:rPr lang="en-US" sz="2800" dirty="0">
                <a:latin typeface="Times New Roman"/>
                <a:cs typeface="Times New Roman"/>
              </a:rPr>
              <a:t> At 72 and 96 hours post fertilization (</a:t>
            </a:r>
            <a:r>
              <a:rPr lang="en-US" sz="2800" dirty="0" err="1">
                <a:latin typeface="Times New Roman"/>
                <a:cs typeface="Times New Roman"/>
              </a:rPr>
              <a:t>hpf</a:t>
            </a:r>
            <a:r>
              <a:rPr lang="en-US" sz="2800" dirty="0">
                <a:latin typeface="Times New Roman"/>
                <a:cs typeface="Times New Roman"/>
              </a:rPr>
              <a:t>), a set of embryos are used for developmental analysis and another set of is used for RNA isolation. </a:t>
            </a:r>
          </a:p>
          <a:p>
            <a:pPr algn="just"/>
            <a:r>
              <a:rPr lang="en-US" sz="3000" b="1" dirty="0">
                <a:latin typeface="Times New Roman"/>
                <a:cs typeface="Times New Roman"/>
              </a:rPr>
              <a:t>Genetic Analysis</a:t>
            </a:r>
          </a:p>
          <a:p>
            <a:pPr marL="457200" indent="-457200" algn="just">
              <a:buFont typeface="Arial" panose="020B0604020202020204" pitchFamily="34" charset="0"/>
              <a:buChar char="•"/>
            </a:pPr>
            <a:r>
              <a:rPr lang="en-US" sz="2800" dirty="0">
                <a:latin typeface="Times New Roman"/>
                <a:cs typeface="Times New Roman"/>
              </a:rPr>
              <a:t>The following estrogen-responsive genes (</a:t>
            </a:r>
            <a:r>
              <a:rPr lang="en-US" sz="2800" i="1" dirty="0" err="1">
                <a:latin typeface="Times New Roman"/>
                <a:cs typeface="Times New Roman"/>
              </a:rPr>
              <a:t>vtg</a:t>
            </a:r>
            <a:r>
              <a:rPr lang="en-US" sz="2800" i="1" dirty="0">
                <a:latin typeface="Times New Roman"/>
                <a:cs typeface="Times New Roman"/>
              </a:rPr>
              <a:t> 1</a:t>
            </a:r>
            <a:r>
              <a:rPr lang="en-US" sz="2800" dirty="0">
                <a:latin typeface="Times New Roman"/>
                <a:cs typeface="Times New Roman"/>
              </a:rPr>
              <a:t>, </a:t>
            </a:r>
            <a:r>
              <a:rPr lang="en-US" sz="2800" i="1" dirty="0">
                <a:latin typeface="Times New Roman"/>
                <a:cs typeface="Times New Roman"/>
              </a:rPr>
              <a:t>vtg3,</a:t>
            </a:r>
            <a:r>
              <a:rPr lang="en-US" sz="2800" dirty="0">
                <a:latin typeface="Times New Roman"/>
                <a:cs typeface="Times New Roman"/>
              </a:rPr>
              <a:t> and  </a:t>
            </a:r>
            <a:r>
              <a:rPr lang="en-US" sz="2800" i="1" dirty="0">
                <a:latin typeface="Times New Roman"/>
                <a:cs typeface="Times New Roman"/>
              </a:rPr>
              <a:t>cyp19a1b</a:t>
            </a:r>
            <a:r>
              <a:rPr lang="en-US" sz="2800" dirty="0">
                <a:latin typeface="Times New Roman"/>
                <a:cs typeface="Times New Roman"/>
              </a:rPr>
              <a:t>) were chosen for RNA analysis.</a:t>
            </a:r>
          </a:p>
          <a:p>
            <a:pPr marL="457200" indent="-457200" algn="just">
              <a:buFont typeface="Arial" panose="020B0604020202020204" pitchFamily="34" charset="0"/>
              <a:buChar char="•"/>
            </a:pPr>
            <a:r>
              <a:rPr lang="en-US" sz="2800" dirty="0">
                <a:latin typeface="Times New Roman"/>
                <a:cs typeface="Times New Roman"/>
              </a:rPr>
              <a:t>At 72 </a:t>
            </a:r>
            <a:r>
              <a:rPr lang="en-US" sz="2800" dirty="0" err="1">
                <a:latin typeface="Times New Roman"/>
                <a:cs typeface="Times New Roman"/>
              </a:rPr>
              <a:t>hpf</a:t>
            </a:r>
            <a:r>
              <a:rPr lang="en-US" sz="2800" dirty="0">
                <a:latin typeface="Times New Roman"/>
                <a:cs typeface="Times New Roman"/>
              </a:rPr>
              <a:t>, total RNA was isolated from zebrafish embryos after being exposed to the experimental conditions using the </a:t>
            </a:r>
            <a:r>
              <a:rPr lang="en-US" sz="2800" dirty="0" err="1">
                <a:latin typeface="Times New Roman"/>
                <a:cs typeface="Times New Roman"/>
              </a:rPr>
              <a:t>Trizol</a:t>
            </a:r>
            <a:r>
              <a:rPr lang="en-US" sz="2800" dirty="0">
                <a:latin typeface="Times New Roman"/>
                <a:cs typeface="Times New Roman"/>
              </a:rPr>
              <a:t> method for use in real-time quantitative reverse transcription PCR (RT-qPCR) to quantitate the expression of genes of interest.</a:t>
            </a:r>
          </a:p>
          <a:p>
            <a:pPr marL="457200" indent="-457200" algn="just">
              <a:buFont typeface="Arial" panose="020B0604020202020204" pitchFamily="34" charset="0"/>
              <a:buChar char="•"/>
            </a:pPr>
            <a:r>
              <a:rPr lang="en-US" sz="2800" dirty="0">
                <a:latin typeface="Times New Roman"/>
                <a:cs typeface="Times New Roman"/>
              </a:rPr>
              <a:t>DMSO will be used as the control.</a:t>
            </a:r>
          </a:p>
          <a:p>
            <a:pPr algn="just"/>
            <a:endParaRPr lang="en-US" sz="2800" dirty="0">
              <a:latin typeface="Times New Roman"/>
              <a:cs typeface="Times New Roman"/>
            </a:endParaRPr>
          </a:p>
          <a:p>
            <a:pPr algn="just"/>
            <a:r>
              <a:rPr lang="en-US" sz="2800" dirty="0">
                <a:latin typeface="Times New Roman"/>
                <a:cs typeface="Times New Roman"/>
              </a:rPr>
              <a:t>Zebrafish studies were approved by the Institutional Animal Care and Use Committee at Liberty University</a:t>
            </a:r>
            <a:r>
              <a:rPr lang="en-US" sz="2800" baseline="30000" dirty="0">
                <a:latin typeface="Times New Roman"/>
                <a:cs typeface="Times New Roman"/>
              </a:rPr>
              <a:t>9</a:t>
            </a:r>
            <a:r>
              <a:rPr lang="en-US" sz="2800" dirty="0">
                <a:latin typeface="Times New Roman"/>
                <a:cs typeface="Times New Roman"/>
              </a:rPr>
              <a:t>.</a:t>
            </a:r>
          </a:p>
          <a:p>
            <a:pPr algn="just"/>
            <a:endParaRPr lang="en-US" sz="2600" dirty="0">
              <a:latin typeface="Times New Roman"/>
              <a:cs typeface="Times New Roman"/>
            </a:endParaRPr>
          </a:p>
          <a:p>
            <a:pPr marL="457200" indent="-457200" algn="just">
              <a:buFont typeface="Arial" panose="020B0604020202020204" pitchFamily="34" charset="0"/>
              <a:buChar char="•"/>
            </a:pPr>
            <a:endParaRPr lang="en-US" sz="2700" dirty="0">
              <a:latin typeface="Times New Roman"/>
              <a:cs typeface="Times New Roman"/>
            </a:endParaRPr>
          </a:p>
        </p:txBody>
      </p:sp>
      <p:sp>
        <p:nvSpPr>
          <p:cNvPr id="171" name="TextBox 170"/>
          <p:cNvSpPr txBox="1"/>
          <p:nvPr/>
        </p:nvSpPr>
        <p:spPr>
          <a:xfrm>
            <a:off x="452590" y="21293446"/>
            <a:ext cx="13905559"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Times New Roman"/>
                <a:cs typeface="Times New Roman"/>
              </a:rPr>
              <a:t>Methods</a:t>
            </a:r>
            <a:endParaRPr lang="en-US" sz="6000" b="1" dirty="0">
              <a:solidFill>
                <a:schemeClr val="bg1"/>
              </a:solidFill>
              <a:latin typeface="Times New Roman"/>
              <a:cs typeface="Times New Roman"/>
            </a:endParaRPr>
          </a:p>
        </p:txBody>
      </p:sp>
      <p:grpSp>
        <p:nvGrpSpPr>
          <p:cNvPr id="175" name="Group 174"/>
          <p:cNvGrpSpPr/>
          <p:nvPr/>
        </p:nvGrpSpPr>
        <p:grpSpPr>
          <a:xfrm>
            <a:off x="32092489" y="15220807"/>
            <a:ext cx="11211470" cy="7340375"/>
            <a:chOff x="34131752" y="17905935"/>
            <a:chExt cx="11241826" cy="4559198"/>
          </a:xfrm>
        </p:grpSpPr>
        <p:sp>
          <p:nvSpPr>
            <p:cNvPr id="176" name="TextBox 175"/>
            <p:cNvSpPr txBox="1"/>
            <p:nvPr/>
          </p:nvSpPr>
          <p:spPr>
            <a:xfrm>
              <a:off x="34131753" y="18397603"/>
              <a:ext cx="11224730" cy="4067530"/>
            </a:xfrm>
            <a:prstGeom prst="rect">
              <a:avLst/>
            </a:prstGeom>
            <a:solidFill>
              <a:srgbClr val="FFFFFF"/>
            </a:solidFill>
            <a:ln cap="rnd">
              <a:solidFill>
                <a:schemeClr val="tx1"/>
              </a:solidFill>
            </a:ln>
          </p:spPr>
          <p:txBody>
            <a:bodyPr wrap="square" lIns="182880" rIns="182880" rtlCol="0">
              <a:noAutofit/>
            </a:bodyPr>
            <a:lstStyle/>
            <a:p>
              <a:endParaRPr lang="en-US" sz="2800" dirty="0">
                <a:latin typeface="Times New Roman"/>
                <a:cs typeface="Times New Roman"/>
              </a:endParaRPr>
            </a:p>
            <a:p>
              <a:pPr marL="457200" indent="-457200">
                <a:buFont typeface="Arial" panose="020B0604020202020204" pitchFamily="34" charset="0"/>
                <a:buChar char="•"/>
              </a:pPr>
              <a:r>
                <a:rPr lang="en-US" sz="2800" dirty="0">
                  <a:latin typeface="Times New Roman"/>
                  <a:cs typeface="Times New Roman"/>
                </a:rPr>
                <a:t>The maximal tolerated dose and LD</a:t>
              </a:r>
              <a:r>
                <a:rPr lang="en-US" sz="2800" baseline="-25000" dirty="0">
                  <a:latin typeface="Times New Roman"/>
                  <a:cs typeface="Times New Roman"/>
                </a:rPr>
                <a:t>50</a:t>
              </a:r>
              <a:r>
                <a:rPr lang="en-US" sz="2800" dirty="0">
                  <a:latin typeface="Times New Roman"/>
                  <a:cs typeface="Times New Roman"/>
                </a:rPr>
                <a:t> for BPA, BPB, BPC, and BGF will be determined, and the maximal tolerated dose for these compounds will be used to identify morphological abnormalities</a:t>
              </a:r>
              <a:r>
                <a:rPr lang="en-US" sz="2800" baseline="30000" dirty="0">
                  <a:latin typeface="Times New Roman"/>
                  <a:cs typeface="Times New Roman"/>
                </a:rPr>
                <a:t>5,6</a:t>
              </a:r>
              <a:r>
                <a:rPr lang="en-US" sz="2800" dirty="0">
                  <a:latin typeface="Times New Roman"/>
                  <a:cs typeface="Times New Roman"/>
                </a:rPr>
                <a:t> and estrogen responsive genes</a:t>
              </a:r>
              <a:r>
                <a:rPr lang="en-US" sz="2800" baseline="30000" dirty="0">
                  <a:latin typeface="Times New Roman"/>
                  <a:cs typeface="Times New Roman"/>
                </a:rPr>
                <a:t>7 </a:t>
              </a:r>
              <a:r>
                <a:rPr lang="en-US" sz="2800" dirty="0">
                  <a:latin typeface="Times New Roman"/>
                  <a:cs typeface="Times New Roman"/>
                </a:rPr>
                <a:t>at 72 and 96 </a:t>
              </a:r>
              <a:r>
                <a:rPr lang="en-US" sz="2800" dirty="0" err="1">
                  <a:latin typeface="Times New Roman"/>
                  <a:cs typeface="Times New Roman"/>
                </a:rPr>
                <a:t>hpf</a:t>
              </a:r>
              <a:r>
                <a:rPr lang="en-US" sz="2800" dirty="0">
                  <a:latin typeface="Times New Roman"/>
                  <a:cs typeface="Times New Roman"/>
                </a:rPr>
                <a:t>. </a:t>
              </a:r>
            </a:p>
            <a:p>
              <a:endParaRPr lang="en-US" sz="2800" dirty="0">
                <a:latin typeface="Times New Roman"/>
                <a:cs typeface="Times New Roman"/>
              </a:endParaRPr>
            </a:p>
            <a:p>
              <a:pPr marL="342900" indent="-342900">
                <a:buFont typeface="Arial" panose="020B0604020202020204" pitchFamily="34" charset="0"/>
                <a:buChar char="•"/>
              </a:pPr>
              <a:r>
                <a:rPr lang="en-US" sz="2800" dirty="0">
                  <a:latin typeface="Times New Roman"/>
                  <a:cs typeface="Times New Roman"/>
                </a:rPr>
                <a:t>BPA is also able to exert its effect through the androgen receptor. Therefore, we will also determine if these compounds can induce known androgen responsive genes in zebrafish embryo development</a:t>
              </a:r>
              <a:r>
                <a:rPr lang="en-US" sz="2800" baseline="30000" dirty="0">
                  <a:latin typeface="Times New Roman"/>
                  <a:cs typeface="Times New Roman"/>
                </a:rPr>
                <a:t>8</a:t>
              </a:r>
              <a:r>
                <a:rPr lang="en-US" sz="2800" dirty="0">
                  <a:latin typeface="Times New Roman"/>
                  <a:cs typeface="Times New Roman"/>
                </a:rPr>
                <a:t>.</a:t>
              </a:r>
            </a:p>
            <a:p>
              <a:endParaRPr lang="en-US" sz="2800" dirty="0">
                <a:latin typeface="Times New Roman"/>
                <a:cs typeface="Times New Roman"/>
              </a:endParaRPr>
            </a:p>
            <a:p>
              <a:pPr marL="342900" indent="-342900">
                <a:buFont typeface="Arial" panose="020B0604020202020204" pitchFamily="34" charset="0"/>
                <a:buChar char="•"/>
              </a:pPr>
              <a:r>
                <a:rPr lang="en-US" sz="2800" dirty="0">
                  <a:latin typeface="Times New Roman"/>
                  <a:cs typeface="Times New Roman"/>
                </a:rPr>
                <a:t>RNA-seq analysis will be used to generate a genomic profile of 17 β-estradiol, BPA, BPB, BPC, and BGF responsive genes during various time points of zebrafish embryological development. This model will allow for a more accurate assessment of the potential risks of BPA replacements.</a:t>
              </a:r>
            </a:p>
          </p:txBody>
        </p:sp>
        <p:sp>
          <p:nvSpPr>
            <p:cNvPr id="177" name="TextBox 176"/>
            <p:cNvSpPr txBox="1"/>
            <p:nvPr/>
          </p:nvSpPr>
          <p:spPr>
            <a:xfrm>
              <a:off x="34131752" y="17905935"/>
              <a:ext cx="11241826" cy="576619"/>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Garamond"/>
                  <a:cs typeface="Garamond"/>
                </a:rPr>
                <a:t>Future Work</a:t>
              </a:r>
              <a:endParaRPr lang="en-US" sz="6000" b="1" dirty="0">
                <a:solidFill>
                  <a:schemeClr val="bg1"/>
                </a:solidFill>
                <a:latin typeface="Garamond"/>
                <a:cs typeface="Garamond"/>
              </a:endParaRPr>
            </a:p>
          </p:txBody>
        </p:sp>
      </p:grpSp>
      <p:sp>
        <p:nvSpPr>
          <p:cNvPr id="178" name="TextBox 177"/>
          <p:cNvSpPr txBox="1"/>
          <p:nvPr/>
        </p:nvSpPr>
        <p:spPr>
          <a:xfrm>
            <a:off x="32133621" y="22663890"/>
            <a:ext cx="11170338"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Times New Roman"/>
                <a:cs typeface="Times New Roman"/>
              </a:rPr>
              <a:t>References and Acknowledgements</a:t>
            </a:r>
            <a:endParaRPr lang="en-US" sz="6000" b="1" dirty="0">
              <a:solidFill>
                <a:schemeClr val="bg1"/>
              </a:solidFill>
              <a:latin typeface="Times New Roman"/>
              <a:cs typeface="Times New Roman"/>
            </a:endParaRPr>
          </a:p>
        </p:txBody>
      </p:sp>
      <p:grpSp>
        <p:nvGrpSpPr>
          <p:cNvPr id="179" name="Group 178"/>
          <p:cNvGrpSpPr/>
          <p:nvPr/>
        </p:nvGrpSpPr>
        <p:grpSpPr>
          <a:xfrm>
            <a:off x="32113531" y="3266089"/>
            <a:ext cx="11153360" cy="12329923"/>
            <a:chOff x="33955899" y="3972924"/>
            <a:chExt cx="9400292" cy="11594929"/>
          </a:xfrm>
        </p:grpSpPr>
        <p:sp>
          <p:nvSpPr>
            <p:cNvPr id="180" name="TextBox 179"/>
            <p:cNvSpPr txBox="1"/>
            <p:nvPr/>
          </p:nvSpPr>
          <p:spPr>
            <a:xfrm>
              <a:off x="33967729" y="4772120"/>
              <a:ext cx="9376632" cy="10304042"/>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3955899" y="3972924"/>
              <a:ext cx="9376632" cy="804970"/>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b="1" dirty="0">
                  <a:solidFill>
                    <a:schemeClr val="bg1"/>
                  </a:solidFill>
                  <a:latin typeface="Times New Roman"/>
                  <a:cs typeface="Times New Roman"/>
                </a:rPr>
                <a:t>Discussion and Conclusions</a:t>
              </a:r>
              <a:endParaRPr lang="en-US" sz="6000" b="1" dirty="0">
                <a:solidFill>
                  <a:schemeClr val="bg1"/>
                </a:solidFill>
                <a:latin typeface="Times New Roman"/>
                <a:cs typeface="Times New Roman"/>
              </a:endParaRPr>
            </a:p>
          </p:txBody>
        </p:sp>
        <p:sp>
          <p:nvSpPr>
            <p:cNvPr id="182" name="Rectangle 181"/>
            <p:cNvSpPr/>
            <p:nvPr/>
          </p:nvSpPr>
          <p:spPr>
            <a:xfrm>
              <a:off x="33981816" y="4772120"/>
              <a:ext cx="9374375" cy="10795733"/>
            </a:xfrm>
            <a:prstGeom prst="rect">
              <a:avLst/>
            </a:prstGeom>
          </p:spPr>
          <p:txBody>
            <a:bodyPr wrap="square">
              <a:spAutoFit/>
            </a:bodyPr>
            <a:lstStyle/>
            <a:p>
              <a:r>
                <a:rPr lang="en-US" sz="3000" b="1" dirty="0">
                  <a:latin typeface="Times New Roman"/>
                  <a:cs typeface="Times New Roman"/>
                </a:rPr>
                <a:t>Morphological Changes</a:t>
              </a:r>
            </a:p>
            <a:p>
              <a:pPr algn="just"/>
              <a:r>
                <a:rPr lang="en-US" sz="2800" dirty="0">
                  <a:latin typeface="Times New Roman"/>
                  <a:cs typeface="Times New Roman"/>
                </a:rPr>
                <a:t>     Our dose response assays performed using the yeast-based system identified BPB and BPC to be as estrogenic as BPA, while BGF did not exhibit an estrogenic response. This could indicate that BPB and BPC are not suitable replacements for BPA, but BGF could serve as a safer alternative to BPA. Additionally, BGF is synthesized from a renewable, non-petroleum-based source and could serve as a non-estrogenic, green replacement for BPA. </a:t>
              </a:r>
            </a:p>
            <a:p>
              <a:pPr algn="just"/>
              <a:r>
                <a:rPr lang="en-US" sz="2800" dirty="0">
                  <a:latin typeface="Times New Roman"/>
                  <a:cs typeface="Times New Roman"/>
                </a:rPr>
                <a:t>     From the initial toxicological assays performed on the zebrafish embryos, we determined that 100 </a:t>
              </a:r>
              <a:r>
                <a:rPr lang="en-US" sz="2800" dirty="0">
                  <a:latin typeface="Times New Roman" panose="02020603050405020304" pitchFamily="18" charset="0"/>
                  <a:cs typeface="Times New Roman" panose="02020603050405020304" pitchFamily="18" charset="0"/>
                </a:rPr>
                <a:t>µM of BPA, BPB, and BPC is toxic to the embryos. The LD</a:t>
              </a:r>
              <a:r>
                <a:rPr lang="en-US" sz="2800" baseline="-25000" dirty="0">
                  <a:latin typeface="Times New Roman" panose="02020603050405020304" pitchFamily="18" charset="0"/>
                  <a:cs typeface="Times New Roman" panose="02020603050405020304" pitchFamily="18" charset="0"/>
                </a:rPr>
                <a:t>50</a:t>
              </a:r>
              <a:r>
                <a:rPr lang="en-US" sz="2800" dirty="0">
                  <a:latin typeface="Times New Roman" panose="02020603050405020304" pitchFamily="18" charset="0"/>
                  <a:cs typeface="Times New Roman" panose="02020603050405020304" pitchFamily="18" charset="0"/>
                </a:rPr>
                <a:t> and the maximal tolerated dose for all compounds is still be determined. </a:t>
              </a:r>
              <a:endParaRPr lang="en-US" sz="2800" dirty="0">
                <a:latin typeface="Times New Roman"/>
                <a:cs typeface="Times New Roman"/>
              </a:endParaRPr>
            </a:p>
            <a:p>
              <a:pPr algn="just"/>
              <a:r>
                <a:rPr lang="en-US" sz="2800" dirty="0">
                  <a:latin typeface="Times New Roman"/>
                  <a:cs typeface="Times New Roman"/>
                </a:rPr>
                <a:t>     Analysis of the morphological changes caused by these BPA replacements indicated that in the presence of high concentrations of E2, BPA, BPB, and BPC (</a:t>
              </a:r>
              <a:r>
                <a:rPr lang="en-US" sz="2800" b="1" dirty="0">
                  <a:latin typeface="Times New Roman"/>
                  <a:cs typeface="Times New Roman"/>
                </a:rPr>
                <a:t>Figure 2B-F) </a:t>
              </a:r>
              <a:r>
                <a:rPr lang="en-US" sz="2800" dirty="0">
                  <a:latin typeface="Times New Roman"/>
                  <a:cs typeface="Times New Roman"/>
                </a:rPr>
                <a:t>spinal deformities and heart and yolk edema were observed. In comparison, the DMSO control (</a:t>
              </a:r>
              <a:r>
                <a:rPr lang="en-US" sz="2800" b="1" dirty="0">
                  <a:latin typeface="Times New Roman"/>
                  <a:cs typeface="Times New Roman"/>
                </a:rPr>
                <a:t>Figure 2A)</a:t>
              </a:r>
              <a:r>
                <a:rPr lang="en-US" sz="2800" b="1" i="1" dirty="0">
                  <a:latin typeface="Times New Roman"/>
                  <a:cs typeface="Times New Roman"/>
                </a:rPr>
                <a:t> </a:t>
              </a:r>
              <a:r>
                <a:rPr lang="en-US" sz="2800" dirty="0">
                  <a:latin typeface="Times New Roman"/>
                  <a:cs typeface="Times New Roman"/>
                </a:rPr>
                <a:t>showed no anatomical abnormalities.</a:t>
              </a:r>
            </a:p>
            <a:p>
              <a:r>
                <a:rPr lang="en-US" sz="3000" b="1" dirty="0">
                  <a:latin typeface="Times New Roman"/>
                  <a:cs typeface="Times New Roman"/>
                </a:rPr>
                <a:t>Genetic Analysis</a:t>
              </a:r>
            </a:p>
            <a:p>
              <a:pPr algn="just"/>
              <a:r>
                <a:rPr lang="en-US" sz="2600" dirty="0">
                  <a:latin typeface="Times New Roman"/>
                  <a:cs typeface="Times New Roman"/>
                </a:rPr>
                <a:t>     </a:t>
              </a:r>
              <a:r>
                <a:rPr lang="en-US" sz="2800" dirty="0">
                  <a:latin typeface="Times New Roman"/>
                  <a:cs typeface="Times New Roman"/>
                </a:rPr>
                <a:t>The relative expression levels of three estrogen-responsive genes (</a:t>
              </a:r>
              <a:r>
                <a:rPr lang="en-US" sz="2800" i="1" dirty="0">
                  <a:latin typeface="Times New Roman"/>
                  <a:cs typeface="Times New Roman"/>
                </a:rPr>
                <a:t>vtg1, vtg3, </a:t>
              </a:r>
              <a:r>
                <a:rPr lang="en-US" sz="2800" dirty="0">
                  <a:latin typeface="Times New Roman"/>
                  <a:cs typeface="Times New Roman"/>
                </a:rPr>
                <a:t>and </a:t>
              </a:r>
              <a:r>
                <a:rPr lang="en-US" sz="2800" i="1" dirty="0">
                  <a:latin typeface="Times New Roman"/>
                  <a:cs typeface="Times New Roman"/>
                </a:rPr>
                <a:t>cyp19a1b</a:t>
              </a:r>
              <a:r>
                <a:rPr lang="en-US" sz="2800" dirty="0">
                  <a:latin typeface="Times New Roman"/>
                  <a:cs typeface="Times New Roman"/>
                </a:rPr>
                <a:t>) were analyzed for the ligands E2, BPB, BPC, and BGF using RT-qPCR. In the presence of 0.1 </a:t>
              </a:r>
              <a:r>
                <a:rPr lang="en-US" sz="2800" dirty="0">
                  <a:latin typeface="Times New Roman" panose="02020603050405020304" pitchFamily="18" charset="0"/>
                  <a:cs typeface="Times New Roman" panose="02020603050405020304" pitchFamily="18" charset="0"/>
                </a:rPr>
                <a:t>µM, 1 µM, and 10 µM E2, increased expression of all three genes was observed in comparison to the DMSO control (</a:t>
              </a:r>
              <a:r>
                <a:rPr lang="en-US" sz="2800" b="1" dirty="0">
                  <a:latin typeface="Times New Roman" panose="02020603050405020304" pitchFamily="18" charset="0"/>
                  <a:cs typeface="Times New Roman" panose="02020603050405020304" pitchFamily="18" charset="0"/>
                </a:rPr>
                <a:t>Figure 3A</a:t>
              </a:r>
              <a:r>
                <a:rPr lang="en-US" sz="2800" dirty="0">
                  <a:latin typeface="Times New Roman" panose="02020603050405020304" pitchFamily="18" charset="0"/>
                  <a:cs typeface="Times New Roman" panose="02020603050405020304" pitchFamily="18" charset="0"/>
                </a:rPr>
                <a:t>). Increased expression was also observed for the </a:t>
              </a:r>
              <a:r>
                <a:rPr lang="en-US" sz="2800" i="1" dirty="0">
                  <a:latin typeface="Times New Roman" panose="02020603050405020304" pitchFamily="18" charset="0"/>
                  <a:cs typeface="Times New Roman" panose="02020603050405020304" pitchFamily="18" charset="0"/>
                </a:rPr>
                <a:t>cyp19a1b</a:t>
              </a:r>
              <a:r>
                <a:rPr lang="en-US" sz="2800" dirty="0">
                  <a:latin typeface="Times New Roman" panose="02020603050405020304" pitchFamily="18" charset="0"/>
                  <a:cs typeface="Times New Roman" panose="02020603050405020304" pitchFamily="18" charset="0"/>
                </a:rPr>
                <a:t> gene in the presence of 1 µM BPB, 1 µM BPC, 30 µM BGF, and 1 µM BGF in comparison to the DMSO control (</a:t>
              </a:r>
              <a:r>
                <a:rPr lang="en-US" sz="2800" b="1" dirty="0">
                  <a:latin typeface="Times New Roman" panose="02020603050405020304" pitchFamily="18" charset="0"/>
                  <a:cs typeface="Times New Roman" panose="02020603050405020304" pitchFamily="18" charset="0"/>
                </a:rPr>
                <a:t>Figure 3B</a:t>
              </a:r>
              <a:r>
                <a:rPr lang="en-US" sz="2800" dirty="0">
                  <a:latin typeface="Times New Roman" panose="02020603050405020304" pitchFamily="18" charset="0"/>
                  <a:cs typeface="Times New Roman" panose="02020603050405020304" pitchFamily="18" charset="0"/>
                </a:rPr>
                <a:t>). </a:t>
              </a:r>
              <a:endParaRPr lang="en-US" sz="2800" dirty="0">
                <a:latin typeface="Times New Roman"/>
                <a:cs typeface="Times New Roman"/>
              </a:endParaRPr>
            </a:p>
            <a:p>
              <a:endParaRPr lang="en-US" sz="2600" dirty="0">
                <a:latin typeface="Times New Roman"/>
                <a:cs typeface="Times New Roman"/>
              </a:endParaRPr>
            </a:p>
          </p:txBody>
        </p:sp>
      </p:grpSp>
      <p:sp>
        <p:nvSpPr>
          <p:cNvPr id="184" name="TextBox 183"/>
          <p:cNvSpPr txBox="1"/>
          <p:nvPr/>
        </p:nvSpPr>
        <p:spPr>
          <a:xfrm>
            <a:off x="12719901" y="18442617"/>
            <a:ext cx="8477501" cy="307777"/>
          </a:xfrm>
          <a:prstGeom prst="rect">
            <a:avLst/>
          </a:prstGeom>
          <a:noFill/>
        </p:spPr>
        <p:txBody>
          <a:bodyPr wrap="square" rtlCol="0">
            <a:spAutoFit/>
          </a:bodyPr>
          <a:lstStyle/>
          <a:p>
            <a:pPr algn="just"/>
            <a:endParaRPr lang="en-US" sz="1400">
              <a:latin typeface="Times New Roman"/>
              <a:cs typeface="Times New Roman"/>
            </a:endParaRPr>
          </a:p>
        </p:txBody>
      </p:sp>
      <p:sp>
        <p:nvSpPr>
          <p:cNvPr id="186" name="TextBox 185"/>
          <p:cNvSpPr txBox="1"/>
          <p:nvPr/>
        </p:nvSpPr>
        <p:spPr>
          <a:xfrm>
            <a:off x="15458907" y="23212450"/>
            <a:ext cx="303933" cy="369332"/>
          </a:xfrm>
          <a:prstGeom prst="rect">
            <a:avLst/>
          </a:prstGeom>
          <a:noFill/>
        </p:spPr>
        <p:txBody>
          <a:bodyPr wrap="square" rtlCol="0">
            <a:spAutoFit/>
          </a:bodyPr>
          <a:lstStyle/>
          <a:p>
            <a:pPr algn="just"/>
            <a:endParaRPr lang="en-US" sz="1800" b="1">
              <a:latin typeface="Garamond"/>
              <a:cs typeface="Garamond"/>
            </a:endParaRPr>
          </a:p>
        </p:txBody>
      </p:sp>
      <p:sp>
        <p:nvSpPr>
          <p:cNvPr id="208" name="TextBox 207"/>
          <p:cNvSpPr txBox="1"/>
          <p:nvPr/>
        </p:nvSpPr>
        <p:spPr>
          <a:xfrm>
            <a:off x="21250012" y="6666118"/>
            <a:ext cx="8769776" cy="307777"/>
          </a:xfrm>
          <a:prstGeom prst="rect">
            <a:avLst/>
          </a:prstGeom>
          <a:noFill/>
        </p:spPr>
        <p:txBody>
          <a:bodyPr wrap="square" rtlCol="0">
            <a:spAutoFit/>
          </a:bodyPr>
          <a:lstStyle/>
          <a:p>
            <a:r>
              <a:rPr lang="en-US" sz="1400">
                <a:latin typeface="Times New Roman"/>
                <a:cs typeface="Times New Roman"/>
              </a:rPr>
              <a:t>.</a:t>
            </a:r>
          </a:p>
        </p:txBody>
      </p:sp>
      <p:sp>
        <p:nvSpPr>
          <p:cNvPr id="222" name="Rectangle 221"/>
          <p:cNvSpPr/>
          <p:nvPr/>
        </p:nvSpPr>
        <p:spPr>
          <a:xfrm>
            <a:off x="26927040" y="22062003"/>
            <a:ext cx="184731" cy="400110"/>
          </a:xfrm>
          <a:prstGeom prst="rect">
            <a:avLst/>
          </a:prstGeom>
        </p:spPr>
        <p:txBody>
          <a:bodyPr wrap="none">
            <a:spAutoFit/>
          </a:bodyPr>
          <a:lstStyle/>
          <a:p>
            <a:endParaRPr lang="en-US" sz="2000" b="1">
              <a:latin typeface="Times New Roman"/>
              <a:cs typeface="Times New Roman"/>
            </a:endParaRPr>
          </a:p>
        </p:txBody>
      </p:sp>
      <p:sp>
        <p:nvSpPr>
          <p:cNvPr id="2" name="TextBox 1">
            <a:extLst>
              <a:ext uri="{FF2B5EF4-FFF2-40B4-BE49-F238E27FC236}">
                <a16:creationId xmlns:a16="http://schemas.microsoft.com/office/drawing/2014/main" id="{A05D321A-8A41-4A85-8088-358056C1922B}"/>
              </a:ext>
            </a:extLst>
          </p:cNvPr>
          <p:cNvSpPr txBox="1"/>
          <p:nvPr/>
        </p:nvSpPr>
        <p:spPr>
          <a:xfrm>
            <a:off x="559446" y="9162448"/>
            <a:ext cx="13900402" cy="12187952"/>
          </a:xfrm>
          <a:prstGeom prst="rect">
            <a:avLst/>
          </a:prstGeom>
          <a:solidFill>
            <a:schemeClr val="bg1"/>
          </a:solidFill>
        </p:spPr>
        <p:txBody>
          <a:bodyPr wrap="square" rtlCol="0">
            <a:spAutoFit/>
          </a:bodyPr>
          <a:lstStyle/>
          <a:p>
            <a:pPr algn="just"/>
            <a:r>
              <a:rPr lang="en-US" sz="2600" dirty="0">
                <a:latin typeface="Times New Roman" panose="02020603050405020304" pitchFamily="18" charset="0"/>
                <a:cs typeface="Times New Roman" panose="02020603050405020304" pitchFamily="18" charset="0"/>
              </a:rPr>
              <a:t>     The petroleum-based compound, Bisphenol A (BPA), has been widely used in the manufacturing of both commercial and consumer plastic products. It has been found that BPA is an endocrine-disrupting compound with estrogenic properties, and it has been implicated in numerous endocrine disorders. As a result, manufacturers are now seeking alternatives such as BPB, BPC, and BGF (</a:t>
            </a:r>
            <a:r>
              <a:rPr lang="en-US" sz="2600" b="1" dirty="0">
                <a:latin typeface="Times New Roman" panose="02020603050405020304" pitchFamily="18" charset="0"/>
                <a:cs typeface="Times New Roman" panose="02020603050405020304" pitchFamily="18" charset="0"/>
              </a:rPr>
              <a:t>Figure 1</a:t>
            </a:r>
            <a:r>
              <a:rPr lang="en-US" sz="2600" dirty="0">
                <a:latin typeface="Times New Roman" panose="02020603050405020304" pitchFamily="18" charset="0"/>
                <a:cs typeface="Times New Roman" panose="02020603050405020304" pitchFamily="18" charset="0"/>
              </a:rPr>
              <a:t>). BGF is a compound of interest, as it is synthesized from paper pulp products and could serve as a non-petroleum based green alternative. The short and long-term health effects of these replacements are unknown. Therefore, comprehensives studies must be conducted to determine their health risk. Our lab is currently studying the effects of such compounds using a zebrafish model, as zebrafish have a 70% homologous genome to that of humans</a:t>
            </a:r>
            <a:r>
              <a:rPr lang="en-US" sz="2600" baseline="30000" dirty="0">
                <a:latin typeface="Times New Roman" panose="02020603050405020304" pitchFamily="18" charset="0"/>
                <a:cs typeface="Times New Roman" panose="02020603050405020304" pitchFamily="18" charset="0"/>
              </a:rPr>
              <a:t>1</a:t>
            </a:r>
            <a:r>
              <a:rPr lang="en-US" sz="2600" dirty="0">
                <a:latin typeface="Times New Roman" panose="02020603050405020304" pitchFamily="18" charset="0"/>
                <a:cs typeface="Times New Roman" panose="02020603050405020304" pitchFamily="18" charset="0"/>
              </a:rPr>
              <a:t>. </a:t>
            </a:r>
          </a:p>
          <a:p>
            <a:pPr algn="just"/>
            <a:r>
              <a:rPr lang="en-US" sz="2600" dirty="0">
                <a:latin typeface="Times New Roman" panose="02020603050405020304" pitchFamily="18" charset="0"/>
                <a:cs typeface="Times New Roman" panose="02020603050405020304" pitchFamily="18" charset="0"/>
              </a:rPr>
              <a:t>     A yeast genetic system was used to identify potential environmental estrogens. Using this system, BPB and BPC were identified to have estrogenic properties similar to BPA, while BGF did not appear to be estrogenic</a:t>
            </a:r>
            <a:r>
              <a:rPr lang="en-US" sz="2600" baseline="30000"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 Further analysis of these compounds must be conducted. In this study, we will analyze morphological changes and estrogen responsive genes using real time quantitative reverse transcription PCR (RT-qPCR) during zebrafish embryo development.  We hypothesize that the compounds shown to be estrogenic using our yeast-based system will induce estrogen responsive genes and have similar toxic effects as that of BPA during zebrafish embryo development, whereas BGF will not induce estrogen responsive genes. </a:t>
            </a:r>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ctr"/>
            <a:endParaRPr lang="en-US" sz="2600" b="1" dirty="0">
              <a:latin typeface="Times New Roman" panose="02020603050405020304" pitchFamily="18" charset="0"/>
              <a:cs typeface="Times New Roman" panose="02020603050405020304" pitchFamily="18" charset="0"/>
            </a:endParaRPr>
          </a:p>
          <a:p>
            <a:pPr algn="just"/>
            <a:endParaRPr lang="en-US" sz="2800" b="1"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Figure 1. Structures of Estrogen, BPA, and  BPA Replacements. (A) </a:t>
            </a:r>
            <a:r>
              <a:rPr lang="en-US" sz="2800" dirty="0">
                <a:latin typeface="Times New Roman" panose="02020603050405020304" pitchFamily="18" charset="0"/>
                <a:cs typeface="Times New Roman" panose="02020603050405020304" pitchFamily="18" charset="0"/>
              </a:rPr>
              <a:t>17</a:t>
            </a:r>
            <a:r>
              <a:rPr lang="el-GR" sz="2800" dirty="0">
                <a:latin typeface="Times New Roman" panose="02020603050405020304" pitchFamily="18" charset="0"/>
                <a:cs typeface="Times New Roman" panose="02020603050405020304" pitchFamily="18" charset="0"/>
              </a:rPr>
              <a:t>β</a:t>
            </a:r>
            <a:r>
              <a:rPr lang="en-US" sz="2800" dirty="0">
                <a:latin typeface="Times New Roman" panose="02020603050405020304" pitchFamily="18" charset="0"/>
                <a:cs typeface="Times New Roman" panose="02020603050405020304" pitchFamily="18" charset="0"/>
              </a:rPr>
              <a:t>-Estradiol (E2), </a:t>
            </a:r>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Bisphenol</a:t>
            </a:r>
            <a:r>
              <a:rPr lang="en-US" sz="2800" dirty="0">
                <a:latin typeface="Times New Roman" panose="02020603050405020304" pitchFamily="18" charset="0"/>
                <a:cs typeface="Times New Roman" panose="02020603050405020304" pitchFamily="18" charset="0"/>
              </a:rPr>
              <a:t> A (BPA),</a:t>
            </a:r>
            <a:r>
              <a:rPr lang="en-US" sz="2800" b="1" dirty="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Bisphenol</a:t>
            </a:r>
            <a:r>
              <a:rPr lang="en-US" sz="2800" dirty="0">
                <a:latin typeface="Times New Roman" panose="02020603050405020304" pitchFamily="18" charset="0"/>
                <a:cs typeface="Times New Roman" panose="02020603050405020304" pitchFamily="18" charset="0"/>
              </a:rPr>
              <a:t> B (BPB),</a:t>
            </a:r>
            <a:r>
              <a:rPr lang="en-US" sz="2800" b="1"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Bisphenol</a:t>
            </a:r>
            <a:r>
              <a:rPr lang="en-US" sz="2800" dirty="0">
                <a:latin typeface="Times New Roman" panose="02020603050405020304" pitchFamily="18" charset="0"/>
                <a:cs typeface="Times New Roman" panose="02020603050405020304" pitchFamily="18" charset="0"/>
              </a:rPr>
              <a:t> 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(BPC),</a:t>
            </a:r>
            <a:r>
              <a:rPr lang="en-US" sz="2800" b="1" dirty="0">
                <a:latin typeface="Times New Roman" panose="02020603050405020304" pitchFamily="18" charset="0"/>
                <a:cs typeface="Times New Roman" panose="02020603050405020304" pitchFamily="18" charset="0"/>
              </a:rPr>
              <a:t> (E) </a:t>
            </a:r>
            <a:r>
              <a:rPr lang="en-US" sz="2800" dirty="0" err="1">
                <a:latin typeface="Times New Roman" panose="02020603050405020304" pitchFamily="18" charset="0"/>
                <a:cs typeface="Times New Roman" panose="02020603050405020304" pitchFamily="18" charset="0"/>
              </a:rPr>
              <a:t>Bisguaiacol</a:t>
            </a:r>
            <a:r>
              <a:rPr lang="en-US" sz="2800" dirty="0">
                <a:latin typeface="Times New Roman" panose="02020603050405020304" pitchFamily="18" charset="0"/>
                <a:cs typeface="Times New Roman" panose="02020603050405020304" pitchFamily="18" charset="0"/>
              </a:rPr>
              <a:t> F( BGF)</a:t>
            </a:r>
            <a:endParaRPr lang="en-US"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F1B65E2-61DE-4B0F-B202-2D25CEB49923}"/>
              </a:ext>
            </a:extLst>
          </p:cNvPr>
          <p:cNvSpPr/>
          <p:nvPr/>
        </p:nvSpPr>
        <p:spPr>
          <a:xfrm>
            <a:off x="14807315" y="3859949"/>
            <a:ext cx="16901326" cy="1398840"/>
          </a:xfrm>
          <a:prstGeom prst="rect">
            <a:avLst/>
          </a:prstGeom>
          <a:solidFill>
            <a:srgbClr val="0A254E"/>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latin typeface="Times New Roman" panose="02020603050405020304" pitchFamily="18" charset="0"/>
                <a:cs typeface="Times New Roman" panose="02020603050405020304" pitchFamily="18" charset="0"/>
              </a:rPr>
              <a:t>Initial Results</a:t>
            </a:r>
          </a:p>
        </p:txBody>
      </p:sp>
      <p:sp>
        <p:nvSpPr>
          <p:cNvPr id="6" name="Rectangle 5">
            <a:extLst>
              <a:ext uri="{FF2B5EF4-FFF2-40B4-BE49-F238E27FC236}">
                <a16:creationId xmlns:a16="http://schemas.microsoft.com/office/drawing/2014/main" id="{475C46D5-7C37-4F4B-8ECA-2C81EC59F503}"/>
              </a:ext>
            </a:extLst>
          </p:cNvPr>
          <p:cNvSpPr/>
          <p:nvPr/>
        </p:nvSpPr>
        <p:spPr>
          <a:xfrm>
            <a:off x="14807313" y="5258789"/>
            <a:ext cx="16886955" cy="264065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8800" b="1" dirty="0">
                <a:latin typeface="Times New Roman" panose="02020603050405020304" pitchFamily="18" charset="0"/>
                <a:cs typeface="Times New Roman" panose="02020603050405020304" pitchFamily="18" charset="0"/>
              </a:rPr>
              <a:t>D</a:t>
            </a:r>
          </a:p>
        </p:txBody>
      </p:sp>
      <p:sp>
        <p:nvSpPr>
          <p:cNvPr id="8" name="TextBox 7">
            <a:extLst>
              <a:ext uri="{FF2B5EF4-FFF2-40B4-BE49-F238E27FC236}">
                <a16:creationId xmlns:a16="http://schemas.microsoft.com/office/drawing/2014/main" id="{A1F09E92-6064-4EB5-9C68-519E317FC8F7}"/>
              </a:ext>
            </a:extLst>
          </p:cNvPr>
          <p:cNvSpPr txBox="1"/>
          <p:nvPr/>
        </p:nvSpPr>
        <p:spPr>
          <a:xfrm>
            <a:off x="14425964" y="14308010"/>
            <a:ext cx="8140560"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a:t>
            </a:r>
            <a:r>
              <a:rPr lang="en-US" sz="2600" b="1" baseline="30000">
                <a:latin typeface="Times New Roman" panose="02020603050405020304" pitchFamily="18" charset="0"/>
                <a:cs typeface="Times New Roman" panose="02020603050405020304" pitchFamily="18" charset="0"/>
              </a:rPr>
              <a:t>2</a:t>
            </a:r>
            <a:endParaRPr lang="en-US" sz="2600" b="1">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54CE5FF-5FB2-4C32-ACF6-CF98F1597B0E}"/>
              </a:ext>
            </a:extLst>
          </p:cNvPr>
          <p:cNvSpPr txBox="1"/>
          <p:nvPr/>
        </p:nvSpPr>
        <p:spPr>
          <a:xfrm>
            <a:off x="3695173" y="17138775"/>
            <a:ext cx="403734"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AF500AE3-3A6E-4E9C-B861-2E580D2EDD82}"/>
              </a:ext>
            </a:extLst>
          </p:cNvPr>
          <p:cNvSpPr txBox="1"/>
          <p:nvPr/>
        </p:nvSpPr>
        <p:spPr>
          <a:xfrm>
            <a:off x="8721045" y="17138775"/>
            <a:ext cx="62972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B</a:t>
            </a:r>
          </a:p>
        </p:txBody>
      </p:sp>
      <p:sp>
        <p:nvSpPr>
          <p:cNvPr id="12" name="TextBox 11">
            <a:extLst>
              <a:ext uri="{FF2B5EF4-FFF2-40B4-BE49-F238E27FC236}">
                <a16:creationId xmlns:a16="http://schemas.microsoft.com/office/drawing/2014/main" id="{5404D676-1F20-4ADF-8F20-2FB347C2AAB4}"/>
              </a:ext>
            </a:extLst>
          </p:cNvPr>
          <p:cNvSpPr txBox="1"/>
          <p:nvPr/>
        </p:nvSpPr>
        <p:spPr>
          <a:xfrm>
            <a:off x="13001795" y="17138774"/>
            <a:ext cx="40617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C</a:t>
            </a:r>
          </a:p>
        </p:txBody>
      </p:sp>
      <p:sp>
        <p:nvSpPr>
          <p:cNvPr id="15" name="TextBox 14">
            <a:extLst>
              <a:ext uri="{FF2B5EF4-FFF2-40B4-BE49-F238E27FC236}">
                <a16:creationId xmlns:a16="http://schemas.microsoft.com/office/drawing/2014/main" id="{50BE0249-9CB8-4760-A893-37AD5D550F8F}"/>
              </a:ext>
            </a:extLst>
          </p:cNvPr>
          <p:cNvSpPr txBox="1"/>
          <p:nvPr/>
        </p:nvSpPr>
        <p:spPr>
          <a:xfrm flipH="1">
            <a:off x="5376993" y="18961212"/>
            <a:ext cx="689693"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D</a:t>
            </a:r>
          </a:p>
        </p:txBody>
      </p:sp>
      <p:sp>
        <p:nvSpPr>
          <p:cNvPr id="16" name="TextBox 15">
            <a:extLst>
              <a:ext uri="{FF2B5EF4-FFF2-40B4-BE49-F238E27FC236}">
                <a16:creationId xmlns:a16="http://schemas.microsoft.com/office/drawing/2014/main" id="{3E1C9C4B-9031-4820-AFDE-7553CF386B70}"/>
              </a:ext>
            </a:extLst>
          </p:cNvPr>
          <p:cNvSpPr txBox="1"/>
          <p:nvPr/>
        </p:nvSpPr>
        <p:spPr>
          <a:xfrm>
            <a:off x="11941683" y="18955217"/>
            <a:ext cx="65810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E</a:t>
            </a:r>
          </a:p>
        </p:txBody>
      </p:sp>
      <p:sp>
        <p:nvSpPr>
          <p:cNvPr id="24" name="TextBox 23">
            <a:extLst>
              <a:ext uri="{FF2B5EF4-FFF2-40B4-BE49-F238E27FC236}">
                <a16:creationId xmlns:a16="http://schemas.microsoft.com/office/drawing/2014/main" id="{71BFC13F-9559-43CC-8D7A-4729DC9730B8}"/>
              </a:ext>
            </a:extLst>
          </p:cNvPr>
          <p:cNvSpPr txBox="1"/>
          <p:nvPr/>
        </p:nvSpPr>
        <p:spPr>
          <a:xfrm>
            <a:off x="15212203" y="13908159"/>
            <a:ext cx="15832980" cy="22467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2. Teratogenic effects of bisphenol analogs and estrogen on zebrafish embryos exposed for 96 </a:t>
            </a:r>
            <a:r>
              <a:rPr lang="en-US" sz="2800" b="1" dirty="0" err="1">
                <a:latin typeface="Times New Roman" panose="02020603050405020304" pitchFamily="18" charset="0"/>
                <a:cs typeface="Times New Roman" panose="02020603050405020304" pitchFamily="18" charset="0"/>
              </a:rPr>
              <a:t>hpf</a:t>
            </a:r>
            <a:r>
              <a:rPr lang="en-US" sz="2800" b="1" dirty="0">
                <a:latin typeface="Times New Roman" panose="02020603050405020304" pitchFamily="18" charset="0"/>
                <a:cs typeface="Times New Roman" panose="02020603050405020304" pitchFamily="18" charset="0"/>
              </a:rPr>
              <a:t>. </a:t>
            </a:r>
            <a:r>
              <a:rPr lang="en-US" sz="2800" b="1" baseline="30000" dirty="0">
                <a:latin typeface="Times New Roman" panose="02020603050405020304" pitchFamily="18" charset="0"/>
                <a:cs typeface="Times New Roman" panose="02020603050405020304" pitchFamily="18" charset="0"/>
              </a:rPr>
              <a:t>4  </a:t>
            </a:r>
            <a:r>
              <a:rPr lang="en-US" sz="2800" b="1" dirty="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DMSO control,</a:t>
            </a:r>
            <a:r>
              <a:rPr lang="en-US" sz="2800" b="1" dirty="0">
                <a:latin typeface="Times New Roman" panose="02020603050405020304" pitchFamily="18" charset="0"/>
                <a:cs typeface="Times New Roman" panose="02020603050405020304" pitchFamily="18" charset="0"/>
              </a:rPr>
              <a:t> (B) </a:t>
            </a:r>
            <a:r>
              <a:rPr lang="en-US" sz="2800" dirty="0">
                <a:latin typeface="Times New Roman" panose="02020603050405020304" pitchFamily="18" charset="0"/>
                <a:cs typeface="Times New Roman" panose="02020603050405020304" pitchFamily="18" charset="0"/>
              </a:rPr>
              <a:t>10 µM E2 with spinal deformation, </a:t>
            </a:r>
            <a:r>
              <a:rPr lang="en-US" sz="2800" b="1" dirty="0">
                <a:latin typeface="Times New Roman" panose="02020603050405020304" pitchFamily="18" charset="0"/>
                <a:cs typeface="Times New Roman" panose="02020603050405020304" pitchFamily="18" charset="0"/>
              </a:rPr>
              <a:t>(C) </a:t>
            </a:r>
            <a:r>
              <a:rPr lang="en-US" sz="2800" dirty="0">
                <a:latin typeface="Times New Roman" panose="02020603050405020304" pitchFamily="18" charset="0"/>
                <a:cs typeface="Times New Roman" panose="02020603050405020304" pitchFamily="18" charset="0"/>
              </a:rPr>
              <a:t>50 µM BPA with spinal deformation, yolk edema (y), and heart edema (h),</a:t>
            </a:r>
            <a:r>
              <a:rPr lang="en-US" sz="2800" b="1" dirty="0">
                <a:latin typeface="Times New Roman" panose="02020603050405020304" pitchFamily="18" charset="0"/>
                <a:cs typeface="Times New Roman" panose="02020603050405020304" pitchFamily="18" charset="0"/>
              </a:rPr>
              <a:t> (D) </a:t>
            </a:r>
            <a:r>
              <a:rPr lang="en-US" sz="2800" dirty="0">
                <a:latin typeface="Times New Roman" panose="02020603050405020304" pitchFamily="18" charset="0"/>
                <a:cs typeface="Times New Roman" panose="02020603050405020304" pitchFamily="18" charset="0"/>
              </a:rPr>
              <a:t>30 µM BPB with spinal deformation and heart (not shown) and yolk edema (y), </a:t>
            </a:r>
            <a:r>
              <a:rPr lang="en-US" sz="2800" b="1" dirty="0">
                <a:latin typeface="Times New Roman" panose="02020603050405020304" pitchFamily="18" charset="0"/>
                <a:cs typeface="Times New Roman" panose="02020603050405020304" pitchFamily="18" charset="0"/>
              </a:rPr>
              <a:t>(E) </a:t>
            </a:r>
            <a:r>
              <a:rPr lang="en-US" sz="2800" dirty="0">
                <a:latin typeface="Times New Roman" panose="02020603050405020304" pitchFamily="18" charset="0"/>
                <a:cs typeface="Times New Roman" panose="02020603050405020304" pitchFamily="18" charset="0"/>
              </a:rPr>
              <a:t>10 µM BPB with heart (h) and yolk edema and spinal deformation, </a:t>
            </a:r>
            <a:r>
              <a:rPr lang="en-US" sz="2800" b="1" dirty="0">
                <a:latin typeface="Times New Roman" panose="02020603050405020304" pitchFamily="18" charset="0"/>
                <a:cs typeface="Times New Roman" panose="02020603050405020304" pitchFamily="18" charset="0"/>
              </a:rPr>
              <a:t>(F) </a:t>
            </a:r>
            <a:r>
              <a:rPr lang="en-US" sz="2800" dirty="0">
                <a:latin typeface="Times New Roman" panose="02020603050405020304" pitchFamily="18" charset="0"/>
                <a:cs typeface="Times New Roman" panose="02020603050405020304" pitchFamily="18" charset="0"/>
              </a:rPr>
              <a:t>10 µM BPC with spine deformation and heart edema (h)</a:t>
            </a:r>
            <a:endParaRPr lang="en-US" sz="2800"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85A7432-7753-48DB-9235-1B30E8F6FD72}"/>
              </a:ext>
            </a:extLst>
          </p:cNvPr>
          <p:cNvSpPr txBox="1"/>
          <p:nvPr/>
        </p:nvSpPr>
        <p:spPr>
          <a:xfrm>
            <a:off x="22950158" y="23212450"/>
            <a:ext cx="785331" cy="492443"/>
          </a:xfrm>
          <a:prstGeom prst="rect">
            <a:avLst/>
          </a:prstGeom>
          <a:noFill/>
        </p:spPr>
        <p:txBody>
          <a:bodyPr wrap="square" rtlCol="0">
            <a:spAutoFit/>
          </a:bodyPr>
          <a:lstStyle/>
          <a:p>
            <a:endParaRPr lang="en-US" sz="26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DEFB494-3C2F-4360-94D1-9111DFE9DEDA}"/>
                  </a:ext>
                </a:extLst>
              </p:cNvPr>
              <p:cNvSpPr txBox="1"/>
              <p:nvPr/>
            </p:nvSpPr>
            <p:spPr>
              <a:xfrm>
                <a:off x="15212202" y="27952485"/>
                <a:ext cx="15832981" cy="3108543"/>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Figure 4. Relative expression levels of </a:t>
                </a:r>
                <a:r>
                  <a:rPr lang="en-US" sz="2800" b="1" i="1" dirty="0">
                    <a:latin typeface="Times New Roman" panose="02020603050405020304" pitchFamily="18" charset="0"/>
                    <a:cs typeface="Times New Roman" panose="02020603050405020304" pitchFamily="18" charset="0"/>
                  </a:rPr>
                  <a:t>vtg1, vtg3,</a:t>
                </a:r>
                <a:r>
                  <a:rPr lang="en-US" sz="2800" b="1" dirty="0">
                    <a:latin typeface="Times New Roman" panose="02020603050405020304" pitchFamily="18" charset="0"/>
                    <a:cs typeface="Times New Roman" panose="02020603050405020304" pitchFamily="18" charset="0"/>
                  </a:rPr>
                  <a:t> and </a:t>
                </a:r>
                <a:r>
                  <a:rPr lang="en-US" sz="2800" b="1" i="1" dirty="0">
                    <a:latin typeface="Times New Roman" panose="02020603050405020304" pitchFamily="18" charset="0"/>
                    <a:cs typeface="Times New Roman" panose="02020603050405020304" pitchFamily="18" charset="0"/>
                  </a:rPr>
                  <a:t>cyp19a1b</a:t>
                </a:r>
                <a:r>
                  <a:rPr lang="en-US" sz="2800" b="1" dirty="0">
                    <a:latin typeface="Times New Roman" panose="02020603050405020304" pitchFamily="18" charset="0"/>
                    <a:cs typeface="Times New Roman" panose="02020603050405020304" pitchFamily="18" charset="0"/>
                  </a:rPr>
                  <a:t> in 72 </a:t>
                </a:r>
                <a:r>
                  <a:rPr lang="en-US" sz="2800" b="1" dirty="0" err="1">
                    <a:latin typeface="Times New Roman" panose="02020603050405020304" pitchFamily="18" charset="0"/>
                    <a:cs typeface="Times New Roman" panose="02020603050405020304" pitchFamily="18" charset="0"/>
                  </a:rPr>
                  <a:t>hpf</a:t>
                </a:r>
                <a:r>
                  <a:rPr lang="en-US" sz="2800" b="1" dirty="0">
                    <a:latin typeface="Times New Roman" panose="02020603050405020304" pitchFamily="18" charset="0"/>
                    <a:cs typeface="Times New Roman" panose="02020603050405020304" pitchFamily="18" charset="0"/>
                  </a:rPr>
                  <a:t> zebrafish embryos treated with various ligands.</a:t>
                </a:r>
                <a:r>
                  <a:rPr lang="en-US" sz="2800" b="1"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Expression levels of estrogen responsive genes vitellogenin 1 (</a:t>
                </a:r>
                <a:r>
                  <a:rPr lang="en-US" sz="2800" i="1" dirty="0">
                    <a:latin typeface="Times New Roman" panose="02020603050405020304" pitchFamily="18" charset="0"/>
                    <a:cs typeface="Times New Roman" panose="02020603050405020304" pitchFamily="18" charset="0"/>
                  </a:rPr>
                  <a:t>vtg1), </a:t>
                </a:r>
                <a:r>
                  <a:rPr lang="en-US" sz="2800" dirty="0">
                    <a:latin typeface="Times New Roman" panose="02020603050405020304" pitchFamily="18" charset="0"/>
                    <a:cs typeface="Times New Roman" panose="02020603050405020304" pitchFamily="18" charset="0"/>
                  </a:rPr>
                  <a:t>vitellogenin 3</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vtg3</a:t>
                </a:r>
                <a:r>
                  <a:rPr lang="en-US" sz="2800" dirty="0">
                    <a:latin typeface="Times New Roman" panose="02020603050405020304" pitchFamily="18" charset="0"/>
                    <a:cs typeface="Times New Roman" panose="02020603050405020304" pitchFamily="18" charset="0"/>
                  </a:rPr>
                  <a:t>), and cytochrome P450, family 19, subfamily A, polypeptide 1b (cyp19a1b) in zebrafish embryos treated for 72 </a:t>
                </a:r>
                <a:r>
                  <a:rPr lang="en-US" sz="2800" dirty="0" err="1">
                    <a:latin typeface="Times New Roman" panose="02020603050405020304" pitchFamily="18" charset="0"/>
                    <a:cs typeface="Times New Roman" panose="02020603050405020304" pitchFamily="18" charset="0"/>
                  </a:rPr>
                  <a:t>hpf</a:t>
                </a:r>
                <a:r>
                  <a:rPr lang="en-US" sz="2800" dirty="0">
                    <a:latin typeface="Times New Roman" panose="02020603050405020304" pitchFamily="18" charset="0"/>
                    <a:cs typeface="Times New Roman" panose="02020603050405020304" pitchFamily="18" charset="0"/>
                  </a:rPr>
                  <a:t> using RT-qPCR analysis. Values are expressed as mean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SEM of individual samples done in duplicate. </a:t>
                </a:r>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All three genes analyzed showed increased expression at 0.1 µM, 1 µM, and 10 µM in comparison to the DMSO control. </a:t>
                </a:r>
                <a:r>
                  <a:rPr lang="en-US" sz="2800" b="1" dirty="0">
                    <a:latin typeface="Times New Roman" panose="02020603050405020304" pitchFamily="18" charset="0"/>
                    <a:cs typeface="Times New Roman" panose="02020603050405020304" pitchFamily="18" charset="0"/>
                  </a:rPr>
                  <a:t>(B) </a:t>
                </a:r>
                <a:r>
                  <a:rPr lang="en-US" sz="2800" dirty="0">
                    <a:latin typeface="Times New Roman" panose="02020603050405020304" pitchFamily="18" charset="0"/>
                    <a:cs typeface="Times New Roman" panose="02020603050405020304" pitchFamily="18" charset="0"/>
                  </a:rPr>
                  <a:t>Increased expression of the </a:t>
                </a:r>
                <a:r>
                  <a:rPr lang="en-US" sz="2800" i="1" dirty="0">
                    <a:latin typeface="Times New Roman" panose="02020603050405020304" pitchFamily="18" charset="0"/>
                    <a:cs typeface="Times New Roman" panose="02020603050405020304" pitchFamily="18" charset="0"/>
                  </a:rPr>
                  <a:t>cyp19a1b</a:t>
                </a:r>
                <a:r>
                  <a:rPr lang="en-US" sz="2800" dirty="0">
                    <a:latin typeface="Times New Roman" panose="02020603050405020304" pitchFamily="18" charset="0"/>
                    <a:cs typeface="Times New Roman" panose="02020603050405020304" pitchFamily="18" charset="0"/>
                  </a:rPr>
                  <a:t> gene was observed in embryos treated with 1 µM BPB, 1 µM BPC, 1 µM BGF, and 30 µM BGF in comparison to the DMSO control. </a:t>
                </a:r>
                <a:endParaRPr lang="en-US" sz="2800" b="1" dirty="0">
                  <a:latin typeface="Times New Roman" panose="02020603050405020304" pitchFamily="18"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2DEFB494-3C2F-4360-94D1-9111DFE9DEDA}"/>
                  </a:ext>
                </a:extLst>
              </p:cNvPr>
              <p:cNvSpPr txBox="1">
                <a:spLocks noRot="1" noChangeAspect="1" noMove="1" noResize="1" noEditPoints="1" noAdjustHandles="1" noChangeArrowheads="1" noChangeShapeType="1" noTextEdit="1"/>
              </p:cNvSpPr>
              <p:nvPr/>
            </p:nvSpPr>
            <p:spPr>
              <a:xfrm>
                <a:off x="15212202" y="27952485"/>
                <a:ext cx="15832981" cy="3108543"/>
              </a:xfrm>
              <a:prstGeom prst="rect">
                <a:avLst/>
              </a:prstGeom>
              <a:blipFill>
                <a:blip r:embed="rId4"/>
                <a:stretch>
                  <a:fillRect l="-770" t="-1961" r="-770" b="-4510"/>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D5A51544-5D24-4324-93B7-E081E504E89E}"/>
              </a:ext>
            </a:extLst>
          </p:cNvPr>
          <p:cNvSpPr txBox="1"/>
          <p:nvPr/>
        </p:nvSpPr>
        <p:spPr>
          <a:xfrm>
            <a:off x="15020023" y="17773837"/>
            <a:ext cx="1318803" cy="784830"/>
          </a:xfrm>
          <a:prstGeom prst="rect">
            <a:avLst/>
          </a:prstGeom>
          <a:noFill/>
        </p:spPr>
        <p:txBody>
          <a:bodyPr wrap="square" rtlCol="0">
            <a:spAutoFit/>
          </a:bodyPr>
          <a:lstStyle/>
          <a:p>
            <a:r>
              <a:rPr lang="en-US" sz="4500" b="1" dirty="0">
                <a:latin typeface="Times New Roman" panose="02020603050405020304" pitchFamily="18" charset="0"/>
                <a:cs typeface="Times New Roman" panose="02020603050405020304" pitchFamily="18" charset="0"/>
              </a:rPr>
              <a:t>A</a:t>
            </a:r>
          </a:p>
        </p:txBody>
      </p:sp>
      <p:graphicFrame>
        <p:nvGraphicFramePr>
          <p:cNvPr id="7" name="Object 6">
            <a:extLst>
              <a:ext uri="{FF2B5EF4-FFF2-40B4-BE49-F238E27FC236}">
                <a16:creationId xmlns:a16="http://schemas.microsoft.com/office/drawing/2014/main" id="{0762779D-8C96-4202-B4B1-6E1619F46BCB}"/>
              </a:ext>
            </a:extLst>
          </p:cNvPr>
          <p:cNvGraphicFramePr>
            <a:graphicFrameLocks noChangeAspect="1"/>
          </p:cNvGraphicFramePr>
          <p:nvPr>
            <p:extLst>
              <p:ext uri="{D42A27DB-BD31-4B8C-83A1-F6EECF244321}">
                <p14:modId xmlns:p14="http://schemas.microsoft.com/office/powerpoint/2010/main" val="381920390"/>
              </p:ext>
            </p:extLst>
          </p:nvPr>
        </p:nvGraphicFramePr>
        <p:xfrm>
          <a:off x="10136807" y="16071063"/>
          <a:ext cx="2786141" cy="1872947"/>
        </p:xfrm>
        <a:graphic>
          <a:graphicData uri="http://schemas.openxmlformats.org/presentationml/2006/ole">
            <mc:AlternateContent xmlns:mc="http://schemas.openxmlformats.org/markup-compatibility/2006">
              <mc:Choice xmlns:v="urn:schemas-microsoft-com:vml" Requires="v">
                <p:oleObj name="ChemSketch" r:id="rId5" imgW="1234800" imgH="830520" progId="ACD.ChemSketch.20">
                  <p:embed/>
                </p:oleObj>
              </mc:Choice>
              <mc:Fallback>
                <p:oleObj name="ChemSketch" r:id="rId5" imgW="1234800" imgH="830520" progId="ACD.ChemSketch.20">
                  <p:embed/>
                  <p:pic>
                    <p:nvPicPr>
                      <p:cNvPr id="7" name="Object 6">
                        <a:extLst>
                          <a:ext uri="{FF2B5EF4-FFF2-40B4-BE49-F238E27FC236}">
                            <a16:creationId xmlns:a16="http://schemas.microsoft.com/office/drawing/2014/main" id="{0762779D-8C96-4202-B4B1-6E1619F46BCB}"/>
                          </a:ext>
                        </a:extLst>
                      </p:cNvPr>
                      <p:cNvPicPr/>
                      <p:nvPr/>
                    </p:nvPicPr>
                    <p:blipFill>
                      <a:blip r:embed="rId6"/>
                      <a:stretch>
                        <a:fillRect/>
                      </a:stretch>
                    </p:blipFill>
                    <p:spPr>
                      <a:xfrm>
                        <a:off x="10136807" y="16071063"/>
                        <a:ext cx="2786141" cy="187294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D03140F-B9F6-4CB8-928C-F8F0A653E3AB}"/>
              </a:ext>
            </a:extLst>
          </p:cNvPr>
          <p:cNvGraphicFramePr>
            <a:graphicFrameLocks noChangeAspect="1"/>
          </p:cNvGraphicFramePr>
          <p:nvPr>
            <p:extLst>
              <p:ext uri="{D42A27DB-BD31-4B8C-83A1-F6EECF244321}">
                <p14:modId xmlns:p14="http://schemas.microsoft.com/office/powerpoint/2010/main" val="3436459760"/>
              </p:ext>
            </p:extLst>
          </p:nvPr>
        </p:nvGraphicFramePr>
        <p:xfrm>
          <a:off x="2219965" y="17857792"/>
          <a:ext cx="2839485" cy="1753286"/>
        </p:xfrm>
        <a:graphic>
          <a:graphicData uri="http://schemas.openxmlformats.org/presentationml/2006/ole">
            <mc:AlternateContent xmlns:mc="http://schemas.openxmlformats.org/markup-compatibility/2006">
              <mc:Choice xmlns:v="urn:schemas-microsoft-com:vml" Requires="v">
                <p:oleObj name="ChemSketch" r:id="rId7" imgW="1289880" imgH="797400" progId="ACD.ChemSketch.20">
                  <p:embed/>
                </p:oleObj>
              </mc:Choice>
              <mc:Fallback>
                <p:oleObj name="ChemSketch" r:id="rId7" imgW="1289880" imgH="797400" progId="ACD.ChemSketch.20">
                  <p:embed/>
                  <p:pic>
                    <p:nvPicPr>
                      <p:cNvPr id="13" name="Object 12">
                        <a:extLst>
                          <a:ext uri="{FF2B5EF4-FFF2-40B4-BE49-F238E27FC236}">
                            <a16:creationId xmlns:a16="http://schemas.microsoft.com/office/drawing/2014/main" id="{ED03140F-B9F6-4CB8-928C-F8F0A653E3AB}"/>
                          </a:ext>
                        </a:extLst>
                      </p:cNvPr>
                      <p:cNvPicPr/>
                      <p:nvPr/>
                    </p:nvPicPr>
                    <p:blipFill>
                      <a:blip r:embed="rId8"/>
                      <a:stretch>
                        <a:fillRect/>
                      </a:stretch>
                    </p:blipFill>
                    <p:spPr>
                      <a:xfrm>
                        <a:off x="2219965" y="17857792"/>
                        <a:ext cx="2839485" cy="175328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E40A948-C776-4438-8C89-869651C73E96}"/>
              </a:ext>
            </a:extLst>
          </p:cNvPr>
          <p:cNvGraphicFramePr>
            <a:graphicFrameLocks noChangeAspect="1"/>
          </p:cNvGraphicFramePr>
          <p:nvPr>
            <p:extLst>
              <p:ext uri="{D42A27DB-BD31-4B8C-83A1-F6EECF244321}">
                <p14:modId xmlns:p14="http://schemas.microsoft.com/office/powerpoint/2010/main" val="3022827279"/>
              </p:ext>
            </p:extLst>
          </p:nvPr>
        </p:nvGraphicFramePr>
        <p:xfrm>
          <a:off x="5217143" y="16499729"/>
          <a:ext cx="3574079" cy="1543561"/>
        </p:xfrm>
        <a:graphic>
          <a:graphicData uri="http://schemas.openxmlformats.org/presentationml/2006/ole">
            <mc:AlternateContent xmlns:mc="http://schemas.openxmlformats.org/markup-compatibility/2006">
              <mc:Choice xmlns:v="urn:schemas-microsoft-com:vml" Requires="v">
                <p:oleObj name="ChemSketch" r:id="rId9" imgW="1234800" imgH="533520" progId="ACD.ChemSketch.20">
                  <p:embed/>
                </p:oleObj>
              </mc:Choice>
              <mc:Fallback>
                <p:oleObj name="ChemSketch" r:id="rId9" imgW="1234800" imgH="533520" progId="ACD.ChemSketch.20">
                  <p:embed/>
                  <p:pic>
                    <p:nvPicPr>
                      <p:cNvPr id="29" name="Object 28">
                        <a:extLst>
                          <a:ext uri="{FF2B5EF4-FFF2-40B4-BE49-F238E27FC236}">
                            <a16:creationId xmlns:a16="http://schemas.microsoft.com/office/drawing/2014/main" id="{4E40A948-C776-4438-8C89-869651C73E96}"/>
                          </a:ext>
                        </a:extLst>
                      </p:cNvPr>
                      <p:cNvPicPr/>
                      <p:nvPr/>
                    </p:nvPicPr>
                    <p:blipFill>
                      <a:blip r:embed="rId10"/>
                      <a:stretch>
                        <a:fillRect/>
                      </a:stretch>
                    </p:blipFill>
                    <p:spPr>
                      <a:xfrm>
                        <a:off x="5217143" y="16499729"/>
                        <a:ext cx="3574079" cy="1543561"/>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DC03F419-EE98-437C-B28F-74AA162731D1}"/>
              </a:ext>
            </a:extLst>
          </p:cNvPr>
          <p:cNvGraphicFramePr>
            <a:graphicFrameLocks noChangeAspect="1"/>
          </p:cNvGraphicFramePr>
          <p:nvPr>
            <p:extLst>
              <p:ext uri="{D42A27DB-BD31-4B8C-83A1-F6EECF244321}">
                <p14:modId xmlns:p14="http://schemas.microsoft.com/office/powerpoint/2010/main" val="3843229334"/>
              </p:ext>
            </p:extLst>
          </p:nvPr>
        </p:nvGraphicFramePr>
        <p:xfrm>
          <a:off x="842845" y="16229169"/>
          <a:ext cx="2773482" cy="1717302"/>
        </p:xfrm>
        <a:graphic>
          <a:graphicData uri="http://schemas.openxmlformats.org/presentationml/2006/ole">
            <mc:AlternateContent xmlns:mc="http://schemas.openxmlformats.org/markup-compatibility/2006">
              <mc:Choice xmlns:v="urn:schemas-microsoft-com:vml" Requires="v">
                <p:oleObj name="ChemSketch" r:id="rId11" imgW="1091520" imgH="676440" progId="ACD.ChemSketch.20">
                  <p:embed/>
                </p:oleObj>
              </mc:Choice>
              <mc:Fallback>
                <p:oleObj name="ChemSketch" r:id="rId11" imgW="1091520" imgH="676440" progId="ACD.ChemSketch.20">
                  <p:embed/>
                  <p:pic>
                    <p:nvPicPr>
                      <p:cNvPr id="32" name="Object 31">
                        <a:extLst>
                          <a:ext uri="{FF2B5EF4-FFF2-40B4-BE49-F238E27FC236}">
                            <a16:creationId xmlns:a16="http://schemas.microsoft.com/office/drawing/2014/main" id="{DC03F419-EE98-437C-B28F-74AA162731D1}"/>
                          </a:ext>
                        </a:extLst>
                      </p:cNvPr>
                      <p:cNvPicPr/>
                      <p:nvPr/>
                    </p:nvPicPr>
                    <p:blipFill>
                      <a:blip r:embed="rId12"/>
                      <a:stretch>
                        <a:fillRect/>
                      </a:stretch>
                    </p:blipFill>
                    <p:spPr>
                      <a:xfrm>
                        <a:off x="842845" y="16229169"/>
                        <a:ext cx="2773482" cy="171730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DCF8C09-2EA5-4FAB-A73A-A0C12BEF9751}"/>
              </a:ext>
            </a:extLst>
          </p:cNvPr>
          <p:cNvGraphicFramePr>
            <a:graphicFrameLocks noChangeAspect="1"/>
          </p:cNvGraphicFramePr>
          <p:nvPr>
            <p:extLst>
              <p:ext uri="{D42A27DB-BD31-4B8C-83A1-F6EECF244321}">
                <p14:modId xmlns:p14="http://schemas.microsoft.com/office/powerpoint/2010/main" val="2210146667"/>
              </p:ext>
            </p:extLst>
          </p:nvPr>
        </p:nvGraphicFramePr>
        <p:xfrm>
          <a:off x="7303325" y="18416827"/>
          <a:ext cx="4418681" cy="1199837"/>
        </p:xfrm>
        <a:graphic>
          <a:graphicData uri="http://schemas.openxmlformats.org/presentationml/2006/ole">
            <mc:AlternateContent xmlns:mc="http://schemas.openxmlformats.org/markup-compatibility/2006">
              <mc:Choice xmlns:v="urn:schemas-microsoft-com:vml" Requires="v">
                <p:oleObj name="ChemSketch" r:id="rId13" imgW="1455480" imgH="396000" progId="ACD.ChemSketch.20">
                  <p:embed/>
                </p:oleObj>
              </mc:Choice>
              <mc:Fallback>
                <p:oleObj name="ChemSketch" r:id="rId13" imgW="1455480" imgH="396000" progId="ACD.ChemSketch.20">
                  <p:embed/>
                  <p:pic>
                    <p:nvPicPr>
                      <p:cNvPr id="3" name="Object 2">
                        <a:extLst>
                          <a:ext uri="{FF2B5EF4-FFF2-40B4-BE49-F238E27FC236}">
                            <a16:creationId xmlns:a16="http://schemas.microsoft.com/office/drawing/2014/main" id="{9DCF8C09-2EA5-4FAB-A73A-A0C12BEF9751}"/>
                          </a:ext>
                        </a:extLst>
                      </p:cNvPr>
                      <p:cNvPicPr/>
                      <p:nvPr/>
                    </p:nvPicPr>
                    <p:blipFill>
                      <a:blip r:embed="rId14"/>
                      <a:stretch>
                        <a:fillRect/>
                      </a:stretch>
                    </p:blipFill>
                    <p:spPr>
                      <a:xfrm>
                        <a:off x="7303325" y="18416827"/>
                        <a:ext cx="4418681" cy="1199837"/>
                      </a:xfrm>
                      <a:prstGeom prst="rect">
                        <a:avLst/>
                      </a:prstGeom>
                    </p:spPr>
                  </p:pic>
                </p:oleObj>
              </mc:Fallback>
            </mc:AlternateContent>
          </a:graphicData>
        </a:graphic>
      </p:graphicFrame>
      <p:sp>
        <p:nvSpPr>
          <p:cNvPr id="74" name="Rectangle 40">
            <a:extLst>
              <a:ext uri="{FF2B5EF4-FFF2-40B4-BE49-F238E27FC236}">
                <a16:creationId xmlns:a16="http://schemas.microsoft.com/office/drawing/2014/main" id="{E2E1E890-6546-4316-ABA9-D978B22C9271}"/>
              </a:ext>
            </a:extLst>
          </p:cNvPr>
          <p:cNvSpPr>
            <a:spLocks noChangeArrowheads="1"/>
          </p:cNvSpPr>
          <p:nvPr/>
        </p:nvSpPr>
        <p:spPr bwMode="auto">
          <a:xfrm>
            <a:off x="674688" y="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1396"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76">
            <a:extLst>
              <a:ext uri="{FF2B5EF4-FFF2-40B4-BE49-F238E27FC236}">
                <a16:creationId xmlns:a16="http://schemas.microsoft.com/office/drawing/2014/main" id="{34548B7A-B92C-4B3A-8A41-631E2C9DCAF5}"/>
              </a:ext>
            </a:extLst>
          </p:cNvPr>
          <p:cNvSpPr>
            <a:spLocks noChangeArrowheads="1"/>
          </p:cNvSpPr>
          <p:nvPr/>
        </p:nvSpPr>
        <p:spPr bwMode="auto">
          <a:xfrm>
            <a:off x="827088" y="15240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1396"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12">
            <a:extLst>
              <a:ext uri="{FF2B5EF4-FFF2-40B4-BE49-F238E27FC236}">
                <a16:creationId xmlns:a16="http://schemas.microsoft.com/office/drawing/2014/main" id="{F5C3E38F-8708-417E-A9C8-2D946C299A61}"/>
              </a:ext>
            </a:extLst>
          </p:cNvPr>
          <p:cNvSpPr>
            <a:spLocks noChangeArrowheads="1"/>
          </p:cNvSpPr>
          <p:nvPr/>
        </p:nvSpPr>
        <p:spPr bwMode="auto">
          <a:xfrm>
            <a:off x="959340" y="324915"/>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71396"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rgbClr val="FFFFFF"/>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Box 45">
            <a:extLst>
              <a:ext uri="{FF2B5EF4-FFF2-40B4-BE49-F238E27FC236}">
                <a16:creationId xmlns:a16="http://schemas.microsoft.com/office/drawing/2014/main" id="{6A9CDE19-AE45-47B4-96E8-4A685E69311A}"/>
              </a:ext>
            </a:extLst>
          </p:cNvPr>
          <p:cNvSpPr txBox="1"/>
          <p:nvPr/>
        </p:nvSpPr>
        <p:spPr>
          <a:xfrm>
            <a:off x="23735489" y="26008285"/>
            <a:ext cx="1105711" cy="1835579"/>
          </a:xfrm>
          <a:prstGeom prst="rect">
            <a:avLst/>
          </a:prstGeom>
          <a:noFill/>
        </p:spPr>
        <p:txBody>
          <a:bodyPr wrap="square" rtlCol="0">
            <a:spAutoFit/>
          </a:bodyPr>
          <a:lstStyle/>
          <a:p>
            <a:endParaRPr lang="en-US" dirty="0"/>
          </a:p>
        </p:txBody>
      </p:sp>
      <p:sp>
        <p:nvSpPr>
          <p:cNvPr id="72" name="TextBox 71">
            <a:extLst>
              <a:ext uri="{FF2B5EF4-FFF2-40B4-BE49-F238E27FC236}">
                <a16:creationId xmlns:a16="http://schemas.microsoft.com/office/drawing/2014/main" id="{58DF1FF7-0760-4DB8-8DDD-56F4014A22C7}"/>
              </a:ext>
            </a:extLst>
          </p:cNvPr>
          <p:cNvSpPr txBox="1"/>
          <p:nvPr/>
        </p:nvSpPr>
        <p:spPr>
          <a:xfrm>
            <a:off x="15012986" y="22436172"/>
            <a:ext cx="904728" cy="784830"/>
          </a:xfrm>
          <a:prstGeom prst="rect">
            <a:avLst/>
          </a:prstGeom>
          <a:noFill/>
          <a:ln>
            <a:noFill/>
          </a:ln>
        </p:spPr>
        <p:txBody>
          <a:bodyPr wrap="square" rtlCol="0">
            <a:spAutoFit/>
          </a:bodyPr>
          <a:lstStyle/>
          <a:p>
            <a:r>
              <a:rPr lang="en-US" sz="4500" b="1" dirty="0">
                <a:latin typeface="Times New Roman" panose="02020603050405020304" pitchFamily="18" charset="0"/>
                <a:cs typeface="Times New Roman" panose="02020603050405020304" pitchFamily="18" charset="0"/>
              </a:rPr>
              <a:t>B</a:t>
            </a:r>
          </a:p>
        </p:txBody>
      </p:sp>
      <p:grpSp>
        <p:nvGrpSpPr>
          <p:cNvPr id="9" name="Group 8">
            <a:extLst>
              <a:ext uri="{FF2B5EF4-FFF2-40B4-BE49-F238E27FC236}">
                <a16:creationId xmlns:a16="http://schemas.microsoft.com/office/drawing/2014/main" id="{F8975A63-11BC-428B-B238-EE927D64FFD8}"/>
              </a:ext>
            </a:extLst>
          </p:cNvPr>
          <p:cNvGrpSpPr/>
          <p:nvPr/>
        </p:nvGrpSpPr>
        <p:grpSpPr>
          <a:xfrm>
            <a:off x="16081394" y="5663277"/>
            <a:ext cx="4101991" cy="3499171"/>
            <a:chOff x="16046421" y="5666338"/>
            <a:chExt cx="4101991" cy="3499171"/>
          </a:xfrm>
        </p:grpSpPr>
        <p:pic>
          <p:nvPicPr>
            <p:cNvPr id="65" name="Picture 64">
              <a:extLst>
                <a:ext uri="{FF2B5EF4-FFF2-40B4-BE49-F238E27FC236}">
                  <a16:creationId xmlns:a16="http://schemas.microsoft.com/office/drawing/2014/main" id="{81C4560E-55B1-4BA6-BD91-C1F95CCB9E35}"/>
                </a:ext>
              </a:extLst>
            </p:cNvPr>
            <p:cNvPicPr>
              <a:picLocks noChangeAspect="1"/>
            </p:cNvPicPr>
            <p:nvPr/>
          </p:nvPicPr>
          <p:blipFill rotWithShape="1">
            <a:blip r:embed="rId15"/>
            <a:srcRect l="7407" r="4496"/>
            <a:stretch/>
          </p:blipFill>
          <p:spPr>
            <a:xfrm>
              <a:off x="16046421" y="5666338"/>
              <a:ext cx="4101991" cy="3499171"/>
            </a:xfrm>
            <a:prstGeom prst="rect">
              <a:avLst/>
            </a:prstGeom>
          </p:spPr>
        </p:pic>
        <p:sp>
          <p:nvSpPr>
            <p:cNvPr id="27" name="TextBox 26">
              <a:extLst>
                <a:ext uri="{FF2B5EF4-FFF2-40B4-BE49-F238E27FC236}">
                  <a16:creationId xmlns:a16="http://schemas.microsoft.com/office/drawing/2014/main" id="{5AEC6956-DD93-421E-9001-00766E5A04CD}"/>
                </a:ext>
              </a:extLst>
            </p:cNvPr>
            <p:cNvSpPr txBox="1"/>
            <p:nvPr/>
          </p:nvSpPr>
          <p:spPr>
            <a:xfrm>
              <a:off x="16199626" y="5824043"/>
              <a:ext cx="1012393"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a:t>
              </a:r>
            </a:p>
          </p:txBody>
        </p:sp>
      </p:grpSp>
      <p:pic>
        <p:nvPicPr>
          <p:cNvPr id="67" name="Content Placeholder 5">
            <a:extLst>
              <a:ext uri="{FF2B5EF4-FFF2-40B4-BE49-F238E27FC236}">
                <a16:creationId xmlns:a16="http://schemas.microsoft.com/office/drawing/2014/main" id="{D780010E-37F9-4FEF-868B-004F460FDAF1}"/>
              </a:ext>
            </a:extLst>
          </p:cNvPr>
          <p:cNvPicPr>
            <a:picLocks noGrp="1" noChangeAspect="1"/>
          </p:cNvPicPr>
          <p:nvPr/>
        </p:nvPicPr>
        <p:blipFill rotWithShape="1">
          <a:blip r:embed="rId16">
            <a:extLst>
              <a:ext uri="{28A0092B-C50C-407E-A947-70E740481C1C}">
                <a14:useLocalDpi xmlns:a14="http://schemas.microsoft.com/office/drawing/2010/main" val="0"/>
              </a:ext>
            </a:extLst>
          </a:blip>
          <a:srcRect/>
          <a:stretch/>
        </p:blipFill>
        <p:spPr>
          <a:xfrm>
            <a:off x="25941476" y="5663276"/>
            <a:ext cx="4253320" cy="3449193"/>
          </a:xfrm>
          <a:prstGeom prst="rect">
            <a:avLst/>
          </a:prstGeom>
        </p:spPr>
      </p:pic>
      <p:grpSp>
        <p:nvGrpSpPr>
          <p:cNvPr id="47" name="Group 46">
            <a:extLst>
              <a:ext uri="{FF2B5EF4-FFF2-40B4-BE49-F238E27FC236}">
                <a16:creationId xmlns:a16="http://schemas.microsoft.com/office/drawing/2014/main" id="{982B79D8-B9C4-4F88-B65A-CF47C64B1492}"/>
              </a:ext>
            </a:extLst>
          </p:cNvPr>
          <p:cNvGrpSpPr/>
          <p:nvPr/>
        </p:nvGrpSpPr>
        <p:grpSpPr>
          <a:xfrm>
            <a:off x="27663549" y="6777249"/>
            <a:ext cx="627897" cy="650570"/>
            <a:chOff x="23159562" y="6762292"/>
            <a:chExt cx="627897" cy="650570"/>
          </a:xfrm>
        </p:grpSpPr>
        <p:cxnSp>
          <p:nvCxnSpPr>
            <p:cNvPr id="31" name="Straight Arrow Connector 30">
              <a:extLst>
                <a:ext uri="{FF2B5EF4-FFF2-40B4-BE49-F238E27FC236}">
                  <a16:creationId xmlns:a16="http://schemas.microsoft.com/office/drawing/2014/main" id="{028C8442-C62B-49C9-B62F-ADA4767F827A}"/>
                </a:ext>
              </a:extLst>
            </p:cNvPr>
            <p:cNvCxnSpPr/>
            <p:nvPr/>
          </p:nvCxnSpPr>
          <p:spPr>
            <a:xfrm>
              <a:off x="23466456" y="7082725"/>
              <a:ext cx="321003" cy="3301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TextBox 40">
              <a:extLst>
                <a:ext uri="{FF2B5EF4-FFF2-40B4-BE49-F238E27FC236}">
                  <a16:creationId xmlns:a16="http://schemas.microsoft.com/office/drawing/2014/main" id="{3063D6BB-A260-4BE8-ACF6-FBF783264CC6}"/>
                </a:ext>
              </a:extLst>
            </p:cNvPr>
            <p:cNvSpPr txBox="1"/>
            <p:nvPr/>
          </p:nvSpPr>
          <p:spPr>
            <a:xfrm>
              <a:off x="23159562" y="6762292"/>
              <a:ext cx="306894" cy="553998"/>
            </a:xfrm>
            <a:prstGeom prst="rect">
              <a:avLst/>
            </a:prstGeom>
            <a:noFill/>
          </p:spPr>
          <p:txBody>
            <a:bodyPr wrap="square" rtlCol="0">
              <a:spAutoFit/>
            </a:bodyPr>
            <a:lstStyle/>
            <a:p>
              <a:r>
                <a:rPr lang="en-US" sz="3000" b="1" dirty="0"/>
                <a:t>y</a:t>
              </a:r>
            </a:p>
          </p:txBody>
        </p:sp>
      </p:grpSp>
      <p:grpSp>
        <p:nvGrpSpPr>
          <p:cNvPr id="48" name="Group 47">
            <a:extLst>
              <a:ext uri="{FF2B5EF4-FFF2-40B4-BE49-F238E27FC236}">
                <a16:creationId xmlns:a16="http://schemas.microsoft.com/office/drawing/2014/main" id="{2DE3DCFA-0932-44BC-9901-9CFE0F264C66}"/>
              </a:ext>
            </a:extLst>
          </p:cNvPr>
          <p:cNvGrpSpPr/>
          <p:nvPr/>
        </p:nvGrpSpPr>
        <p:grpSpPr>
          <a:xfrm>
            <a:off x="27104576" y="7170709"/>
            <a:ext cx="907085" cy="580335"/>
            <a:chOff x="22574400" y="7132242"/>
            <a:chExt cx="907085" cy="580335"/>
          </a:xfrm>
        </p:grpSpPr>
        <p:cxnSp>
          <p:nvCxnSpPr>
            <p:cNvPr id="39" name="Straight Arrow Connector 38">
              <a:extLst>
                <a:ext uri="{FF2B5EF4-FFF2-40B4-BE49-F238E27FC236}">
                  <a16:creationId xmlns:a16="http://schemas.microsoft.com/office/drawing/2014/main" id="{51F9E915-6EF3-4F85-B848-2A4BAEEEF3C5}"/>
                </a:ext>
              </a:extLst>
            </p:cNvPr>
            <p:cNvCxnSpPr/>
            <p:nvPr/>
          </p:nvCxnSpPr>
          <p:spPr>
            <a:xfrm>
              <a:off x="22950158" y="7412862"/>
              <a:ext cx="531327" cy="2997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5" name="TextBox 74">
              <a:extLst>
                <a:ext uri="{FF2B5EF4-FFF2-40B4-BE49-F238E27FC236}">
                  <a16:creationId xmlns:a16="http://schemas.microsoft.com/office/drawing/2014/main" id="{444EAE77-CB6F-4F4C-9361-1F0F3AC8DF61}"/>
                </a:ext>
              </a:extLst>
            </p:cNvPr>
            <p:cNvSpPr txBox="1"/>
            <p:nvPr/>
          </p:nvSpPr>
          <p:spPr>
            <a:xfrm>
              <a:off x="22574400" y="7132242"/>
              <a:ext cx="607200" cy="507831"/>
            </a:xfrm>
            <a:prstGeom prst="rect">
              <a:avLst/>
            </a:prstGeom>
            <a:noFill/>
          </p:spPr>
          <p:txBody>
            <a:bodyPr wrap="square">
              <a:spAutoFit/>
            </a:bodyPr>
            <a:lstStyle/>
            <a:p>
              <a:r>
                <a:rPr lang="en-US" sz="2700" b="1" dirty="0"/>
                <a:t>h</a:t>
              </a:r>
            </a:p>
          </p:txBody>
        </p:sp>
      </p:grpSp>
      <p:sp>
        <p:nvSpPr>
          <p:cNvPr id="17" name="TextBox 16">
            <a:extLst>
              <a:ext uri="{FF2B5EF4-FFF2-40B4-BE49-F238E27FC236}">
                <a16:creationId xmlns:a16="http://schemas.microsoft.com/office/drawing/2014/main" id="{B2E980F7-0DC8-4AAD-9683-42F64F92F5E3}"/>
              </a:ext>
            </a:extLst>
          </p:cNvPr>
          <p:cNvSpPr txBox="1"/>
          <p:nvPr/>
        </p:nvSpPr>
        <p:spPr>
          <a:xfrm>
            <a:off x="26198634" y="5879350"/>
            <a:ext cx="574592" cy="1815882"/>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a:t>
            </a:r>
          </a:p>
          <a:p>
            <a:endParaRPr lang="en-US" dirty="0"/>
          </a:p>
        </p:txBody>
      </p:sp>
      <p:pic>
        <p:nvPicPr>
          <p:cNvPr id="77" name="Picture 76">
            <a:extLst>
              <a:ext uri="{FF2B5EF4-FFF2-40B4-BE49-F238E27FC236}">
                <a16:creationId xmlns:a16="http://schemas.microsoft.com/office/drawing/2014/main" id="{EA18D24B-D261-4D24-A0D8-734F0EFC6296}"/>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1256907" y="5658640"/>
            <a:ext cx="3775198" cy="3523687"/>
          </a:xfrm>
          <a:prstGeom prst="rect">
            <a:avLst/>
          </a:prstGeom>
        </p:spPr>
      </p:pic>
      <p:sp>
        <p:nvSpPr>
          <p:cNvPr id="30" name="TextBox 29">
            <a:extLst>
              <a:ext uri="{FF2B5EF4-FFF2-40B4-BE49-F238E27FC236}">
                <a16:creationId xmlns:a16="http://schemas.microsoft.com/office/drawing/2014/main" id="{FBF90BF2-CF77-474B-9472-D1FEAEE0EE7A}"/>
              </a:ext>
            </a:extLst>
          </p:cNvPr>
          <p:cNvSpPr txBox="1"/>
          <p:nvPr/>
        </p:nvSpPr>
        <p:spPr>
          <a:xfrm>
            <a:off x="21533027" y="5887313"/>
            <a:ext cx="827209"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B</a:t>
            </a:r>
          </a:p>
        </p:txBody>
      </p:sp>
      <p:pic>
        <p:nvPicPr>
          <p:cNvPr id="78" name="Picture 77">
            <a:extLst>
              <a:ext uri="{FF2B5EF4-FFF2-40B4-BE49-F238E27FC236}">
                <a16:creationId xmlns:a16="http://schemas.microsoft.com/office/drawing/2014/main" id="{7A1E3550-C1AC-4253-94BB-44D78F2DE943}"/>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5458907" y="9858558"/>
            <a:ext cx="4309132" cy="3589349"/>
          </a:xfrm>
          <a:prstGeom prst="rect">
            <a:avLst/>
          </a:prstGeom>
        </p:spPr>
      </p:pic>
      <p:sp>
        <p:nvSpPr>
          <p:cNvPr id="18" name="TextBox 17">
            <a:extLst>
              <a:ext uri="{FF2B5EF4-FFF2-40B4-BE49-F238E27FC236}">
                <a16:creationId xmlns:a16="http://schemas.microsoft.com/office/drawing/2014/main" id="{150FB816-4432-480A-8DCF-5E051A0C9D05}"/>
              </a:ext>
            </a:extLst>
          </p:cNvPr>
          <p:cNvSpPr txBox="1"/>
          <p:nvPr/>
        </p:nvSpPr>
        <p:spPr>
          <a:xfrm>
            <a:off x="15548353" y="10098956"/>
            <a:ext cx="533041" cy="1815882"/>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D</a:t>
            </a:r>
          </a:p>
          <a:p>
            <a:endParaRPr lang="en-US" dirty="0"/>
          </a:p>
        </p:txBody>
      </p:sp>
      <p:cxnSp>
        <p:nvCxnSpPr>
          <p:cNvPr id="52" name="Straight Arrow Connector 51">
            <a:extLst>
              <a:ext uri="{FF2B5EF4-FFF2-40B4-BE49-F238E27FC236}">
                <a16:creationId xmlns:a16="http://schemas.microsoft.com/office/drawing/2014/main" id="{BC12CEA5-132E-484A-8733-D69D93678E78}"/>
              </a:ext>
            </a:extLst>
          </p:cNvPr>
          <p:cNvCxnSpPr/>
          <p:nvPr/>
        </p:nvCxnSpPr>
        <p:spPr>
          <a:xfrm>
            <a:off x="17533620" y="10665846"/>
            <a:ext cx="342900" cy="9944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C3BF12C5-0AAF-40E3-B5CD-53EA06017E44}"/>
              </a:ext>
            </a:extLst>
          </p:cNvPr>
          <p:cNvSpPr txBox="1"/>
          <p:nvPr/>
        </p:nvSpPr>
        <p:spPr>
          <a:xfrm>
            <a:off x="17203138" y="10294115"/>
            <a:ext cx="1151554" cy="507831"/>
          </a:xfrm>
          <a:prstGeom prst="rect">
            <a:avLst/>
          </a:prstGeom>
          <a:noFill/>
        </p:spPr>
        <p:txBody>
          <a:bodyPr wrap="square" rtlCol="0">
            <a:spAutoFit/>
          </a:bodyPr>
          <a:lstStyle/>
          <a:p>
            <a:r>
              <a:rPr lang="en-US" sz="2700" b="1" dirty="0"/>
              <a:t>y</a:t>
            </a:r>
          </a:p>
        </p:txBody>
      </p:sp>
      <p:pic>
        <p:nvPicPr>
          <p:cNvPr id="85" name="Picture 84">
            <a:extLst>
              <a:ext uri="{FF2B5EF4-FFF2-40B4-BE49-F238E27FC236}">
                <a16:creationId xmlns:a16="http://schemas.microsoft.com/office/drawing/2014/main" id="{454B8744-4C09-4DC5-9AF8-CD18795E8961}"/>
              </a:ext>
            </a:extLst>
          </p:cNvPr>
          <p:cNvPicPr>
            <a:picLocks noChangeAspect="1"/>
          </p:cNvPicPr>
          <p:nvPr/>
        </p:nvPicPr>
        <p:blipFill rotWithShape="1">
          <a:blip r:embed="rId19">
            <a:extLst>
              <a:ext uri="{28A0092B-C50C-407E-A947-70E740481C1C}">
                <a14:useLocalDpi xmlns:a14="http://schemas.microsoft.com/office/drawing/2010/main" val="0"/>
              </a:ext>
            </a:extLst>
          </a:blip>
          <a:srcRect t="-1372"/>
          <a:stretch/>
        </p:blipFill>
        <p:spPr>
          <a:xfrm>
            <a:off x="20726652" y="9851107"/>
            <a:ext cx="5130299" cy="3671439"/>
          </a:xfrm>
          <a:prstGeom prst="rect">
            <a:avLst/>
          </a:prstGeom>
        </p:spPr>
      </p:pic>
      <p:sp>
        <p:nvSpPr>
          <p:cNvPr id="86" name="TextBox 85">
            <a:extLst>
              <a:ext uri="{FF2B5EF4-FFF2-40B4-BE49-F238E27FC236}">
                <a16:creationId xmlns:a16="http://schemas.microsoft.com/office/drawing/2014/main" id="{5A18B0D2-B179-409D-904B-9F99C2409551}"/>
              </a:ext>
            </a:extLst>
          </p:cNvPr>
          <p:cNvSpPr txBox="1"/>
          <p:nvPr/>
        </p:nvSpPr>
        <p:spPr>
          <a:xfrm>
            <a:off x="20953744" y="10073219"/>
            <a:ext cx="533041" cy="1815882"/>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a:t>
            </a:r>
          </a:p>
          <a:p>
            <a:endParaRPr lang="en-US" dirty="0"/>
          </a:p>
        </p:txBody>
      </p:sp>
      <p:cxnSp>
        <p:nvCxnSpPr>
          <p:cNvPr id="89" name="Straight Arrow Connector 88">
            <a:extLst>
              <a:ext uri="{FF2B5EF4-FFF2-40B4-BE49-F238E27FC236}">
                <a16:creationId xmlns:a16="http://schemas.microsoft.com/office/drawing/2014/main" id="{DA298D88-E032-46BD-A9EE-DA0E99B5BAB4}"/>
              </a:ext>
            </a:extLst>
          </p:cNvPr>
          <p:cNvCxnSpPr>
            <a:cxnSpLocks/>
          </p:cNvCxnSpPr>
          <p:nvPr/>
        </p:nvCxnSpPr>
        <p:spPr>
          <a:xfrm flipV="1">
            <a:off x="22559469" y="11098795"/>
            <a:ext cx="585037" cy="1489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0" name="TextBox 89">
            <a:extLst>
              <a:ext uri="{FF2B5EF4-FFF2-40B4-BE49-F238E27FC236}">
                <a16:creationId xmlns:a16="http://schemas.microsoft.com/office/drawing/2014/main" id="{FE309A0B-1C2F-49BE-A131-66C6A0B19BF8}"/>
              </a:ext>
            </a:extLst>
          </p:cNvPr>
          <p:cNvSpPr txBox="1"/>
          <p:nvPr/>
        </p:nvSpPr>
        <p:spPr>
          <a:xfrm>
            <a:off x="22252575" y="10927319"/>
            <a:ext cx="306894" cy="553998"/>
          </a:xfrm>
          <a:prstGeom prst="rect">
            <a:avLst/>
          </a:prstGeom>
          <a:noFill/>
        </p:spPr>
        <p:txBody>
          <a:bodyPr wrap="square" rtlCol="0">
            <a:spAutoFit/>
          </a:bodyPr>
          <a:lstStyle/>
          <a:p>
            <a:r>
              <a:rPr lang="en-US" sz="3000" b="1" dirty="0"/>
              <a:t>y</a:t>
            </a:r>
          </a:p>
        </p:txBody>
      </p:sp>
      <p:grpSp>
        <p:nvGrpSpPr>
          <p:cNvPr id="95" name="Group 94">
            <a:extLst>
              <a:ext uri="{FF2B5EF4-FFF2-40B4-BE49-F238E27FC236}">
                <a16:creationId xmlns:a16="http://schemas.microsoft.com/office/drawing/2014/main" id="{62C66406-92AD-43EF-A234-4B636A822410}"/>
              </a:ext>
            </a:extLst>
          </p:cNvPr>
          <p:cNvGrpSpPr/>
          <p:nvPr/>
        </p:nvGrpSpPr>
        <p:grpSpPr>
          <a:xfrm>
            <a:off x="21997855" y="10008836"/>
            <a:ext cx="907085" cy="580335"/>
            <a:chOff x="22574400" y="7132242"/>
            <a:chExt cx="907085" cy="580335"/>
          </a:xfrm>
        </p:grpSpPr>
        <p:cxnSp>
          <p:nvCxnSpPr>
            <p:cNvPr id="96" name="Straight Arrow Connector 95">
              <a:extLst>
                <a:ext uri="{FF2B5EF4-FFF2-40B4-BE49-F238E27FC236}">
                  <a16:creationId xmlns:a16="http://schemas.microsoft.com/office/drawing/2014/main" id="{59E79B4D-B63F-45B4-9132-FFAAFF2B4429}"/>
                </a:ext>
              </a:extLst>
            </p:cNvPr>
            <p:cNvCxnSpPr/>
            <p:nvPr/>
          </p:nvCxnSpPr>
          <p:spPr>
            <a:xfrm>
              <a:off x="22950158" y="7412862"/>
              <a:ext cx="531327" cy="2997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7" name="TextBox 96">
              <a:extLst>
                <a:ext uri="{FF2B5EF4-FFF2-40B4-BE49-F238E27FC236}">
                  <a16:creationId xmlns:a16="http://schemas.microsoft.com/office/drawing/2014/main" id="{DB011BDB-AB4A-45E5-A9D3-6CED6DDB8364}"/>
                </a:ext>
              </a:extLst>
            </p:cNvPr>
            <p:cNvSpPr txBox="1"/>
            <p:nvPr/>
          </p:nvSpPr>
          <p:spPr>
            <a:xfrm>
              <a:off x="22574400" y="7132242"/>
              <a:ext cx="607200" cy="507831"/>
            </a:xfrm>
            <a:prstGeom prst="rect">
              <a:avLst/>
            </a:prstGeom>
            <a:noFill/>
          </p:spPr>
          <p:txBody>
            <a:bodyPr wrap="square">
              <a:spAutoFit/>
            </a:bodyPr>
            <a:lstStyle/>
            <a:p>
              <a:r>
                <a:rPr lang="en-US" sz="2700" b="1" dirty="0"/>
                <a:t>h</a:t>
              </a:r>
            </a:p>
          </p:txBody>
        </p:sp>
      </p:grpSp>
      <p:pic>
        <p:nvPicPr>
          <p:cNvPr id="98" name="Picture 97">
            <a:extLst>
              <a:ext uri="{FF2B5EF4-FFF2-40B4-BE49-F238E27FC236}">
                <a16:creationId xmlns:a16="http://schemas.microsoft.com/office/drawing/2014/main" id="{F8360F14-952D-4802-8B6B-148C32EE004B}"/>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6842716" y="9878628"/>
            <a:ext cx="4202467" cy="3671439"/>
          </a:xfrm>
          <a:prstGeom prst="rect">
            <a:avLst/>
          </a:prstGeom>
        </p:spPr>
      </p:pic>
      <p:sp>
        <p:nvSpPr>
          <p:cNvPr id="101" name="TextBox 100">
            <a:extLst>
              <a:ext uri="{FF2B5EF4-FFF2-40B4-BE49-F238E27FC236}">
                <a16:creationId xmlns:a16="http://schemas.microsoft.com/office/drawing/2014/main" id="{9717CEBD-7BAB-4B40-A4DB-DA9C41E1DF2E}"/>
              </a:ext>
            </a:extLst>
          </p:cNvPr>
          <p:cNvSpPr txBox="1"/>
          <p:nvPr/>
        </p:nvSpPr>
        <p:spPr>
          <a:xfrm>
            <a:off x="27126317" y="9930085"/>
            <a:ext cx="533041" cy="1815882"/>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a:t>
            </a:r>
          </a:p>
          <a:p>
            <a:endParaRPr lang="en-US" dirty="0"/>
          </a:p>
        </p:txBody>
      </p:sp>
      <p:cxnSp>
        <p:nvCxnSpPr>
          <p:cNvPr id="103" name="Straight Arrow Connector 102">
            <a:extLst>
              <a:ext uri="{FF2B5EF4-FFF2-40B4-BE49-F238E27FC236}">
                <a16:creationId xmlns:a16="http://schemas.microsoft.com/office/drawing/2014/main" id="{D5AA17A2-C740-4C45-8099-3CECC593EEF7}"/>
              </a:ext>
            </a:extLst>
          </p:cNvPr>
          <p:cNvCxnSpPr>
            <a:cxnSpLocks/>
          </p:cNvCxnSpPr>
          <p:nvPr/>
        </p:nvCxnSpPr>
        <p:spPr>
          <a:xfrm flipH="1" flipV="1">
            <a:off x="29143007" y="10995097"/>
            <a:ext cx="242736" cy="64008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4" name="TextBox 103">
            <a:extLst>
              <a:ext uri="{FF2B5EF4-FFF2-40B4-BE49-F238E27FC236}">
                <a16:creationId xmlns:a16="http://schemas.microsoft.com/office/drawing/2014/main" id="{9835EB1B-3627-4FBC-83E4-AA6F54239978}"/>
              </a:ext>
            </a:extLst>
          </p:cNvPr>
          <p:cNvSpPr txBox="1"/>
          <p:nvPr/>
        </p:nvSpPr>
        <p:spPr>
          <a:xfrm>
            <a:off x="29385743" y="11635185"/>
            <a:ext cx="907085" cy="507831"/>
          </a:xfrm>
          <a:prstGeom prst="rect">
            <a:avLst/>
          </a:prstGeom>
          <a:noFill/>
        </p:spPr>
        <p:txBody>
          <a:bodyPr wrap="square">
            <a:spAutoFit/>
          </a:bodyPr>
          <a:lstStyle/>
          <a:p>
            <a:r>
              <a:rPr lang="en-US" sz="2700" b="1" dirty="0"/>
              <a:t>h</a:t>
            </a:r>
          </a:p>
        </p:txBody>
      </p:sp>
      <p:grpSp>
        <p:nvGrpSpPr>
          <p:cNvPr id="58" name="Group 57">
            <a:extLst>
              <a:ext uri="{FF2B5EF4-FFF2-40B4-BE49-F238E27FC236}">
                <a16:creationId xmlns:a16="http://schemas.microsoft.com/office/drawing/2014/main" id="{29A528AB-C8A6-4278-9E5A-9020B51C12F9}"/>
              </a:ext>
            </a:extLst>
          </p:cNvPr>
          <p:cNvGrpSpPr/>
          <p:nvPr/>
        </p:nvGrpSpPr>
        <p:grpSpPr>
          <a:xfrm>
            <a:off x="16014526" y="17147279"/>
            <a:ext cx="14005262" cy="5748072"/>
            <a:chOff x="15426608" y="17992713"/>
            <a:chExt cx="14259960" cy="6073958"/>
          </a:xfrm>
        </p:grpSpPr>
        <p:grpSp>
          <p:nvGrpSpPr>
            <p:cNvPr id="108" name="Group 107">
              <a:extLst>
                <a:ext uri="{FF2B5EF4-FFF2-40B4-BE49-F238E27FC236}">
                  <a16:creationId xmlns:a16="http://schemas.microsoft.com/office/drawing/2014/main" id="{DBB5F68B-E0F6-4553-9AA0-87D34D1BB7EF}"/>
                </a:ext>
              </a:extLst>
            </p:cNvPr>
            <p:cNvGrpSpPr/>
            <p:nvPr/>
          </p:nvGrpSpPr>
          <p:grpSpPr>
            <a:xfrm>
              <a:off x="15426608" y="17992713"/>
              <a:ext cx="9513553" cy="6073958"/>
              <a:chOff x="1124594" y="1001658"/>
              <a:chExt cx="6140509" cy="3398505"/>
            </a:xfrm>
          </p:grpSpPr>
          <p:pic>
            <p:nvPicPr>
              <p:cNvPr id="109" name="Picture 108">
                <a:extLst>
                  <a:ext uri="{FF2B5EF4-FFF2-40B4-BE49-F238E27FC236}">
                    <a16:creationId xmlns:a16="http://schemas.microsoft.com/office/drawing/2014/main" id="{57C327CE-3509-4D59-9958-69F9EA7265A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24594" y="1001658"/>
                <a:ext cx="2743200" cy="3398505"/>
              </a:xfrm>
              <a:prstGeom prst="rect">
                <a:avLst/>
              </a:prstGeom>
            </p:spPr>
          </p:pic>
          <p:pic>
            <p:nvPicPr>
              <p:cNvPr id="110" name="Picture 109">
                <a:extLst>
                  <a:ext uri="{FF2B5EF4-FFF2-40B4-BE49-F238E27FC236}">
                    <a16:creationId xmlns:a16="http://schemas.microsoft.com/office/drawing/2014/main" id="{5EDE1395-8301-471B-9F78-9C736A0CEAF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21903" y="1001658"/>
                <a:ext cx="2743200" cy="3398505"/>
              </a:xfrm>
              <a:prstGeom prst="rect">
                <a:avLst/>
              </a:prstGeom>
            </p:spPr>
          </p:pic>
        </p:grpSp>
        <p:pic>
          <p:nvPicPr>
            <p:cNvPr id="111" name="Content Placeholder 11">
              <a:extLst>
                <a:ext uri="{FF2B5EF4-FFF2-40B4-BE49-F238E27FC236}">
                  <a16:creationId xmlns:a16="http://schemas.microsoft.com/office/drawing/2014/main" id="{AA59798E-673E-4B6C-A19B-190538ADEF4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36500" y="18284759"/>
              <a:ext cx="4250068" cy="5613010"/>
            </a:xfrm>
            <a:prstGeom prst="rect">
              <a:avLst/>
            </a:prstGeom>
          </p:spPr>
        </p:pic>
      </p:grpSp>
      <p:grpSp>
        <p:nvGrpSpPr>
          <p:cNvPr id="113" name="Group 112">
            <a:extLst>
              <a:ext uri="{FF2B5EF4-FFF2-40B4-BE49-F238E27FC236}">
                <a16:creationId xmlns:a16="http://schemas.microsoft.com/office/drawing/2014/main" id="{0F80B9D6-756C-47D2-AD7D-D219D6A1B934}"/>
              </a:ext>
            </a:extLst>
          </p:cNvPr>
          <p:cNvGrpSpPr/>
          <p:nvPr/>
        </p:nvGrpSpPr>
        <p:grpSpPr>
          <a:xfrm>
            <a:off x="15446670" y="22428545"/>
            <a:ext cx="15310333" cy="5440622"/>
            <a:chOff x="359491" y="1166241"/>
            <a:chExt cx="11055386" cy="3576324"/>
          </a:xfrm>
        </p:grpSpPr>
        <p:pic>
          <p:nvPicPr>
            <p:cNvPr id="114" name="Picture 113">
              <a:extLst>
                <a:ext uri="{FF2B5EF4-FFF2-40B4-BE49-F238E27FC236}">
                  <a16:creationId xmlns:a16="http://schemas.microsoft.com/office/drawing/2014/main" id="{530B30C6-79D8-44B7-889C-1A81C56BDD7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02691" y="1253427"/>
              <a:ext cx="2743200" cy="3460654"/>
            </a:xfrm>
            <a:prstGeom prst="rect">
              <a:avLst/>
            </a:prstGeom>
          </p:spPr>
        </p:pic>
        <p:pic>
          <p:nvPicPr>
            <p:cNvPr id="115" name="Picture 114">
              <a:extLst>
                <a:ext uri="{FF2B5EF4-FFF2-40B4-BE49-F238E27FC236}">
                  <a16:creationId xmlns:a16="http://schemas.microsoft.com/office/drawing/2014/main" id="{66D9FE1C-E006-4FBF-AF83-CE051292DD8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92501" y="1166241"/>
              <a:ext cx="2743200" cy="3574875"/>
            </a:xfrm>
            <a:prstGeom prst="rect">
              <a:avLst/>
            </a:prstGeom>
          </p:spPr>
        </p:pic>
        <p:pic>
          <p:nvPicPr>
            <p:cNvPr id="116" name="Picture 115">
              <a:extLst>
                <a:ext uri="{FF2B5EF4-FFF2-40B4-BE49-F238E27FC236}">
                  <a16:creationId xmlns:a16="http://schemas.microsoft.com/office/drawing/2014/main" id="{03A2733D-4C3B-4FF4-8D2E-69D975E71F3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671677" y="1281911"/>
              <a:ext cx="2743200" cy="3460654"/>
            </a:xfrm>
            <a:prstGeom prst="rect">
              <a:avLst/>
            </a:prstGeom>
          </p:spPr>
        </p:pic>
        <p:pic>
          <p:nvPicPr>
            <p:cNvPr id="117" name="Content Placeholder 2">
              <a:extLst>
                <a:ext uri="{FF2B5EF4-FFF2-40B4-BE49-F238E27FC236}">
                  <a16:creationId xmlns:a16="http://schemas.microsoft.com/office/drawing/2014/main" id="{D15123FB-A2BA-4434-9247-5987776A3845}"/>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59491" y="1256403"/>
              <a:ext cx="2743200" cy="3439549"/>
            </a:xfrm>
            <a:prstGeom prst="rect">
              <a:avLst/>
            </a:prstGeom>
          </p:spPr>
        </p:pic>
      </p:grpSp>
      <p:sp>
        <p:nvSpPr>
          <p:cNvPr id="14" name="TextBox 13"/>
          <p:cNvSpPr txBox="1"/>
          <p:nvPr/>
        </p:nvSpPr>
        <p:spPr>
          <a:xfrm>
            <a:off x="7840494" y="14494213"/>
            <a:ext cx="184731" cy="1354217"/>
          </a:xfrm>
          <a:prstGeom prst="rect">
            <a:avLst/>
          </a:prstGeom>
          <a:noFill/>
        </p:spPr>
        <p:txBody>
          <a:bodyPr wrap="none" rtlCol="0">
            <a:spAutoFit/>
          </a:bodyPr>
          <a:lstStyle/>
          <a:p>
            <a:endParaRPr lang="en-US" dirty="0"/>
          </a:p>
        </p:txBody>
      </p:sp>
      <p:grpSp>
        <p:nvGrpSpPr>
          <p:cNvPr id="87" name="Group 86">
            <a:extLst>
              <a:ext uri="{FF2B5EF4-FFF2-40B4-BE49-F238E27FC236}">
                <a16:creationId xmlns:a16="http://schemas.microsoft.com/office/drawing/2014/main" id="{3AA3147B-70F9-4625-AB47-86360CF3299D}"/>
              </a:ext>
            </a:extLst>
          </p:cNvPr>
          <p:cNvGrpSpPr/>
          <p:nvPr/>
        </p:nvGrpSpPr>
        <p:grpSpPr>
          <a:xfrm>
            <a:off x="16081394" y="5663277"/>
            <a:ext cx="4101991" cy="3499171"/>
            <a:chOff x="16046421" y="5666338"/>
            <a:chExt cx="4101991" cy="3499171"/>
          </a:xfrm>
        </p:grpSpPr>
        <p:pic>
          <p:nvPicPr>
            <p:cNvPr id="88" name="Picture 87">
              <a:extLst>
                <a:ext uri="{FF2B5EF4-FFF2-40B4-BE49-F238E27FC236}">
                  <a16:creationId xmlns:a16="http://schemas.microsoft.com/office/drawing/2014/main" id="{5BCEAF62-8661-4712-BAE5-19FEEEC88D73}"/>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16046421" y="5666338"/>
              <a:ext cx="4101991" cy="3499171"/>
            </a:xfrm>
            <a:prstGeom prst="rect">
              <a:avLst/>
            </a:prstGeom>
          </p:spPr>
        </p:pic>
        <p:sp>
          <p:nvSpPr>
            <p:cNvPr id="91" name="TextBox 90">
              <a:extLst>
                <a:ext uri="{FF2B5EF4-FFF2-40B4-BE49-F238E27FC236}">
                  <a16:creationId xmlns:a16="http://schemas.microsoft.com/office/drawing/2014/main" id="{CCE79773-6DC3-4F41-833A-EB095CE960B6}"/>
                </a:ext>
              </a:extLst>
            </p:cNvPr>
            <p:cNvSpPr txBox="1"/>
            <p:nvPr/>
          </p:nvSpPr>
          <p:spPr>
            <a:xfrm>
              <a:off x="16199626" y="5824043"/>
              <a:ext cx="1012393"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a:t>
              </a:r>
            </a:p>
          </p:txBody>
        </p:sp>
      </p:grpSp>
      <p:pic>
        <p:nvPicPr>
          <p:cNvPr id="92" name="Picture 91">
            <a:extLst>
              <a:ext uri="{FF2B5EF4-FFF2-40B4-BE49-F238E27FC236}">
                <a16:creationId xmlns:a16="http://schemas.microsoft.com/office/drawing/2014/main" id="{786D8828-1F58-46B6-9AE4-EDD7E190797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6988" y="798666"/>
            <a:ext cx="4332014" cy="1372821"/>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9485</TotalTime>
  <Words>1966</Words>
  <Application>Microsoft Office PowerPoint</Application>
  <PresentationFormat>Custom</PresentationFormat>
  <Paragraphs>101</Paragraphs>
  <Slides>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Cambria Math</vt:lpstr>
      <vt:lpstr>Garamond</vt:lpstr>
      <vt:lpstr>Lucida Grande</vt:lpstr>
      <vt:lpstr>Segoe UI</vt:lpstr>
      <vt:lpstr>Times New Roman</vt:lpstr>
      <vt:lpstr>Office Theme</vt:lpstr>
      <vt:lpstr>ChemSketch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Rachel Nas</cp:lastModifiedBy>
  <cp:revision>66</cp:revision>
  <dcterms:created xsi:type="dcterms:W3CDTF">2013-10-19T16:33:22Z</dcterms:created>
  <dcterms:modified xsi:type="dcterms:W3CDTF">2021-03-15T22:35:49Z</dcterms:modified>
</cp:coreProperties>
</file>