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56" r:id="rId5"/>
  </p:sldIdLst>
  <p:sldSz cx="43891200" cy="32918400"/>
  <p:notesSz cx="6858000" cy="9144000"/>
  <p:defaultTextStyle>
    <a:defPPr>
      <a:defRPr lang="en-US"/>
    </a:defPPr>
    <a:lvl1pPr marL="0" algn="l" defTabSz="1984959" rtl="0" eaLnBrk="1" latinLnBrk="0" hangingPunct="1">
      <a:defRPr sz="7800" kern="1200">
        <a:solidFill>
          <a:schemeClr val="tx1"/>
        </a:solidFill>
        <a:latin typeface="+mn-lt"/>
        <a:ea typeface="+mn-ea"/>
        <a:cs typeface="+mn-cs"/>
      </a:defRPr>
    </a:lvl1pPr>
    <a:lvl2pPr marL="1984959" algn="l" defTabSz="1984959" rtl="0" eaLnBrk="1" latinLnBrk="0" hangingPunct="1">
      <a:defRPr sz="7800" kern="1200">
        <a:solidFill>
          <a:schemeClr val="tx1"/>
        </a:solidFill>
        <a:latin typeface="+mn-lt"/>
        <a:ea typeface="+mn-ea"/>
        <a:cs typeface="+mn-cs"/>
      </a:defRPr>
    </a:lvl2pPr>
    <a:lvl3pPr marL="3969914" algn="l" defTabSz="1984959" rtl="0" eaLnBrk="1" latinLnBrk="0" hangingPunct="1">
      <a:defRPr sz="7800" kern="1200">
        <a:solidFill>
          <a:schemeClr val="tx1"/>
        </a:solidFill>
        <a:latin typeface="+mn-lt"/>
        <a:ea typeface="+mn-ea"/>
        <a:cs typeface="+mn-cs"/>
      </a:defRPr>
    </a:lvl3pPr>
    <a:lvl4pPr marL="5954873" algn="l" defTabSz="1984959" rtl="0" eaLnBrk="1" latinLnBrk="0" hangingPunct="1">
      <a:defRPr sz="7800" kern="1200">
        <a:solidFill>
          <a:schemeClr val="tx1"/>
        </a:solidFill>
        <a:latin typeface="+mn-lt"/>
        <a:ea typeface="+mn-ea"/>
        <a:cs typeface="+mn-cs"/>
      </a:defRPr>
    </a:lvl4pPr>
    <a:lvl5pPr marL="7939828" algn="l" defTabSz="1984959" rtl="0" eaLnBrk="1" latinLnBrk="0" hangingPunct="1">
      <a:defRPr sz="7800" kern="1200">
        <a:solidFill>
          <a:schemeClr val="tx1"/>
        </a:solidFill>
        <a:latin typeface="+mn-lt"/>
        <a:ea typeface="+mn-ea"/>
        <a:cs typeface="+mn-cs"/>
      </a:defRPr>
    </a:lvl5pPr>
    <a:lvl6pPr marL="9924788" algn="l" defTabSz="1984959" rtl="0" eaLnBrk="1" latinLnBrk="0" hangingPunct="1">
      <a:defRPr sz="7800" kern="1200">
        <a:solidFill>
          <a:schemeClr val="tx1"/>
        </a:solidFill>
        <a:latin typeface="+mn-lt"/>
        <a:ea typeface="+mn-ea"/>
        <a:cs typeface="+mn-cs"/>
      </a:defRPr>
    </a:lvl6pPr>
    <a:lvl7pPr marL="11909747" algn="l" defTabSz="1984959" rtl="0" eaLnBrk="1" latinLnBrk="0" hangingPunct="1">
      <a:defRPr sz="7800" kern="1200">
        <a:solidFill>
          <a:schemeClr val="tx1"/>
        </a:solidFill>
        <a:latin typeface="+mn-lt"/>
        <a:ea typeface="+mn-ea"/>
        <a:cs typeface="+mn-cs"/>
      </a:defRPr>
    </a:lvl7pPr>
    <a:lvl8pPr marL="13894702" algn="l" defTabSz="1984959" rtl="0" eaLnBrk="1" latinLnBrk="0" hangingPunct="1">
      <a:defRPr sz="7800" kern="1200">
        <a:solidFill>
          <a:schemeClr val="tx1"/>
        </a:solidFill>
        <a:latin typeface="+mn-lt"/>
        <a:ea typeface="+mn-ea"/>
        <a:cs typeface="+mn-cs"/>
      </a:defRPr>
    </a:lvl8pPr>
    <a:lvl9pPr marL="15879661" algn="l" defTabSz="1984959" rtl="0" eaLnBrk="1" latinLnBrk="0" hangingPunct="1">
      <a:defRPr sz="7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klauss" initials="N" lastIdx="2" clrIdx="0"/>
  <p:cmAuthor id="2" name="Michael Price" initials="MSP" lastIdx="3"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254E"/>
    <a:srgbClr val="FFFFFF"/>
    <a:srgbClr val="0AFFFF"/>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3" d="100"/>
          <a:sy n="13" d="100"/>
        </p:scale>
        <p:origin x="1452" y="8"/>
      </p:cViewPr>
      <p:guideLst>
        <p:guide orient="horz" pos="10368"/>
        <p:guide pos="13824"/>
      </p:guideLst>
    </p:cSldViewPr>
  </p:slideViewPr>
  <p:notesTextViewPr>
    <p:cViewPr>
      <p:scale>
        <a:sx n="1" d="1"/>
        <a:sy n="1" d="1"/>
      </p:scale>
      <p:origin x="0" y="-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C04324-F802-4081-AC15-0BEABDA9560C}" type="datetimeFigureOut">
              <a:rPr lang="en-US" smtClean="0"/>
              <a:t>3/15/2021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7FF0CA-AD4C-4257-AE0B-07C684BD9CC3}" type="slidenum">
              <a:rPr lang="en-US" smtClean="0"/>
              <a:t>‹#›</a:t>
            </a:fld>
            <a:endParaRPr lang="en-US"/>
          </a:p>
        </p:txBody>
      </p:sp>
    </p:spTree>
    <p:extLst>
      <p:ext uri="{BB962C8B-B14F-4D97-AF65-F5344CB8AC3E}">
        <p14:creationId xmlns:p14="http://schemas.microsoft.com/office/powerpoint/2010/main" val="892632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7FF0CA-AD4C-4257-AE0B-07C684BD9CC3}" type="slidenum">
              <a:rPr lang="en-US" smtClean="0"/>
              <a:t>1</a:t>
            </a:fld>
            <a:endParaRPr lang="en-US"/>
          </a:p>
        </p:txBody>
      </p:sp>
    </p:spTree>
    <p:extLst>
      <p:ext uri="{BB962C8B-B14F-4D97-AF65-F5344CB8AC3E}">
        <p14:creationId xmlns:p14="http://schemas.microsoft.com/office/powerpoint/2010/main" val="3797315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1984959" indent="0" algn="ctr">
              <a:buNone/>
              <a:defRPr>
                <a:solidFill>
                  <a:schemeClr val="tx1">
                    <a:tint val="75000"/>
                  </a:schemeClr>
                </a:solidFill>
              </a:defRPr>
            </a:lvl2pPr>
            <a:lvl3pPr marL="3969914" indent="0" algn="ctr">
              <a:buNone/>
              <a:defRPr>
                <a:solidFill>
                  <a:schemeClr val="tx1">
                    <a:tint val="75000"/>
                  </a:schemeClr>
                </a:solidFill>
              </a:defRPr>
            </a:lvl3pPr>
            <a:lvl4pPr marL="5954873" indent="0" algn="ctr">
              <a:buNone/>
              <a:defRPr>
                <a:solidFill>
                  <a:schemeClr val="tx1">
                    <a:tint val="75000"/>
                  </a:schemeClr>
                </a:solidFill>
              </a:defRPr>
            </a:lvl4pPr>
            <a:lvl5pPr marL="7939828" indent="0" algn="ctr">
              <a:buNone/>
              <a:defRPr>
                <a:solidFill>
                  <a:schemeClr val="tx1">
                    <a:tint val="75000"/>
                  </a:schemeClr>
                </a:solidFill>
              </a:defRPr>
            </a:lvl5pPr>
            <a:lvl6pPr marL="9924788" indent="0" algn="ctr">
              <a:buNone/>
              <a:defRPr>
                <a:solidFill>
                  <a:schemeClr val="tx1">
                    <a:tint val="75000"/>
                  </a:schemeClr>
                </a:solidFill>
              </a:defRPr>
            </a:lvl6pPr>
            <a:lvl7pPr marL="11909747" indent="0" algn="ctr">
              <a:buNone/>
              <a:defRPr>
                <a:solidFill>
                  <a:schemeClr val="tx1">
                    <a:tint val="75000"/>
                  </a:schemeClr>
                </a:solidFill>
              </a:defRPr>
            </a:lvl7pPr>
            <a:lvl8pPr marL="13894702" indent="0" algn="ctr">
              <a:buNone/>
              <a:defRPr>
                <a:solidFill>
                  <a:schemeClr val="tx1">
                    <a:tint val="75000"/>
                  </a:schemeClr>
                </a:solidFill>
              </a:defRPr>
            </a:lvl8pPr>
            <a:lvl9pPr marL="1587966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0"/>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0"/>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7400" b="1" cap="all"/>
            </a:lvl1pPr>
          </a:lstStyle>
          <a:p>
            <a:r>
              <a:rPr lang="en-US"/>
              <a:t>Click to edit Master title style</a:t>
            </a:r>
          </a:p>
        </p:txBody>
      </p:sp>
      <p:sp>
        <p:nvSpPr>
          <p:cNvPr id="3" name="Text Placeholder 2"/>
          <p:cNvSpPr>
            <a:spLocks noGrp="1"/>
          </p:cNvSpPr>
          <p:nvPr>
            <p:ph type="body" idx="1"/>
          </p:nvPr>
        </p:nvSpPr>
        <p:spPr>
          <a:xfrm>
            <a:off x="3467102" y="13952229"/>
            <a:ext cx="37307520" cy="7200898"/>
          </a:xfrm>
        </p:spPr>
        <p:txBody>
          <a:bodyPr anchor="b"/>
          <a:lstStyle>
            <a:lvl1pPr marL="0" indent="0">
              <a:buNone/>
              <a:defRPr sz="8700">
                <a:solidFill>
                  <a:schemeClr val="tx1">
                    <a:tint val="75000"/>
                  </a:schemeClr>
                </a:solidFill>
              </a:defRPr>
            </a:lvl1pPr>
            <a:lvl2pPr marL="1984959" indent="0">
              <a:buNone/>
              <a:defRPr sz="7800">
                <a:solidFill>
                  <a:schemeClr val="tx1">
                    <a:tint val="75000"/>
                  </a:schemeClr>
                </a:solidFill>
              </a:defRPr>
            </a:lvl2pPr>
            <a:lvl3pPr marL="3969914" indent="0">
              <a:buNone/>
              <a:defRPr sz="6900">
                <a:solidFill>
                  <a:schemeClr val="tx1">
                    <a:tint val="75000"/>
                  </a:schemeClr>
                </a:solidFill>
              </a:defRPr>
            </a:lvl3pPr>
            <a:lvl4pPr marL="5954873" indent="0">
              <a:buNone/>
              <a:defRPr sz="6100">
                <a:solidFill>
                  <a:schemeClr val="tx1">
                    <a:tint val="75000"/>
                  </a:schemeClr>
                </a:solidFill>
              </a:defRPr>
            </a:lvl4pPr>
            <a:lvl5pPr marL="7939828" indent="0">
              <a:buNone/>
              <a:defRPr sz="6100">
                <a:solidFill>
                  <a:schemeClr val="tx1">
                    <a:tint val="75000"/>
                  </a:schemeClr>
                </a:solidFill>
              </a:defRPr>
            </a:lvl5pPr>
            <a:lvl6pPr marL="9924788" indent="0">
              <a:buNone/>
              <a:defRPr sz="6100">
                <a:solidFill>
                  <a:schemeClr val="tx1">
                    <a:tint val="75000"/>
                  </a:schemeClr>
                </a:solidFill>
              </a:defRPr>
            </a:lvl6pPr>
            <a:lvl7pPr marL="11909747" indent="0">
              <a:buNone/>
              <a:defRPr sz="6100">
                <a:solidFill>
                  <a:schemeClr val="tx1">
                    <a:tint val="75000"/>
                  </a:schemeClr>
                </a:solidFill>
              </a:defRPr>
            </a:lvl7pPr>
            <a:lvl8pPr marL="13894702" indent="0">
              <a:buNone/>
              <a:defRPr sz="6100">
                <a:solidFill>
                  <a:schemeClr val="tx1">
                    <a:tint val="75000"/>
                  </a:schemeClr>
                </a:solidFill>
              </a:defRPr>
            </a:lvl8pPr>
            <a:lvl9pPr marL="15879661" indent="0">
              <a:buNone/>
              <a:defRPr sz="6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7"/>
            <a:ext cx="19385280" cy="21724622"/>
          </a:xfrm>
        </p:spPr>
        <p:txBody>
          <a:bodyPr/>
          <a:lstStyle>
            <a:lvl1pPr>
              <a:defRPr sz="12200"/>
            </a:lvl1pPr>
            <a:lvl2pPr>
              <a:defRPr sz="10400"/>
            </a:lvl2pPr>
            <a:lvl3pPr>
              <a:defRPr sz="8700"/>
            </a:lvl3pPr>
            <a:lvl4pPr>
              <a:defRPr sz="7800"/>
            </a:lvl4pPr>
            <a:lvl5pPr>
              <a:defRPr sz="7800"/>
            </a:lvl5pPr>
            <a:lvl6pPr>
              <a:defRPr sz="7800"/>
            </a:lvl6pPr>
            <a:lvl7pPr>
              <a:defRPr sz="7800"/>
            </a:lvl7pPr>
            <a:lvl8pPr>
              <a:defRPr sz="7800"/>
            </a:lvl8pPr>
            <a:lvl9pPr>
              <a:defRPr sz="7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7"/>
            <a:ext cx="19385280" cy="21724622"/>
          </a:xfrm>
        </p:spPr>
        <p:txBody>
          <a:bodyPr/>
          <a:lstStyle>
            <a:lvl1pPr>
              <a:defRPr sz="12200"/>
            </a:lvl1pPr>
            <a:lvl2pPr>
              <a:defRPr sz="10400"/>
            </a:lvl2pPr>
            <a:lvl3pPr>
              <a:defRPr sz="8700"/>
            </a:lvl3pPr>
            <a:lvl4pPr>
              <a:defRPr sz="7800"/>
            </a:lvl4pPr>
            <a:lvl5pPr>
              <a:defRPr sz="7800"/>
            </a:lvl5pPr>
            <a:lvl6pPr>
              <a:defRPr sz="7800"/>
            </a:lvl6pPr>
            <a:lvl7pPr>
              <a:defRPr sz="7800"/>
            </a:lvl7pPr>
            <a:lvl8pPr>
              <a:defRPr sz="7800"/>
            </a:lvl8pPr>
            <a:lvl9pPr>
              <a:defRPr sz="7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0400" b="1"/>
            </a:lvl1pPr>
            <a:lvl2pPr marL="1984959" indent="0">
              <a:buNone/>
              <a:defRPr sz="8700" b="1"/>
            </a:lvl2pPr>
            <a:lvl3pPr marL="3969914" indent="0">
              <a:buNone/>
              <a:defRPr sz="7800" b="1"/>
            </a:lvl3pPr>
            <a:lvl4pPr marL="5954873" indent="0">
              <a:buNone/>
              <a:defRPr sz="6900" b="1"/>
            </a:lvl4pPr>
            <a:lvl5pPr marL="7939828" indent="0">
              <a:buNone/>
              <a:defRPr sz="6900" b="1"/>
            </a:lvl5pPr>
            <a:lvl6pPr marL="9924788" indent="0">
              <a:buNone/>
              <a:defRPr sz="6900" b="1"/>
            </a:lvl6pPr>
            <a:lvl7pPr marL="11909747" indent="0">
              <a:buNone/>
              <a:defRPr sz="6900" b="1"/>
            </a:lvl7pPr>
            <a:lvl8pPr marL="13894702" indent="0">
              <a:buNone/>
              <a:defRPr sz="6900" b="1"/>
            </a:lvl8pPr>
            <a:lvl9pPr marL="15879661" indent="0">
              <a:buNone/>
              <a:defRPr sz="69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0400"/>
            </a:lvl1pPr>
            <a:lvl2pPr>
              <a:defRPr sz="8700"/>
            </a:lvl2pPr>
            <a:lvl3pPr>
              <a:defRPr sz="78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7" y="7368542"/>
            <a:ext cx="19400520" cy="3070858"/>
          </a:xfrm>
        </p:spPr>
        <p:txBody>
          <a:bodyPr anchor="b"/>
          <a:lstStyle>
            <a:lvl1pPr marL="0" indent="0">
              <a:buNone/>
              <a:defRPr sz="10400" b="1"/>
            </a:lvl1pPr>
            <a:lvl2pPr marL="1984959" indent="0">
              <a:buNone/>
              <a:defRPr sz="8700" b="1"/>
            </a:lvl2pPr>
            <a:lvl3pPr marL="3969914" indent="0">
              <a:buNone/>
              <a:defRPr sz="7800" b="1"/>
            </a:lvl3pPr>
            <a:lvl4pPr marL="5954873" indent="0">
              <a:buNone/>
              <a:defRPr sz="6900" b="1"/>
            </a:lvl4pPr>
            <a:lvl5pPr marL="7939828" indent="0">
              <a:buNone/>
              <a:defRPr sz="6900" b="1"/>
            </a:lvl5pPr>
            <a:lvl6pPr marL="9924788" indent="0">
              <a:buNone/>
              <a:defRPr sz="6900" b="1"/>
            </a:lvl6pPr>
            <a:lvl7pPr marL="11909747" indent="0">
              <a:buNone/>
              <a:defRPr sz="6900" b="1"/>
            </a:lvl7pPr>
            <a:lvl8pPr marL="13894702" indent="0">
              <a:buNone/>
              <a:defRPr sz="6900" b="1"/>
            </a:lvl8pPr>
            <a:lvl9pPr marL="15879661" indent="0">
              <a:buNone/>
              <a:defRPr sz="6900" b="1"/>
            </a:lvl9pPr>
          </a:lstStyle>
          <a:p>
            <a:pPr lvl="0"/>
            <a:r>
              <a:rPr lang="en-US"/>
              <a:t>Click to edit Master text styles</a:t>
            </a:r>
          </a:p>
        </p:txBody>
      </p:sp>
      <p:sp>
        <p:nvSpPr>
          <p:cNvPr id="6" name="Content Placeholder 5"/>
          <p:cNvSpPr>
            <a:spLocks noGrp="1"/>
          </p:cNvSpPr>
          <p:nvPr>
            <p:ph sz="quarter" idx="4"/>
          </p:nvPr>
        </p:nvSpPr>
        <p:spPr>
          <a:xfrm>
            <a:off x="22296127" y="10439400"/>
            <a:ext cx="19400520" cy="18966182"/>
          </a:xfrm>
        </p:spPr>
        <p:txBody>
          <a:bodyPr/>
          <a:lstStyle>
            <a:lvl1pPr>
              <a:defRPr sz="10400"/>
            </a:lvl1pPr>
            <a:lvl2pPr>
              <a:defRPr sz="8700"/>
            </a:lvl2pPr>
            <a:lvl3pPr>
              <a:defRPr sz="78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7" y="1310640"/>
            <a:ext cx="14439902" cy="5577840"/>
          </a:xfrm>
        </p:spPr>
        <p:txBody>
          <a:bodyPr anchor="b"/>
          <a:lstStyle>
            <a:lvl1pPr algn="l">
              <a:defRPr sz="8700" b="1"/>
            </a:lvl1pPr>
          </a:lstStyle>
          <a:p>
            <a:r>
              <a:rPr lang="en-US"/>
              <a:t>Click to edit Master title style</a:t>
            </a:r>
          </a:p>
        </p:txBody>
      </p:sp>
      <p:sp>
        <p:nvSpPr>
          <p:cNvPr id="3" name="Content Placeholder 2"/>
          <p:cNvSpPr>
            <a:spLocks noGrp="1"/>
          </p:cNvSpPr>
          <p:nvPr>
            <p:ph idx="1"/>
          </p:nvPr>
        </p:nvSpPr>
        <p:spPr>
          <a:xfrm>
            <a:off x="17160240" y="1310647"/>
            <a:ext cx="24536400" cy="28094942"/>
          </a:xfrm>
        </p:spPr>
        <p:txBody>
          <a:bodyPr/>
          <a:lstStyle>
            <a:lvl1pPr>
              <a:defRPr sz="13900"/>
            </a:lvl1pPr>
            <a:lvl2pPr>
              <a:defRPr sz="12200"/>
            </a:lvl2pPr>
            <a:lvl3pPr>
              <a:defRPr sz="10400"/>
            </a:lvl3pPr>
            <a:lvl4pPr>
              <a:defRPr sz="8700"/>
            </a:lvl4pPr>
            <a:lvl5pPr>
              <a:defRPr sz="8700"/>
            </a:lvl5pPr>
            <a:lvl6pPr>
              <a:defRPr sz="8700"/>
            </a:lvl6pPr>
            <a:lvl7pPr>
              <a:defRPr sz="8700"/>
            </a:lvl7pPr>
            <a:lvl8pPr>
              <a:defRPr sz="8700"/>
            </a:lvl8pPr>
            <a:lvl9pPr>
              <a:defRPr sz="8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7" y="6888487"/>
            <a:ext cx="14439902" cy="22517102"/>
          </a:xfrm>
        </p:spPr>
        <p:txBody>
          <a:bodyPr/>
          <a:lstStyle>
            <a:lvl1pPr marL="0" indent="0">
              <a:buNone/>
              <a:defRPr sz="6100"/>
            </a:lvl1pPr>
            <a:lvl2pPr marL="1984959" indent="0">
              <a:buNone/>
              <a:defRPr sz="5200"/>
            </a:lvl2pPr>
            <a:lvl3pPr marL="3969914" indent="0">
              <a:buNone/>
              <a:defRPr sz="4300"/>
            </a:lvl3pPr>
            <a:lvl4pPr marL="5954873" indent="0">
              <a:buNone/>
              <a:defRPr sz="3900"/>
            </a:lvl4pPr>
            <a:lvl5pPr marL="7939828" indent="0">
              <a:buNone/>
              <a:defRPr sz="3900"/>
            </a:lvl5pPr>
            <a:lvl6pPr marL="9924788" indent="0">
              <a:buNone/>
              <a:defRPr sz="3900"/>
            </a:lvl6pPr>
            <a:lvl7pPr marL="11909747" indent="0">
              <a:buNone/>
              <a:defRPr sz="3900"/>
            </a:lvl7pPr>
            <a:lvl8pPr marL="13894702" indent="0">
              <a:buNone/>
              <a:defRPr sz="3900"/>
            </a:lvl8pPr>
            <a:lvl9pPr marL="15879661" indent="0">
              <a:buNone/>
              <a:defRPr sz="39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1"/>
            <a:ext cx="26334720" cy="2720342"/>
          </a:xfrm>
        </p:spPr>
        <p:txBody>
          <a:bodyPr anchor="b"/>
          <a:lstStyle>
            <a:lvl1pPr algn="l">
              <a:defRPr sz="87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3900"/>
            </a:lvl1pPr>
            <a:lvl2pPr marL="1984959" indent="0">
              <a:buNone/>
              <a:defRPr sz="12200"/>
            </a:lvl2pPr>
            <a:lvl3pPr marL="3969914" indent="0">
              <a:buNone/>
              <a:defRPr sz="10400"/>
            </a:lvl3pPr>
            <a:lvl4pPr marL="5954873" indent="0">
              <a:buNone/>
              <a:defRPr sz="8700"/>
            </a:lvl4pPr>
            <a:lvl5pPr marL="7939828" indent="0">
              <a:buNone/>
              <a:defRPr sz="8700"/>
            </a:lvl5pPr>
            <a:lvl6pPr marL="9924788" indent="0">
              <a:buNone/>
              <a:defRPr sz="8700"/>
            </a:lvl6pPr>
            <a:lvl7pPr marL="11909747" indent="0">
              <a:buNone/>
              <a:defRPr sz="8700"/>
            </a:lvl7pPr>
            <a:lvl8pPr marL="13894702" indent="0">
              <a:buNone/>
              <a:defRPr sz="8700"/>
            </a:lvl8pPr>
            <a:lvl9pPr marL="15879661" indent="0">
              <a:buNone/>
              <a:defRPr sz="8700"/>
            </a:lvl9pPr>
          </a:lstStyle>
          <a:p>
            <a:endParaRPr lang="en-US"/>
          </a:p>
        </p:txBody>
      </p:sp>
      <p:sp>
        <p:nvSpPr>
          <p:cNvPr id="4" name="Text Placeholder 3"/>
          <p:cNvSpPr>
            <a:spLocks noGrp="1"/>
          </p:cNvSpPr>
          <p:nvPr>
            <p:ph type="body" sz="half" idx="2"/>
          </p:nvPr>
        </p:nvSpPr>
        <p:spPr>
          <a:xfrm>
            <a:off x="8602982" y="25763223"/>
            <a:ext cx="26334720" cy="3863338"/>
          </a:xfrm>
        </p:spPr>
        <p:txBody>
          <a:bodyPr/>
          <a:lstStyle>
            <a:lvl1pPr marL="0" indent="0">
              <a:buNone/>
              <a:defRPr sz="6100"/>
            </a:lvl1pPr>
            <a:lvl2pPr marL="1984959" indent="0">
              <a:buNone/>
              <a:defRPr sz="5200"/>
            </a:lvl2pPr>
            <a:lvl3pPr marL="3969914" indent="0">
              <a:buNone/>
              <a:defRPr sz="4300"/>
            </a:lvl3pPr>
            <a:lvl4pPr marL="5954873" indent="0">
              <a:buNone/>
              <a:defRPr sz="3900"/>
            </a:lvl4pPr>
            <a:lvl5pPr marL="7939828" indent="0">
              <a:buNone/>
              <a:defRPr sz="3900"/>
            </a:lvl5pPr>
            <a:lvl6pPr marL="9924788" indent="0">
              <a:buNone/>
              <a:defRPr sz="3900"/>
            </a:lvl6pPr>
            <a:lvl7pPr marL="11909747" indent="0">
              <a:buNone/>
              <a:defRPr sz="3900"/>
            </a:lvl7pPr>
            <a:lvl8pPr marL="13894702" indent="0">
              <a:buNone/>
              <a:defRPr sz="3900"/>
            </a:lvl8pPr>
            <a:lvl9pPr marL="15879661" indent="0">
              <a:buNone/>
              <a:defRPr sz="39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396993" tIns="198496" rIns="396993" bIns="198496" rtlCol="0" anchor="ctr">
            <a:normAutofit/>
          </a:bodyPr>
          <a:lstStyle/>
          <a:p>
            <a:r>
              <a:rPr lang="en-US"/>
              <a:t>Click to edit Master title style</a:t>
            </a:r>
          </a:p>
        </p:txBody>
      </p:sp>
      <p:sp>
        <p:nvSpPr>
          <p:cNvPr id="3" name="Text Placeholder 2"/>
          <p:cNvSpPr>
            <a:spLocks noGrp="1"/>
          </p:cNvSpPr>
          <p:nvPr>
            <p:ph type="body" idx="1"/>
          </p:nvPr>
        </p:nvSpPr>
        <p:spPr>
          <a:xfrm>
            <a:off x="2194560" y="7680967"/>
            <a:ext cx="39502080" cy="21724622"/>
          </a:xfrm>
          <a:prstGeom prst="rect">
            <a:avLst/>
          </a:prstGeom>
        </p:spPr>
        <p:txBody>
          <a:bodyPr vert="horz" lIns="396993" tIns="198496" rIns="396993" bIns="19849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396993" tIns="198496" rIns="396993" bIns="198496" rtlCol="0" anchor="ctr"/>
          <a:lstStyle>
            <a:lvl1pPr algn="l">
              <a:defRPr sz="5200">
                <a:solidFill>
                  <a:schemeClr val="tx1">
                    <a:tint val="75000"/>
                  </a:schemeClr>
                </a:solidFill>
              </a:defRPr>
            </a:lvl1pPr>
          </a:lstStyle>
          <a:p>
            <a:fld id="{163D97CC-475F-BE49-B579-6BFEF977A37E}" type="datetimeFigureOut">
              <a:rPr lang="en-US" smtClean="0"/>
              <a:t>3/15/2021</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396993" tIns="198496" rIns="396993" bIns="198496" rtlCol="0" anchor="ctr"/>
          <a:lstStyle>
            <a:lvl1pPr algn="ctr">
              <a:defRPr sz="5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396993" tIns="198496" rIns="396993" bIns="198496" rtlCol="0" anchor="ctr"/>
          <a:lstStyle>
            <a:lvl1pPr algn="r">
              <a:defRPr sz="52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984959" rtl="0" eaLnBrk="1" latinLnBrk="0" hangingPunct="1">
        <a:spcBef>
          <a:spcPct val="0"/>
        </a:spcBef>
        <a:buNone/>
        <a:defRPr sz="19100" kern="1200">
          <a:solidFill>
            <a:schemeClr val="tx1"/>
          </a:solidFill>
          <a:latin typeface="+mj-lt"/>
          <a:ea typeface="+mj-ea"/>
          <a:cs typeface="+mj-cs"/>
        </a:defRPr>
      </a:lvl1pPr>
    </p:titleStyle>
    <p:bodyStyle>
      <a:lvl1pPr marL="1488716" indent="-1488716" algn="l" defTabSz="1984959" rtl="0" eaLnBrk="1" latinLnBrk="0" hangingPunct="1">
        <a:spcBef>
          <a:spcPct val="20000"/>
        </a:spcBef>
        <a:buFont typeface="Arial"/>
        <a:buChar char="•"/>
        <a:defRPr sz="13900" kern="1200">
          <a:solidFill>
            <a:schemeClr val="tx1"/>
          </a:solidFill>
          <a:latin typeface="+mn-lt"/>
          <a:ea typeface="+mn-ea"/>
          <a:cs typeface="+mn-cs"/>
        </a:defRPr>
      </a:lvl1pPr>
      <a:lvl2pPr marL="3225554" indent="-1240599" algn="l" defTabSz="1984959" rtl="0" eaLnBrk="1" latinLnBrk="0" hangingPunct="1">
        <a:spcBef>
          <a:spcPct val="20000"/>
        </a:spcBef>
        <a:buFont typeface="Arial"/>
        <a:buChar char="–"/>
        <a:defRPr sz="12200" kern="1200">
          <a:solidFill>
            <a:schemeClr val="tx1"/>
          </a:solidFill>
          <a:latin typeface="+mn-lt"/>
          <a:ea typeface="+mn-ea"/>
          <a:cs typeface="+mn-cs"/>
        </a:defRPr>
      </a:lvl2pPr>
      <a:lvl3pPr marL="4962392" indent="-992477" algn="l" defTabSz="1984959" rtl="0" eaLnBrk="1" latinLnBrk="0" hangingPunct="1">
        <a:spcBef>
          <a:spcPct val="20000"/>
        </a:spcBef>
        <a:buFont typeface="Arial"/>
        <a:buChar char="•"/>
        <a:defRPr sz="10400" kern="1200">
          <a:solidFill>
            <a:schemeClr val="tx1"/>
          </a:solidFill>
          <a:latin typeface="+mn-lt"/>
          <a:ea typeface="+mn-ea"/>
          <a:cs typeface="+mn-cs"/>
        </a:defRPr>
      </a:lvl3pPr>
      <a:lvl4pPr marL="6947351" indent="-992477" algn="l" defTabSz="1984959" rtl="0" eaLnBrk="1" latinLnBrk="0" hangingPunct="1">
        <a:spcBef>
          <a:spcPct val="20000"/>
        </a:spcBef>
        <a:buFont typeface="Arial"/>
        <a:buChar char="–"/>
        <a:defRPr sz="8700" kern="1200">
          <a:solidFill>
            <a:schemeClr val="tx1"/>
          </a:solidFill>
          <a:latin typeface="+mn-lt"/>
          <a:ea typeface="+mn-ea"/>
          <a:cs typeface="+mn-cs"/>
        </a:defRPr>
      </a:lvl4pPr>
      <a:lvl5pPr marL="8932310" indent="-992477" algn="l" defTabSz="1984959" rtl="0" eaLnBrk="1" latinLnBrk="0" hangingPunct="1">
        <a:spcBef>
          <a:spcPct val="20000"/>
        </a:spcBef>
        <a:buFont typeface="Arial"/>
        <a:buChar char="»"/>
        <a:defRPr sz="8700" kern="1200">
          <a:solidFill>
            <a:schemeClr val="tx1"/>
          </a:solidFill>
          <a:latin typeface="+mn-lt"/>
          <a:ea typeface="+mn-ea"/>
          <a:cs typeface="+mn-cs"/>
        </a:defRPr>
      </a:lvl5pPr>
      <a:lvl6pPr marL="10917265" indent="-992477" algn="l" defTabSz="1984959" rtl="0" eaLnBrk="1" latinLnBrk="0" hangingPunct="1">
        <a:spcBef>
          <a:spcPct val="20000"/>
        </a:spcBef>
        <a:buFont typeface="Arial"/>
        <a:buChar char="•"/>
        <a:defRPr sz="8700" kern="1200">
          <a:solidFill>
            <a:schemeClr val="tx1"/>
          </a:solidFill>
          <a:latin typeface="+mn-lt"/>
          <a:ea typeface="+mn-ea"/>
          <a:cs typeface="+mn-cs"/>
        </a:defRPr>
      </a:lvl6pPr>
      <a:lvl7pPr marL="12902224" indent="-992477" algn="l" defTabSz="1984959" rtl="0" eaLnBrk="1" latinLnBrk="0" hangingPunct="1">
        <a:spcBef>
          <a:spcPct val="20000"/>
        </a:spcBef>
        <a:buFont typeface="Arial"/>
        <a:buChar char="•"/>
        <a:defRPr sz="8700" kern="1200">
          <a:solidFill>
            <a:schemeClr val="tx1"/>
          </a:solidFill>
          <a:latin typeface="+mn-lt"/>
          <a:ea typeface="+mn-ea"/>
          <a:cs typeface="+mn-cs"/>
        </a:defRPr>
      </a:lvl7pPr>
      <a:lvl8pPr marL="14887179" indent="-992477" algn="l" defTabSz="1984959" rtl="0" eaLnBrk="1" latinLnBrk="0" hangingPunct="1">
        <a:spcBef>
          <a:spcPct val="20000"/>
        </a:spcBef>
        <a:buFont typeface="Arial"/>
        <a:buChar char="•"/>
        <a:defRPr sz="8700" kern="1200">
          <a:solidFill>
            <a:schemeClr val="tx1"/>
          </a:solidFill>
          <a:latin typeface="+mn-lt"/>
          <a:ea typeface="+mn-ea"/>
          <a:cs typeface="+mn-cs"/>
        </a:defRPr>
      </a:lvl8pPr>
      <a:lvl9pPr marL="16872138" indent="-992477" algn="l" defTabSz="1984959" rtl="0" eaLnBrk="1" latinLnBrk="0" hangingPunct="1">
        <a:spcBef>
          <a:spcPct val="20000"/>
        </a:spcBef>
        <a:buFont typeface="Arial"/>
        <a:buChar char="•"/>
        <a:defRPr sz="8700" kern="1200">
          <a:solidFill>
            <a:schemeClr val="tx1"/>
          </a:solidFill>
          <a:latin typeface="+mn-lt"/>
          <a:ea typeface="+mn-ea"/>
          <a:cs typeface="+mn-cs"/>
        </a:defRPr>
      </a:lvl9pPr>
    </p:bodyStyle>
    <p:otherStyle>
      <a:defPPr>
        <a:defRPr lang="en-US"/>
      </a:defPPr>
      <a:lvl1pPr marL="0" algn="l" defTabSz="1984959" rtl="0" eaLnBrk="1" latinLnBrk="0" hangingPunct="1">
        <a:defRPr sz="7800" kern="1200">
          <a:solidFill>
            <a:schemeClr val="tx1"/>
          </a:solidFill>
          <a:latin typeface="+mn-lt"/>
          <a:ea typeface="+mn-ea"/>
          <a:cs typeface="+mn-cs"/>
        </a:defRPr>
      </a:lvl1pPr>
      <a:lvl2pPr marL="1984959" algn="l" defTabSz="1984959" rtl="0" eaLnBrk="1" latinLnBrk="0" hangingPunct="1">
        <a:defRPr sz="7800" kern="1200">
          <a:solidFill>
            <a:schemeClr val="tx1"/>
          </a:solidFill>
          <a:latin typeface="+mn-lt"/>
          <a:ea typeface="+mn-ea"/>
          <a:cs typeface="+mn-cs"/>
        </a:defRPr>
      </a:lvl2pPr>
      <a:lvl3pPr marL="3969914" algn="l" defTabSz="1984959" rtl="0" eaLnBrk="1" latinLnBrk="0" hangingPunct="1">
        <a:defRPr sz="7800" kern="1200">
          <a:solidFill>
            <a:schemeClr val="tx1"/>
          </a:solidFill>
          <a:latin typeface="+mn-lt"/>
          <a:ea typeface="+mn-ea"/>
          <a:cs typeface="+mn-cs"/>
        </a:defRPr>
      </a:lvl3pPr>
      <a:lvl4pPr marL="5954873" algn="l" defTabSz="1984959" rtl="0" eaLnBrk="1" latinLnBrk="0" hangingPunct="1">
        <a:defRPr sz="7800" kern="1200">
          <a:solidFill>
            <a:schemeClr val="tx1"/>
          </a:solidFill>
          <a:latin typeface="+mn-lt"/>
          <a:ea typeface="+mn-ea"/>
          <a:cs typeface="+mn-cs"/>
        </a:defRPr>
      </a:lvl4pPr>
      <a:lvl5pPr marL="7939828" algn="l" defTabSz="1984959" rtl="0" eaLnBrk="1" latinLnBrk="0" hangingPunct="1">
        <a:defRPr sz="7800" kern="1200">
          <a:solidFill>
            <a:schemeClr val="tx1"/>
          </a:solidFill>
          <a:latin typeface="+mn-lt"/>
          <a:ea typeface="+mn-ea"/>
          <a:cs typeface="+mn-cs"/>
        </a:defRPr>
      </a:lvl5pPr>
      <a:lvl6pPr marL="9924788" algn="l" defTabSz="1984959" rtl="0" eaLnBrk="1" latinLnBrk="0" hangingPunct="1">
        <a:defRPr sz="7800" kern="1200">
          <a:solidFill>
            <a:schemeClr val="tx1"/>
          </a:solidFill>
          <a:latin typeface="+mn-lt"/>
          <a:ea typeface="+mn-ea"/>
          <a:cs typeface="+mn-cs"/>
        </a:defRPr>
      </a:lvl6pPr>
      <a:lvl7pPr marL="11909747" algn="l" defTabSz="1984959" rtl="0" eaLnBrk="1" latinLnBrk="0" hangingPunct="1">
        <a:defRPr sz="7800" kern="1200">
          <a:solidFill>
            <a:schemeClr val="tx1"/>
          </a:solidFill>
          <a:latin typeface="+mn-lt"/>
          <a:ea typeface="+mn-ea"/>
          <a:cs typeface="+mn-cs"/>
        </a:defRPr>
      </a:lvl7pPr>
      <a:lvl8pPr marL="13894702" algn="l" defTabSz="1984959" rtl="0" eaLnBrk="1" latinLnBrk="0" hangingPunct="1">
        <a:defRPr sz="7800" kern="1200">
          <a:solidFill>
            <a:schemeClr val="tx1"/>
          </a:solidFill>
          <a:latin typeface="+mn-lt"/>
          <a:ea typeface="+mn-ea"/>
          <a:cs typeface="+mn-cs"/>
        </a:defRPr>
      </a:lvl8pPr>
      <a:lvl9pPr marL="15879661" algn="l" defTabSz="1984959" rtl="0" eaLnBrk="1" latinLnBrk="0" hangingPunct="1">
        <a:defRPr sz="7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7540" y="307812"/>
            <a:ext cx="42406954" cy="3971077"/>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396993" tIns="198496" rIns="396993" bIns="198496" rtlCol="0" anchor="t" anchorCtr="0">
            <a:spAutoFit/>
          </a:bodyPr>
          <a:lstStyle/>
          <a:p>
            <a:pPr algn="ctr"/>
            <a:r>
              <a:rPr lang="en-US" sz="8800" dirty="0"/>
              <a:t>Deletion of pH Response Genes in </a:t>
            </a:r>
            <a:r>
              <a:rPr lang="en-US" sz="8800" i="1" dirty="0"/>
              <a:t>Cryptococcus neoformans</a:t>
            </a:r>
            <a:r>
              <a:rPr lang="en-US" sz="8800" dirty="0"/>
              <a:t>.  </a:t>
            </a:r>
          </a:p>
          <a:p>
            <a:pPr algn="ctr"/>
            <a:r>
              <a:rPr lang="en-US" sz="4800" dirty="0"/>
              <a:t>Hannah Finson</a:t>
            </a:r>
            <a:r>
              <a:rPr lang="en-US" sz="4800" baseline="30000" dirty="0"/>
              <a:t>1</a:t>
            </a:r>
            <a:r>
              <a:rPr lang="en-US" sz="4800" dirty="0"/>
              <a:t>, Kristen John</a:t>
            </a:r>
            <a:r>
              <a:rPr lang="en-US" sz="4800" baseline="30000" dirty="0"/>
              <a:t>1</a:t>
            </a:r>
            <a:r>
              <a:rPr lang="en-US" sz="4800" dirty="0"/>
              <a:t>, J. Andrew Alspaugh</a:t>
            </a:r>
            <a:r>
              <a:rPr lang="en-US" sz="4800" baseline="30000" dirty="0"/>
              <a:t>3</a:t>
            </a:r>
            <a:r>
              <a:rPr lang="en-US" sz="4800" dirty="0"/>
              <a:t>, Hannah Boyd</a:t>
            </a:r>
            <a:r>
              <a:rPr lang="en-US" sz="4800" baseline="30000" dirty="0"/>
              <a:t>2</a:t>
            </a:r>
            <a:r>
              <a:rPr lang="en-US" sz="4800" dirty="0"/>
              <a:t>, and Michael S. Price</a:t>
            </a:r>
            <a:r>
              <a:rPr lang="en-US" sz="4800" baseline="30000" dirty="0"/>
              <a:t>2,3</a:t>
            </a:r>
          </a:p>
          <a:p>
            <a:pPr algn="ctr"/>
            <a:r>
              <a:rPr lang="en-US" sz="4800" baseline="30000" dirty="0"/>
              <a:t>1</a:t>
            </a:r>
            <a:r>
              <a:rPr lang="en-US" sz="4800" dirty="0"/>
              <a:t>Dept. of Biology and Chemistry and </a:t>
            </a:r>
            <a:r>
              <a:rPr lang="en-US" sz="4800" baseline="30000" dirty="0"/>
              <a:t>2</a:t>
            </a:r>
            <a:r>
              <a:rPr lang="en-US" sz="4800" dirty="0"/>
              <a:t>Dept. of Molecular and Cellular Sciences, Liberty University, Lynchburg, VA, </a:t>
            </a:r>
          </a:p>
          <a:p>
            <a:pPr algn="ctr"/>
            <a:r>
              <a:rPr lang="en-US" sz="4800" baseline="30000" dirty="0"/>
              <a:t>3</a:t>
            </a:r>
            <a:r>
              <a:rPr lang="en-US" sz="4800" dirty="0"/>
              <a:t>Department of Medicine, Duke University.</a:t>
            </a:r>
          </a:p>
        </p:txBody>
      </p:sp>
      <p:grpSp>
        <p:nvGrpSpPr>
          <p:cNvPr id="31" name="Group 30">
            <a:extLst>
              <a:ext uri="{FF2B5EF4-FFF2-40B4-BE49-F238E27FC236}">
                <a16:creationId xmlns:a16="http://schemas.microsoft.com/office/drawing/2014/main" id="{F13417C9-B7DE-4B4F-9F33-6031C3647BB5}"/>
              </a:ext>
            </a:extLst>
          </p:cNvPr>
          <p:cNvGrpSpPr/>
          <p:nvPr/>
        </p:nvGrpSpPr>
        <p:grpSpPr>
          <a:xfrm>
            <a:off x="29921636" y="26014508"/>
            <a:ext cx="13501936" cy="6683926"/>
            <a:chOff x="29866971" y="26774011"/>
            <a:chExt cx="13333202" cy="5744414"/>
          </a:xfrm>
        </p:grpSpPr>
        <p:sp>
          <p:nvSpPr>
            <p:cNvPr id="39" name="TextBox 38"/>
            <p:cNvSpPr txBox="1"/>
            <p:nvPr/>
          </p:nvSpPr>
          <p:spPr>
            <a:xfrm>
              <a:off x="29870401" y="28015753"/>
              <a:ext cx="13329772" cy="4502672"/>
            </a:xfrm>
            <a:prstGeom prst="rect">
              <a:avLst/>
            </a:prstGeom>
            <a:solidFill>
              <a:srgbClr val="FFFFFF"/>
            </a:solidFill>
            <a:ln cap="rnd">
              <a:solidFill>
                <a:schemeClr val="tx1"/>
              </a:solidFill>
            </a:ln>
          </p:spPr>
          <p:txBody>
            <a:bodyPr wrap="square" lIns="182880" tIns="198496" rIns="396993" bIns="198496" rtlCol="0" anchor="t">
              <a:normAutofit fontScale="25000" lnSpcReduction="20000"/>
            </a:bodyPr>
            <a:lstStyle/>
            <a:p>
              <a:pPr marL="742950" marR="0" lvl="0" indent="-742950" algn="l" defTabSz="3686861" rtl="0" eaLnBrk="1" fontAlgn="auto" latinLnBrk="0" hangingPunct="1">
                <a:lnSpc>
                  <a:spcPct val="100000"/>
                </a:lnSpc>
                <a:spcBef>
                  <a:spcPts val="0"/>
                </a:spcBef>
                <a:spcAft>
                  <a:spcPts val="0"/>
                </a:spcAft>
                <a:buClrTx/>
                <a:buSzTx/>
                <a:buFontTx/>
                <a:buAutoNum type="arabicPeriod"/>
                <a:tabLst/>
                <a:defRPr/>
              </a:pP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M. S. Price, M. Betancourt-Quiroz, J. L. Price, D. L. </a:t>
              </a:r>
              <a:r>
                <a:rPr kumimoji="0" lang="en-US" sz="8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Toffaletti</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H. Vora, G. Hu, J. W. </a:t>
              </a:r>
              <a:r>
                <a:rPr kumimoji="0" lang="en-US" sz="8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Kronstad</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J. R. Perfect, </a:t>
              </a:r>
              <a:r>
                <a:rPr kumimoji="0" lang="en-US" sz="80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Cryptococcus neoformans </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requires a functional glycolytic pathway for disease but not persistence in the, N. Huda, S. K. </a:t>
              </a:r>
              <a:r>
                <a:rPr kumimoji="0" lang="en-US" sz="8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Esher</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J. A. </a:t>
              </a:r>
              <a:r>
                <a:rPr kumimoji="0" lang="en-US" sz="8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Alspaugh</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8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Thost</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80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mBio</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8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2</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e00103-00111 (2011)10.1128/mBio.00103-11).</a:t>
              </a:r>
            </a:p>
            <a:p>
              <a:pPr marL="742950" marR="0" lvl="0" indent="-742950" algn="l" defTabSz="3686861" rtl="0" eaLnBrk="1" fontAlgn="auto" latinLnBrk="0" hangingPunct="1">
                <a:lnSpc>
                  <a:spcPct val="100000"/>
                </a:lnSpc>
                <a:spcBef>
                  <a:spcPts val="0"/>
                </a:spcBef>
                <a:spcAft>
                  <a:spcPts val="0"/>
                </a:spcAft>
                <a:buClrTx/>
                <a:buSzTx/>
                <a:buFontTx/>
                <a:buAutoNum type="arabicPeriod"/>
                <a:tabLst/>
                <a:defRPr/>
              </a:pP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K. S. Ost, T. R. </a:t>
              </a:r>
              <a:r>
                <a:rPr kumimoji="0" lang="en-US" sz="8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O'Mearahe</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80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Cryptococcus neoformans </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alkaline response pathway: identification of a novel rim pathway activator. </a:t>
              </a:r>
              <a:r>
                <a:rPr kumimoji="0" lang="en-US" sz="8000" b="0" i="1"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PLoS</a:t>
              </a:r>
              <a:r>
                <a:rPr kumimoji="0" lang="en-US" sz="80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genetics</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8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11</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e1005159 (2015); published online </a:t>
              </a:r>
              <a:r>
                <a:rPr kumimoji="0" lang="en-US" sz="8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EpubApr</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(10.1371/journal.pgen.1005159).</a:t>
              </a:r>
            </a:p>
            <a:p>
              <a:pPr marL="742950" marR="0" lvl="0" indent="-742950" algn="l" defTabSz="3686861" rtl="0" eaLnBrk="1" fontAlgn="auto" latinLnBrk="0" hangingPunct="1">
                <a:lnSpc>
                  <a:spcPct val="100000"/>
                </a:lnSpc>
                <a:spcBef>
                  <a:spcPts val="0"/>
                </a:spcBef>
                <a:spcAft>
                  <a:spcPts val="0"/>
                </a:spcAft>
                <a:buClrTx/>
                <a:buSzTx/>
                <a:buFontTx/>
                <a:buAutoNum type="arabicPeriod"/>
                <a:tabLst/>
                <a:defRPr/>
              </a:pP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https://www.pombase.org/gene/SPBC3B9.15c</a:t>
              </a:r>
            </a:p>
            <a:p>
              <a:pPr marL="742950" marR="0" lvl="0" indent="-742950" algn="l" defTabSz="3686861" rtl="0" eaLnBrk="1" fontAlgn="auto" latinLnBrk="0" hangingPunct="1">
                <a:lnSpc>
                  <a:spcPct val="100000"/>
                </a:lnSpc>
                <a:spcBef>
                  <a:spcPts val="0"/>
                </a:spcBef>
                <a:spcAft>
                  <a:spcPts val="0"/>
                </a:spcAft>
                <a:buClrTx/>
                <a:buSzTx/>
                <a:buFontTx/>
                <a:buAutoNum type="arabicPeriod"/>
                <a:tabLst/>
                <a:defRPr/>
              </a:pP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Kondo, A., S. Yamamoto, R. </a:t>
              </a:r>
              <a:r>
                <a:rPr kumimoji="0" lang="en-US" sz="8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Nakaki</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T. Shimamura, T. </a:t>
              </a:r>
              <a:r>
                <a:rPr kumimoji="0" lang="en-US" sz="8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Hamakubo</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J. Sakai, T. Kodama, T. Yoshida, H. </a:t>
              </a:r>
              <a:r>
                <a:rPr kumimoji="0" lang="en-US" sz="8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Aburatani</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and T. </a:t>
              </a:r>
              <a:r>
                <a:rPr kumimoji="0" lang="en-US" sz="8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Osawa</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Extracellular acidic                                                                                           pH activates the sterol regulatory element-binding protein 2 to promote tumor progression. </a:t>
              </a:r>
              <a:r>
                <a:rPr kumimoji="0" lang="en-US" sz="80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Cell Reports. 18, 2228–2242.     http://dx.doi.org/10.1016/j.celrep.2017.02.006</a:t>
              </a:r>
            </a:p>
            <a:p>
              <a:pPr marL="742950" marR="0" lvl="0" indent="-742950" algn="l" defTabSz="3686861" rtl="0" eaLnBrk="1" fontAlgn="auto" latinLnBrk="0" hangingPunct="1">
                <a:lnSpc>
                  <a:spcPct val="100000"/>
                </a:lnSpc>
                <a:spcBef>
                  <a:spcPts val="0"/>
                </a:spcBef>
                <a:spcAft>
                  <a:spcPts val="0"/>
                </a:spcAft>
                <a:buClrTx/>
                <a:buSzTx/>
                <a:buFontTx/>
                <a:buAutoNum type="arabicPeriod"/>
                <a:tabLst/>
                <a:defRPr/>
              </a:pP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Lin X, Chacko N, Wang L, </a:t>
              </a:r>
              <a:r>
                <a:rPr kumimoji="0" lang="en-US" sz="8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Pavuluri</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Y.</a:t>
              </a:r>
              <a:r>
                <a:rPr kumimoji="0" lang="en-US" sz="8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2015. Generation of stable mutants and targeted gene deletion strains in </a:t>
              </a:r>
              <a:r>
                <a:rPr kumimoji="0" lang="en-US" sz="80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Cryptococcus neoformans</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through electroporation. Medical mycology 53:225-234.</a:t>
              </a:r>
            </a:p>
            <a:p>
              <a:pPr marL="742950" marR="0" lvl="0" indent="-742950" algn="l" defTabSz="3686861" rtl="0" eaLnBrk="1" fontAlgn="auto" latinLnBrk="0" hangingPunct="1">
                <a:lnSpc>
                  <a:spcPct val="100000"/>
                </a:lnSpc>
                <a:spcBef>
                  <a:spcPts val="0"/>
                </a:spcBef>
                <a:spcAft>
                  <a:spcPts val="0"/>
                </a:spcAft>
                <a:buClrTx/>
                <a:buSzTx/>
                <a:buFontTx/>
                <a:buAutoNum type="arabicPeriod"/>
                <a:tabLst/>
                <a:defRPr/>
              </a:pP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 C. Davidson, J. R. Blankenship, P. R. Kraus, M. de Jesus Berrios, C. M. Hull, C. D'Souza, P. Wang, J. Heitman, A PCR-based strategy to generate integrative targeting alleles with large regions of homology. </a:t>
              </a:r>
              <a:r>
                <a:rPr kumimoji="0" lang="en-US" sz="80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Microbiology</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8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148</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2607-2615 (2002); published online </a:t>
              </a:r>
              <a:r>
                <a:rPr kumimoji="0" lang="en-US" sz="8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EpubAug</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(10.1099/00221287-148-8-2607).</a:t>
              </a:r>
            </a:p>
            <a:p>
              <a:pPr marL="742950" marR="0" lvl="0" indent="-742950" algn="l" defTabSz="3686861" rtl="0" eaLnBrk="1" fontAlgn="auto" latinLnBrk="0" hangingPunct="1">
                <a:lnSpc>
                  <a:spcPct val="100000"/>
                </a:lnSpc>
                <a:spcBef>
                  <a:spcPts val="0"/>
                </a:spcBef>
                <a:spcAft>
                  <a:spcPts val="0"/>
                </a:spcAft>
                <a:buClrTx/>
                <a:buSzTx/>
                <a:buFontTx/>
                <a:buAutoNum type="arabicPeriod"/>
                <a:tabLst/>
                <a:defRPr/>
              </a:pPr>
              <a:r>
                <a:rPr kumimoji="0" lang="en-US" sz="80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Norrander</a:t>
              </a: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J, Kempe T, Messing J </a:t>
              </a:r>
              <a:r>
                <a:rPr kumimoji="0" lang="en-US" sz="80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Gene. 1983 Dec;26(1):101-6.</a:t>
              </a:r>
            </a:p>
            <a:p>
              <a:pPr marL="742950" marR="0" lvl="0" indent="-742950" algn="l" defTabSz="3686861" rtl="0" eaLnBrk="1" fontAlgn="auto" latinLnBrk="0" hangingPunct="1">
                <a:lnSpc>
                  <a:spcPct val="100000"/>
                </a:lnSpc>
                <a:spcBef>
                  <a:spcPts val="0"/>
                </a:spcBef>
                <a:spcAft>
                  <a:spcPts val="0"/>
                </a:spcAft>
                <a:buClrTx/>
                <a:buSzTx/>
                <a:buFontTx/>
                <a:buAutoNum type="arabicPeriod"/>
                <a:tabLst/>
                <a:defRPr/>
              </a:pPr>
              <a:r>
                <a:rPr kumimoji="0" lang="en-US" sz="8000" b="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Figures 1, 2. Finson, Hannah; “Lab Data and Scheme;” 3 March 2021, photograph.</a:t>
              </a:r>
              <a:endParaRPr lang="en-US" sz="8000" dirty="0">
                <a:solidFill>
                  <a:prstClr val="black"/>
                </a:solidFill>
                <a:latin typeface="Arial" panose="020B0604020202020204" pitchFamily="34" charset="0"/>
                <a:cs typeface="Arial" panose="020B0604020202020204" pitchFamily="34" charset="0"/>
              </a:endParaRPr>
            </a:p>
            <a:p>
              <a:pPr marL="742950" marR="0" lvl="0" indent="-742950" algn="l" defTabSz="3686861" rtl="0" eaLnBrk="1" fontAlgn="auto" latinLnBrk="0" hangingPunct="1">
                <a:lnSpc>
                  <a:spcPct val="100000"/>
                </a:lnSpc>
                <a:spcBef>
                  <a:spcPts val="0"/>
                </a:spcBef>
                <a:spcAft>
                  <a:spcPts val="0"/>
                </a:spcAft>
                <a:buClrTx/>
                <a:buSzTx/>
                <a:buFontTx/>
                <a:buAutoNum type="arabicPeriod"/>
                <a:tabLst/>
                <a:defRPr/>
              </a:pPr>
              <a:endPar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3686861"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This work is funded through grants from the Liberty University Center for Research and Scholarship and LUCOM</a:t>
              </a:r>
              <a:endParaRPr lang="en-US" sz="8000" dirty="0">
                <a:cs typeface="Calibri"/>
              </a:endParaRPr>
            </a:p>
            <a:p>
              <a:pPr marL="742950" indent="-742950">
                <a:buAutoNum type="arabicPeriod"/>
              </a:pPr>
              <a:endParaRPr lang="en-US" sz="3200" dirty="0">
                <a:cs typeface="Calibri"/>
              </a:endParaRPr>
            </a:p>
          </p:txBody>
        </p:sp>
        <p:sp>
          <p:nvSpPr>
            <p:cNvPr id="34" name="TextBox 33"/>
            <p:cNvSpPr txBox="1"/>
            <p:nvPr/>
          </p:nvSpPr>
          <p:spPr>
            <a:xfrm>
              <a:off x="29866971" y="26774011"/>
              <a:ext cx="13263917" cy="1297400"/>
            </a:xfrm>
            <a:prstGeom prst="rect">
              <a:avLst/>
            </a:prstGeom>
            <a:solidFill>
              <a:srgbClr val="0A254E"/>
            </a:solidFill>
          </p:spPr>
          <p:txBody>
            <a:bodyPr wrap="square" lIns="396993" tIns="198496" rIns="396993" bIns="198496" rtlCol="0">
              <a:spAutoFit/>
            </a:bodyPr>
            <a:lstStyle/>
            <a:p>
              <a:pPr algn="ctr">
                <a:lnSpc>
                  <a:spcPct val="90000"/>
                </a:lnSpc>
              </a:pPr>
              <a:r>
                <a:rPr lang="en-US" sz="6100" b="1">
                  <a:solidFill>
                    <a:srgbClr val="FFFFFF"/>
                  </a:solidFill>
                </a:rPr>
                <a:t>References &amp; Acknowledgements</a:t>
              </a:r>
            </a:p>
          </p:txBody>
        </p:sp>
      </p:grpSp>
      <p:grpSp>
        <p:nvGrpSpPr>
          <p:cNvPr id="19" name="Group 18">
            <a:extLst>
              <a:ext uri="{FF2B5EF4-FFF2-40B4-BE49-F238E27FC236}">
                <a16:creationId xmlns:a16="http://schemas.microsoft.com/office/drawing/2014/main" id="{70903979-2203-4441-8FA6-ACBBAED9B160}"/>
              </a:ext>
            </a:extLst>
          </p:cNvPr>
          <p:cNvGrpSpPr/>
          <p:nvPr/>
        </p:nvGrpSpPr>
        <p:grpSpPr>
          <a:xfrm>
            <a:off x="687539" y="29154816"/>
            <a:ext cx="12828319" cy="3543616"/>
            <a:chOff x="8845823" y="5511310"/>
            <a:chExt cx="18404553" cy="3278419"/>
          </a:xfrm>
        </p:grpSpPr>
        <p:sp>
          <p:nvSpPr>
            <p:cNvPr id="21" name="TextBox 20"/>
            <p:cNvSpPr txBox="1"/>
            <p:nvPr/>
          </p:nvSpPr>
          <p:spPr>
            <a:xfrm>
              <a:off x="8845823" y="6667878"/>
              <a:ext cx="18404553" cy="2121851"/>
            </a:xfrm>
            <a:prstGeom prst="rect">
              <a:avLst/>
            </a:prstGeom>
            <a:solidFill>
              <a:srgbClr val="FFFFFF"/>
            </a:solidFill>
            <a:ln cap="rnd">
              <a:solidFill>
                <a:schemeClr val="tx1"/>
              </a:solidFill>
            </a:ln>
          </p:spPr>
          <p:txBody>
            <a:bodyPr wrap="square" lIns="182880" rIns="182880" rtlCol="0" anchor="t">
              <a:noAutofit/>
            </a:bodyPr>
            <a:lstStyle/>
            <a:p>
              <a:pPr algn="just"/>
              <a:endParaRPr lang="en-US" sz="2900" dirty="0"/>
            </a:p>
            <a:p>
              <a:pPr algn="just"/>
              <a:endParaRPr lang="en-US" sz="3200" dirty="0"/>
            </a:p>
          </p:txBody>
        </p:sp>
        <p:sp>
          <p:nvSpPr>
            <p:cNvPr id="40" name="TextBox 39"/>
            <p:cNvSpPr txBox="1"/>
            <p:nvPr/>
          </p:nvSpPr>
          <p:spPr>
            <a:xfrm>
              <a:off x="8864856" y="5511310"/>
              <a:ext cx="18366490" cy="1192635"/>
            </a:xfrm>
            <a:prstGeom prst="rect">
              <a:avLst/>
            </a:prstGeom>
            <a:solidFill>
              <a:srgbClr val="0A254E"/>
            </a:solidFill>
          </p:spPr>
          <p:txBody>
            <a:bodyPr wrap="square" rtlCol="0">
              <a:spAutoFit/>
            </a:bodyPr>
            <a:lstStyle/>
            <a:p>
              <a:pPr algn="ctr"/>
              <a:r>
                <a:rPr lang="en-US" sz="6100" b="1" dirty="0">
                  <a:solidFill>
                    <a:srgbClr val="FFFFFF"/>
                  </a:solidFill>
                </a:rPr>
                <a:t>Research Question</a:t>
              </a:r>
            </a:p>
          </p:txBody>
        </p:sp>
      </p:grpSp>
      <p:grpSp>
        <p:nvGrpSpPr>
          <p:cNvPr id="3" name="Group 2">
            <a:extLst>
              <a:ext uri="{FF2B5EF4-FFF2-40B4-BE49-F238E27FC236}">
                <a16:creationId xmlns:a16="http://schemas.microsoft.com/office/drawing/2014/main" id="{782DBF9F-1108-884F-A7C7-55959837D853}"/>
              </a:ext>
            </a:extLst>
          </p:cNvPr>
          <p:cNvGrpSpPr/>
          <p:nvPr/>
        </p:nvGrpSpPr>
        <p:grpSpPr>
          <a:xfrm>
            <a:off x="707362" y="4739802"/>
            <a:ext cx="12808497" cy="23919419"/>
            <a:chOff x="707364" y="4739224"/>
            <a:chExt cx="12230396" cy="24540614"/>
          </a:xfrm>
        </p:grpSpPr>
        <p:sp>
          <p:nvSpPr>
            <p:cNvPr id="49" name="TextBox 48"/>
            <p:cNvSpPr txBox="1"/>
            <p:nvPr/>
          </p:nvSpPr>
          <p:spPr>
            <a:xfrm>
              <a:off x="707364" y="5105681"/>
              <a:ext cx="12230396" cy="24174157"/>
            </a:xfrm>
            <a:prstGeom prst="rect">
              <a:avLst/>
            </a:prstGeom>
            <a:solidFill>
              <a:srgbClr val="FFFFFF"/>
            </a:solidFill>
            <a:ln cap="rnd">
              <a:solidFill>
                <a:schemeClr val="tx1"/>
              </a:solidFill>
            </a:ln>
          </p:spPr>
          <p:txBody>
            <a:bodyPr wrap="square" lIns="182880" rIns="182880" rtlCol="0" anchor="t">
              <a:noAutofit/>
            </a:bodyPr>
            <a:lstStyle/>
            <a:p>
              <a:pPr algn="just"/>
              <a:endParaRPr lang="en-US" sz="2900" dirty="0"/>
            </a:p>
          </p:txBody>
        </p:sp>
        <p:sp>
          <p:nvSpPr>
            <p:cNvPr id="48" name="TextBox 47"/>
            <p:cNvSpPr txBox="1"/>
            <p:nvPr/>
          </p:nvSpPr>
          <p:spPr>
            <a:xfrm>
              <a:off x="707365" y="4739224"/>
              <a:ext cx="12230395" cy="1278068"/>
            </a:xfrm>
            <a:prstGeom prst="rect">
              <a:avLst/>
            </a:prstGeom>
            <a:solidFill>
              <a:srgbClr val="0A254E"/>
            </a:solidFill>
          </p:spPr>
          <p:txBody>
            <a:bodyPr wrap="square" lIns="396993" tIns="198496" rIns="396993" bIns="198496" rtlCol="0">
              <a:spAutoFit/>
            </a:bodyPr>
            <a:lstStyle/>
            <a:p>
              <a:pPr algn="ctr">
                <a:lnSpc>
                  <a:spcPct val="90000"/>
                </a:lnSpc>
              </a:pPr>
              <a:r>
                <a:rPr lang="en-US" sz="6100" b="1" dirty="0">
                  <a:solidFill>
                    <a:srgbClr val="FFFFFF"/>
                  </a:solidFill>
                </a:rPr>
                <a:t>Introduction &amp; Background</a:t>
              </a:r>
            </a:p>
          </p:txBody>
        </p:sp>
        <p:sp>
          <p:nvSpPr>
            <p:cNvPr id="25" name="TextBox 24"/>
            <p:cNvSpPr txBox="1"/>
            <p:nvPr/>
          </p:nvSpPr>
          <p:spPr>
            <a:xfrm>
              <a:off x="887735" y="28057232"/>
              <a:ext cx="11755392" cy="479694"/>
            </a:xfrm>
            <a:prstGeom prst="rect">
              <a:avLst/>
            </a:prstGeom>
            <a:noFill/>
          </p:spPr>
          <p:txBody>
            <a:bodyPr wrap="square" rtlCol="0">
              <a:spAutoFit/>
            </a:bodyPr>
            <a:lstStyle/>
            <a:p>
              <a:endParaRPr lang="en-US" sz="2800" i="1" dirty="0"/>
            </a:p>
          </p:txBody>
        </p:sp>
      </p:grpSp>
      <p:grpSp>
        <p:nvGrpSpPr>
          <p:cNvPr id="29" name="Group 28">
            <a:extLst>
              <a:ext uri="{FF2B5EF4-FFF2-40B4-BE49-F238E27FC236}">
                <a16:creationId xmlns:a16="http://schemas.microsoft.com/office/drawing/2014/main" id="{3C535283-E668-6B45-9B63-1309EBA361D6}"/>
              </a:ext>
            </a:extLst>
          </p:cNvPr>
          <p:cNvGrpSpPr/>
          <p:nvPr/>
        </p:nvGrpSpPr>
        <p:grpSpPr>
          <a:xfrm>
            <a:off x="29900088" y="15462871"/>
            <a:ext cx="13467754" cy="10318750"/>
            <a:chOff x="26841472" y="20771719"/>
            <a:chExt cx="13124642" cy="8621734"/>
          </a:xfrm>
        </p:grpSpPr>
        <p:sp>
          <p:nvSpPr>
            <p:cNvPr id="70" name="TextBox 69"/>
            <p:cNvSpPr txBox="1"/>
            <p:nvPr/>
          </p:nvSpPr>
          <p:spPr>
            <a:xfrm>
              <a:off x="26841472" y="21768756"/>
              <a:ext cx="13124642" cy="7624697"/>
            </a:xfrm>
            <a:prstGeom prst="rect">
              <a:avLst/>
            </a:prstGeom>
            <a:solidFill>
              <a:srgbClr val="FFFFFF"/>
            </a:solidFill>
            <a:ln cap="rnd">
              <a:solidFill>
                <a:schemeClr val="tx1"/>
              </a:solidFill>
            </a:ln>
          </p:spPr>
          <p:txBody>
            <a:bodyPr wrap="square" lIns="182880" tIns="198496" rIns="396993" bIns="198496" rtlCol="0" anchor="t">
              <a:noAutofit/>
            </a:bodyPr>
            <a:lstStyle/>
            <a:p>
              <a:pPr>
                <a:lnSpc>
                  <a:spcPct val="110000"/>
                </a:lnSpc>
              </a:pPr>
              <a:r>
                <a:rPr lang="en-US" sz="3600" b="1" dirty="0">
                  <a:latin typeface="Arial" panose="020B0604020202020204" pitchFamily="34" charset="0"/>
                  <a:cs typeface="Arial" panose="020B0604020202020204" pitchFamily="34" charset="0"/>
                </a:rPr>
                <a:t>Screening.</a:t>
              </a:r>
              <a:r>
                <a:rPr lang="en-US" sz="3600" dirty="0">
                  <a:latin typeface="Arial" panose="020B0604020202020204" pitchFamily="34" charset="0"/>
                  <a:cs typeface="Arial" panose="020B0604020202020204" pitchFamily="34" charset="0"/>
                </a:rPr>
                <a:t> As it is possible for the gene deletion constructs to insert themselves in various locations within </a:t>
              </a:r>
              <a:r>
                <a:rPr lang="en-US" sz="3600" i="1" dirty="0">
                  <a:latin typeface="Arial" panose="020B0604020202020204" pitchFamily="34" charset="0"/>
                  <a:cs typeface="Arial" panose="020B0604020202020204" pitchFamily="34" charset="0"/>
                </a:rPr>
                <a:t>C. neoformans </a:t>
              </a:r>
              <a:r>
                <a:rPr lang="en-US" sz="3600" dirty="0">
                  <a:latin typeface="Arial" panose="020B0604020202020204" pitchFamily="34" charset="0"/>
                  <a:cs typeface="Arial" panose="020B0604020202020204" pitchFamily="34" charset="0"/>
                </a:rPr>
                <a:t>DNA, the transformant colonies will be picked and screened for homologous recombination by Southern hybridization. </a:t>
              </a:r>
            </a:p>
            <a:p>
              <a:pPr>
                <a:lnSpc>
                  <a:spcPct val="120000"/>
                </a:lnSpc>
              </a:pPr>
              <a:r>
                <a:rPr lang="en-US" sz="3600" b="1" dirty="0">
                  <a:latin typeface="Arial" panose="020B0604020202020204" pitchFamily="34" charset="0"/>
                  <a:cs typeface="Arial" panose="020B0604020202020204" pitchFamily="34" charset="0"/>
                </a:rPr>
                <a:t>Phenotype characterization.</a:t>
              </a:r>
              <a:r>
                <a:rPr lang="en-US" sz="3600" dirty="0">
                  <a:latin typeface="Arial" panose="020B0604020202020204" pitchFamily="34" charset="0"/>
                  <a:cs typeface="Arial" panose="020B0604020202020204" pitchFamily="34" charset="0"/>
                </a:rPr>
                <a:t> Once the </a:t>
              </a:r>
              <a:r>
                <a:rPr lang="en-US" sz="3600" i="1" dirty="0">
                  <a:latin typeface="Arial" panose="020B0604020202020204" pitchFamily="34" charset="0"/>
                  <a:cs typeface="Arial" panose="020B0604020202020204" pitchFamily="34" charset="0"/>
                </a:rPr>
                <a:t>C. neoformans </a:t>
              </a:r>
              <a:r>
                <a:rPr lang="en-US" sz="3600" dirty="0">
                  <a:latin typeface="Arial" panose="020B0604020202020204" pitchFamily="34" charset="0"/>
                  <a:cs typeface="Arial" panose="020B0604020202020204" pitchFamily="34" charset="0"/>
                </a:rPr>
                <a:t>cells have been successfully transformed, the mutant strains will be picked and grown on different agar plates. The mutant cells will be tested for growth at pH 7 and in 1.5 M NaCl. Screening these mutants on several media could help distinguish their various functions from each other within pH adaptation pathways. The mutant cells will also be tested for virulence using waxworm larvae and/or mouse models of infection. Virulence phenotypes will be evaluated in the gene deletion strains. </a:t>
              </a:r>
            </a:p>
          </p:txBody>
        </p:sp>
        <p:sp>
          <p:nvSpPr>
            <p:cNvPr id="71" name="TextBox 70"/>
            <p:cNvSpPr txBox="1"/>
            <p:nvPr/>
          </p:nvSpPr>
          <p:spPr>
            <a:xfrm>
              <a:off x="26841472" y="20771719"/>
              <a:ext cx="13124642" cy="1023268"/>
            </a:xfrm>
            <a:prstGeom prst="rect">
              <a:avLst/>
            </a:prstGeom>
            <a:solidFill>
              <a:srgbClr val="0A254E"/>
            </a:solidFill>
          </p:spPr>
          <p:txBody>
            <a:bodyPr wrap="square" lIns="396993" tIns="198496" rIns="396993" bIns="198496" rtlCol="0">
              <a:spAutoFit/>
            </a:bodyPr>
            <a:lstStyle/>
            <a:p>
              <a:pPr algn="ctr">
                <a:lnSpc>
                  <a:spcPct val="90000"/>
                </a:lnSpc>
              </a:pPr>
              <a:r>
                <a:rPr lang="en-US" sz="6100" b="1" dirty="0">
                  <a:solidFill>
                    <a:srgbClr val="FFFFFF"/>
                  </a:solidFill>
                </a:rPr>
                <a:t>Future Work </a:t>
              </a:r>
            </a:p>
          </p:txBody>
        </p:sp>
      </p:grpSp>
      <p:grpSp>
        <p:nvGrpSpPr>
          <p:cNvPr id="22" name="Group 21">
            <a:extLst>
              <a:ext uri="{FF2B5EF4-FFF2-40B4-BE49-F238E27FC236}">
                <a16:creationId xmlns:a16="http://schemas.microsoft.com/office/drawing/2014/main" id="{2648D17F-E442-D147-89A9-C317080A4B45}"/>
              </a:ext>
            </a:extLst>
          </p:cNvPr>
          <p:cNvGrpSpPr/>
          <p:nvPr/>
        </p:nvGrpSpPr>
        <p:grpSpPr>
          <a:xfrm>
            <a:off x="29865904" y="4668449"/>
            <a:ext cx="13501937" cy="10642120"/>
            <a:chOff x="29870401" y="6807219"/>
            <a:chExt cx="13224093" cy="13215061"/>
          </a:xfrm>
        </p:grpSpPr>
        <p:sp>
          <p:nvSpPr>
            <p:cNvPr id="11" name="TextBox 10"/>
            <p:cNvSpPr txBox="1"/>
            <p:nvPr/>
          </p:nvSpPr>
          <p:spPr>
            <a:xfrm>
              <a:off x="29870401" y="8076365"/>
              <a:ext cx="13224093" cy="11945915"/>
            </a:xfrm>
            <a:prstGeom prst="rect">
              <a:avLst/>
            </a:prstGeom>
            <a:solidFill>
              <a:srgbClr val="FFFFFF"/>
            </a:solidFill>
            <a:ln cap="rnd">
              <a:solidFill>
                <a:schemeClr val="tx1"/>
              </a:solidFill>
            </a:ln>
          </p:spPr>
          <p:txBody>
            <a:bodyPr wrap="square" lIns="182880" tIns="198496" rIns="182880" bIns="198496" rtlCol="0" anchor="t">
              <a:noAutofit/>
            </a:bodyPr>
            <a:lstStyle/>
            <a:p>
              <a:endParaRPr lang="en-US" sz="3200" dirty="0"/>
            </a:p>
          </p:txBody>
        </p:sp>
        <p:sp>
          <p:nvSpPr>
            <p:cNvPr id="20" name="TextBox 19"/>
            <p:cNvSpPr txBox="1"/>
            <p:nvPr/>
          </p:nvSpPr>
          <p:spPr>
            <a:xfrm>
              <a:off x="29870401" y="6895822"/>
              <a:ext cx="13209959" cy="1370619"/>
            </a:xfrm>
            <a:prstGeom prst="rect">
              <a:avLst/>
            </a:prstGeom>
            <a:solidFill>
              <a:srgbClr val="0A254E"/>
            </a:solidFill>
          </p:spPr>
          <p:txBody>
            <a:bodyPr wrap="square" lIns="396993" tIns="198496" rIns="396993" bIns="198496" rtlCol="0">
              <a:spAutoFit/>
            </a:bodyPr>
            <a:lstStyle/>
            <a:p>
              <a:pPr algn="ctr">
                <a:lnSpc>
                  <a:spcPct val="90000"/>
                </a:lnSpc>
              </a:pPr>
              <a:endParaRPr lang="en-US" sz="6100" b="1">
                <a:solidFill>
                  <a:srgbClr val="FFFFFF"/>
                </a:solidFill>
              </a:endParaRPr>
            </a:p>
          </p:txBody>
        </p:sp>
        <p:sp>
          <p:nvSpPr>
            <p:cNvPr id="15" name="TextBox 14"/>
            <p:cNvSpPr txBox="1"/>
            <p:nvPr/>
          </p:nvSpPr>
          <p:spPr>
            <a:xfrm>
              <a:off x="30454317" y="6807219"/>
              <a:ext cx="12215528" cy="1280328"/>
            </a:xfrm>
            <a:prstGeom prst="rect">
              <a:avLst/>
            </a:prstGeom>
            <a:noFill/>
          </p:spPr>
          <p:txBody>
            <a:bodyPr wrap="square" rtlCol="0" anchor="t">
              <a:spAutoFit/>
            </a:bodyPr>
            <a:lstStyle/>
            <a:p>
              <a:pPr algn="ctr"/>
              <a:r>
                <a:rPr lang="en-US" sz="6100" b="1" dirty="0">
                  <a:solidFill>
                    <a:schemeClr val="bg1"/>
                  </a:solidFill>
                </a:rPr>
                <a:t>Results</a:t>
              </a:r>
            </a:p>
          </p:txBody>
        </p:sp>
        <p:sp>
          <p:nvSpPr>
            <p:cNvPr id="6" name="TextBox 5"/>
            <p:cNvSpPr txBox="1"/>
            <p:nvPr/>
          </p:nvSpPr>
          <p:spPr>
            <a:xfrm>
              <a:off x="35458189" y="18220729"/>
              <a:ext cx="362600" cy="461665"/>
            </a:xfrm>
            <a:prstGeom prst="rect">
              <a:avLst/>
            </a:prstGeom>
            <a:noFill/>
          </p:spPr>
          <p:txBody>
            <a:bodyPr wrap="none" rtlCol="0">
              <a:spAutoFit/>
            </a:bodyPr>
            <a:lstStyle/>
            <a:p>
              <a:r>
                <a:rPr lang="en-US" sz="2400">
                  <a:solidFill>
                    <a:schemeClr val="bg1"/>
                  </a:solidFill>
                </a:rPr>
                <a:t>A</a:t>
              </a:r>
            </a:p>
          </p:txBody>
        </p:sp>
        <p:sp>
          <p:nvSpPr>
            <p:cNvPr id="56" name="TextBox 55"/>
            <p:cNvSpPr txBox="1"/>
            <p:nvPr/>
          </p:nvSpPr>
          <p:spPr>
            <a:xfrm>
              <a:off x="38964183" y="18220729"/>
              <a:ext cx="351378" cy="461665"/>
            </a:xfrm>
            <a:prstGeom prst="rect">
              <a:avLst/>
            </a:prstGeom>
            <a:noFill/>
          </p:spPr>
          <p:txBody>
            <a:bodyPr wrap="none" rtlCol="0">
              <a:spAutoFit/>
            </a:bodyPr>
            <a:lstStyle/>
            <a:p>
              <a:r>
                <a:rPr lang="en-US" sz="2400">
                  <a:solidFill>
                    <a:schemeClr val="bg1"/>
                  </a:solidFill>
                </a:rPr>
                <a:t>B</a:t>
              </a:r>
            </a:p>
          </p:txBody>
        </p:sp>
      </p:grpSp>
      <p:grpSp>
        <p:nvGrpSpPr>
          <p:cNvPr id="24" name="Group 23">
            <a:extLst>
              <a:ext uri="{FF2B5EF4-FFF2-40B4-BE49-F238E27FC236}">
                <a16:creationId xmlns:a16="http://schemas.microsoft.com/office/drawing/2014/main" id="{E06F0D7F-69B2-4A42-B4BB-F45ACCD11CC4}"/>
              </a:ext>
            </a:extLst>
          </p:cNvPr>
          <p:cNvGrpSpPr/>
          <p:nvPr/>
        </p:nvGrpSpPr>
        <p:grpSpPr>
          <a:xfrm>
            <a:off x="13921161" y="4739800"/>
            <a:ext cx="15231435" cy="21204196"/>
            <a:chOff x="14268854" y="12757696"/>
            <a:chExt cx="14392835" cy="19625220"/>
          </a:xfrm>
        </p:grpSpPr>
        <p:grpSp>
          <p:nvGrpSpPr>
            <p:cNvPr id="7" name="Group 6"/>
            <p:cNvGrpSpPr/>
            <p:nvPr/>
          </p:nvGrpSpPr>
          <p:grpSpPr>
            <a:xfrm>
              <a:off x="14268854" y="12757696"/>
              <a:ext cx="14392835" cy="19625220"/>
              <a:chOff x="15319023" y="16192403"/>
              <a:chExt cx="13258536" cy="15667959"/>
            </a:xfrm>
          </p:grpSpPr>
          <p:sp>
            <p:nvSpPr>
              <p:cNvPr id="51" name="TextBox 50"/>
              <p:cNvSpPr txBox="1"/>
              <p:nvPr/>
            </p:nvSpPr>
            <p:spPr>
              <a:xfrm>
                <a:off x="15319023" y="16977335"/>
                <a:ext cx="13258536" cy="14883027"/>
              </a:xfrm>
              <a:prstGeom prst="rect">
                <a:avLst/>
              </a:prstGeom>
              <a:solidFill>
                <a:srgbClr val="FFFFFF"/>
              </a:solidFill>
              <a:ln cap="rnd">
                <a:solidFill>
                  <a:schemeClr val="tx1"/>
                </a:solidFill>
              </a:ln>
            </p:spPr>
            <p:txBody>
              <a:bodyPr wrap="square" lIns="182880" rIns="182880" rtlCol="0">
                <a:noAutofit/>
              </a:bodyPr>
              <a:lstStyle/>
              <a:p>
                <a:pPr algn="just"/>
                <a:endParaRPr lang="en-US" sz="2900" dirty="0"/>
              </a:p>
              <a:p>
                <a:pPr algn="just"/>
                <a:endParaRPr lang="en-US" sz="2900" dirty="0"/>
              </a:p>
              <a:p>
                <a:pPr algn="just"/>
                <a:endParaRPr lang="en-US" sz="2900" dirty="0"/>
              </a:p>
              <a:p>
                <a:pPr algn="just"/>
                <a:endParaRPr lang="en-US" sz="2900" dirty="0"/>
              </a:p>
            </p:txBody>
          </p:sp>
          <p:sp>
            <p:nvSpPr>
              <p:cNvPr id="50" name="TextBox 49"/>
              <p:cNvSpPr txBox="1"/>
              <p:nvPr/>
            </p:nvSpPr>
            <p:spPr>
              <a:xfrm>
                <a:off x="15319023" y="16192403"/>
                <a:ext cx="13254930" cy="920470"/>
              </a:xfrm>
              <a:prstGeom prst="rect">
                <a:avLst/>
              </a:prstGeom>
              <a:solidFill>
                <a:srgbClr val="0A254E"/>
              </a:solidFill>
            </p:spPr>
            <p:txBody>
              <a:bodyPr wrap="square" lIns="396993" tIns="198496" rIns="396993" bIns="198496" rtlCol="0">
                <a:spAutoFit/>
              </a:bodyPr>
              <a:lstStyle/>
              <a:p>
                <a:pPr algn="ctr">
                  <a:lnSpc>
                    <a:spcPct val="90000"/>
                  </a:lnSpc>
                </a:pPr>
                <a:r>
                  <a:rPr lang="en-US" sz="6100" b="1" dirty="0">
                    <a:solidFill>
                      <a:srgbClr val="FFFFFF"/>
                    </a:solidFill>
                  </a:rPr>
                  <a:t>Methods</a:t>
                </a:r>
              </a:p>
            </p:txBody>
          </p:sp>
        </p:grpSp>
        <p:sp>
          <p:nvSpPr>
            <p:cNvPr id="52" name="TextBox 51"/>
            <p:cNvSpPr txBox="1"/>
            <p:nvPr/>
          </p:nvSpPr>
          <p:spPr>
            <a:xfrm flipH="1">
              <a:off x="21454169" y="13928405"/>
              <a:ext cx="543688" cy="617271"/>
            </a:xfrm>
            <a:prstGeom prst="rect">
              <a:avLst/>
            </a:prstGeom>
            <a:noFill/>
          </p:spPr>
          <p:txBody>
            <a:bodyPr wrap="square" rtlCol="0">
              <a:spAutoFit/>
            </a:bodyPr>
            <a:lstStyle/>
            <a:p>
              <a:endParaRPr lang="en-US" sz="3600" dirty="0"/>
            </a:p>
          </p:txBody>
        </p:sp>
        <p:grpSp>
          <p:nvGrpSpPr>
            <p:cNvPr id="18" name="Group 17"/>
            <p:cNvGrpSpPr/>
            <p:nvPr/>
          </p:nvGrpSpPr>
          <p:grpSpPr>
            <a:xfrm>
              <a:off x="19617281" y="14797540"/>
              <a:ext cx="1702758" cy="2611749"/>
              <a:chOff x="20660390" y="14821611"/>
              <a:chExt cx="1702758" cy="2611749"/>
            </a:xfrm>
          </p:grpSpPr>
          <p:sp>
            <p:nvSpPr>
              <p:cNvPr id="67" name="TextBox 66"/>
              <p:cNvSpPr txBox="1"/>
              <p:nvPr/>
            </p:nvSpPr>
            <p:spPr>
              <a:xfrm>
                <a:off x="21730957" y="17124140"/>
                <a:ext cx="632191" cy="309220"/>
              </a:xfrm>
              <a:prstGeom prst="rect">
                <a:avLst/>
              </a:prstGeom>
              <a:noFill/>
            </p:spPr>
            <p:txBody>
              <a:bodyPr wrap="square" rtlCol="0">
                <a:spAutoFit/>
              </a:bodyPr>
              <a:lstStyle/>
              <a:p>
                <a:endParaRPr lang="en-US" sz="1400">
                  <a:latin typeface="Times New Roman" panose="02020603050405020304" pitchFamily="18" charset="0"/>
                  <a:cs typeface="Times New Roman" panose="02020603050405020304" pitchFamily="18" charset="0"/>
                </a:endParaRPr>
              </a:p>
            </p:txBody>
          </p:sp>
          <p:sp>
            <p:nvSpPr>
              <p:cNvPr id="69" name="TextBox 68"/>
              <p:cNvSpPr txBox="1"/>
              <p:nvPr/>
            </p:nvSpPr>
            <p:spPr>
              <a:xfrm>
                <a:off x="20660390" y="14821611"/>
                <a:ext cx="607423" cy="307777"/>
              </a:xfrm>
              <a:prstGeom prst="rect">
                <a:avLst/>
              </a:prstGeom>
              <a:noFill/>
            </p:spPr>
            <p:txBody>
              <a:bodyPr wrap="square" rtlCol="0">
                <a:spAutoFit/>
              </a:bodyPr>
              <a:lstStyle/>
              <a:p>
                <a:endParaRPr lang="en-US" sz="1400" b="1">
                  <a:latin typeface="Times New Roman" panose="02020603050405020304" pitchFamily="18" charset="0"/>
                  <a:cs typeface="Times New Roman" panose="02020603050405020304" pitchFamily="18" charset="0"/>
                </a:endParaRPr>
              </a:p>
            </p:txBody>
          </p:sp>
        </p:grpSp>
        <p:sp>
          <p:nvSpPr>
            <p:cNvPr id="28" name="TextBox 27">
              <a:extLst>
                <a:ext uri="{FF2B5EF4-FFF2-40B4-BE49-F238E27FC236}">
                  <a16:creationId xmlns:a16="http://schemas.microsoft.com/office/drawing/2014/main" id="{D8F88BD5-5C14-49CC-A462-4F9B4CD7260D}"/>
                </a:ext>
              </a:extLst>
            </p:cNvPr>
            <p:cNvSpPr txBox="1"/>
            <p:nvPr/>
          </p:nvSpPr>
          <p:spPr>
            <a:xfrm>
              <a:off x="14652137" y="14742469"/>
              <a:ext cx="596286" cy="461665"/>
            </a:xfrm>
            <a:prstGeom prst="rect">
              <a:avLst/>
            </a:prstGeom>
            <a:noFill/>
          </p:spPr>
          <p:txBody>
            <a:bodyPr wrap="square" rtlCol="0">
              <a:spAutoFit/>
            </a:bodyPr>
            <a:lstStyle/>
            <a:p>
              <a:r>
                <a:rPr lang="en-US" sz="1200">
                  <a:solidFill>
                    <a:schemeClr val="bg1"/>
                  </a:solidFill>
                </a:rPr>
                <a:t>DNA ladder</a:t>
              </a:r>
            </a:p>
          </p:txBody>
        </p:sp>
        <p:sp>
          <p:nvSpPr>
            <p:cNvPr id="30" name="TextBox 29">
              <a:extLst>
                <a:ext uri="{FF2B5EF4-FFF2-40B4-BE49-F238E27FC236}">
                  <a16:creationId xmlns:a16="http://schemas.microsoft.com/office/drawing/2014/main" id="{7BE1F340-F0A1-4B53-B288-A4BBB1EC61F7}"/>
                </a:ext>
              </a:extLst>
            </p:cNvPr>
            <p:cNvSpPr txBox="1"/>
            <p:nvPr/>
          </p:nvSpPr>
          <p:spPr>
            <a:xfrm>
              <a:off x="16376717" y="14896356"/>
              <a:ext cx="531670" cy="307777"/>
            </a:xfrm>
            <a:prstGeom prst="rect">
              <a:avLst/>
            </a:prstGeom>
            <a:noFill/>
          </p:spPr>
          <p:txBody>
            <a:bodyPr wrap="square" rtlCol="0">
              <a:spAutoFit/>
            </a:bodyPr>
            <a:lstStyle/>
            <a:p>
              <a:r>
                <a:rPr lang="en-US" sz="1400">
                  <a:solidFill>
                    <a:schemeClr val="bg1"/>
                  </a:solidFill>
                </a:rPr>
                <a:t>NEO</a:t>
              </a:r>
            </a:p>
          </p:txBody>
        </p:sp>
        <p:sp>
          <p:nvSpPr>
            <p:cNvPr id="32" name="TextBox 31">
              <a:extLst>
                <a:ext uri="{FF2B5EF4-FFF2-40B4-BE49-F238E27FC236}">
                  <a16:creationId xmlns:a16="http://schemas.microsoft.com/office/drawing/2014/main" id="{3405D932-FD64-420C-97EE-418BED1F3A69}"/>
                </a:ext>
              </a:extLst>
            </p:cNvPr>
            <p:cNvSpPr txBox="1"/>
            <p:nvPr/>
          </p:nvSpPr>
          <p:spPr>
            <a:xfrm>
              <a:off x="18036680" y="14896356"/>
              <a:ext cx="531670" cy="307777"/>
            </a:xfrm>
            <a:prstGeom prst="rect">
              <a:avLst/>
            </a:prstGeom>
            <a:noFill/>
          </p:spPr>
          <p:txBody>
            <a:bodyPr wrap="square" rtlCol="0">
              <a:spAutoFit/>
            </a:bodyPr>
            <a:lstStyle/>
            <a:p>
              <a:r>
                <a:rPr lang="en-US" sz="1400">
                  <a:solidFill>
                    <a:schemeClr val="bg1"/>
                  </a:solidFill>
                </a:rPr>
                <a:t>NEO</a:t>
              </a:r>
            </a:p>
          </p:txBody>
        </p:sp>
        <p:sp>
          <p:nvSpPr>
            <p:cNvPr id="33" name="TextBox 32">
              <a:extLst>
                <a:ext uri="{FF2B5EF4-FFF2-40B4-BE49-F238E27FC236}">
                  <a16:creationId xmlns:a16="http://schemas.microsoft.com/office/drawing/2014/main" id="{412BF36E-FE0A-4C26-9EF4-03584268E4A5}"/>
                </a:ext>
              </a:extLst>
            </p:cNvPr>
            <p:cNvSpPr txBox="1"/>
            <p:nvPr/>
          </p:nvSpPr>
          <p:spPr>
            <a:xfrm>
              <a:off x="15196231" y="14603969"/>
              <a:ext cx="642435" cy="600164"/>
            </a:xfrm>
            <a:prstGeom prst="rect">
              <a:avLst/>
            </a:prstGeom>
            <a:noFill/>
          </p:spPr>
          <p:txBody>
            <a:bodyPr wrap="square" rtlCol="0">
              <a:spAutoFit/>
            </a:bodyPr>
            <a:lstStyle/>
            <a:p>
              <a:r>
                <a:rPr lang="en-US" sz="1100">
                  <a:solidFill>
                    <a:schemeClr val="bg1"/>
                  </a:solidFill>
                </a:rPr>
                <a:t>CNAG_01580 </a:t>
              </a:r>
            </a:p>
            <a:p>
              <a:r>
                <a:rPr lang="en-US" sz="1100">
                  <a:solidFill>
                    <a:schemeClr val="bg1"/>
                  </a:solidFill>
                </a:rPr>
                <a:t>5’ flank</a:t>
              </a:r>
            </a:p>
          </p:txBody>
        </p:sp>
        <p:sp>
          <p:nvSpPr>
            <p:cNvPr id="35" name="TextBox 34">
              <a:extLst>
                <a:ext uri="{FF2B5EF4-FFF2-40B4-BE49-F238E27FC236}">
                  <a16:creationId xmlns:a16="http://schemas.microsoft.com/office/drawing/2014/main" id="{D1E8EDB9-CD54-42B8-84FE-E7803383F2C3}"/>
                </a:ext>
              </a:extLst>
            </p:cNvPr>
            <p:cNvSpPr txBox="1"/>
            <p:nvPr/>
          </p:nvSpPr>
          <p:spPr>
            <a:xfrm>
              <a:off x="15786474" y="14603969"/>
              <a:ext cx="642435" cy="600164"/>
            </a:xfrm>
            <a:prstGeom prst="rect">
              <a:avLst/>
            </a:prstGeom>
            <a:noFill/>
          </p:spPr>
          <p:txBody>
            <a:bodyPr wrap="square" rtlCol="0">
              <a:spAutoFit/>
            </a:bodyPr>
            <a:lstStyle/>
            <a:p>
              <a:r>
                <a:rPr lang="en-US" sz="1100">
                  <a:solidFill>
                    <a:schemeClr val="bg1"/>
                  </a:solidFill>
                </a:rPr>
                <a:t>CNAG_01580</a:t>
              </a:r>
            </a:p>
            <a:p>
              <a:r>
                <a:rPr lang="en-US" sz="1100">
                  <a:solidFill>
                    <a:schemeClr val="bg1"/>
                  </a:solidFill>
                </a:rPr>
                <a:t>3’ flank</a:t>
              </a:r>
            </a:p>
          </p:txBody>
        </p:sp>
        <p:sp>
          <p:nvSpPr>
            <p:cNvPr id="36" name="TextBox 35">
              <a:extLst>
                <a:ext uri="{FF2B5EF4-FFF2-40B4-BE49-F238E27FC236}">
                  <a16:creationId xmlns:a16="http://schemas.microsoft.com/office/drawing/2014/main" id="{008081E0-724E-4C96-A0AC-883852A46304}"/>
                </a:ext>
              </a:extLst>
            </p:cNvPr>
            <p:cNvSpPr txBox="1"/>
            <p:nvPr/>
          </p:nvSpPr>
          <p:spPr>
            <a:xfrm>
              <a:off x="16856195" y="14603969"/>
              <a:ext cx="642434" cy="600164"/>
            </a:xfrm>
            <a:prstGeom prst="rect">
              <a:avLst/>
            </a:prstGeom>
            <a:noFill/>
          </p:spPr>
          <p:txBody>
            <a:bodyPr wrap="square" rtlCol="0">
              <a:spAutoFit/>
            </a:bodyPr>
            <a:lstStyle/>
            <a:p>
              <a:r>
                <a:rPr lang="en-US" sz="1100">
                  <a:solidFill>
                    <a:schemeClr val="bg1"/>
                  </a:solidFill>
                </a:rPr>
                <a:t>CNAG_02291</a:t>
              </a:r>
            </a:p>
            <a:p>
              <a:r>
                <a:rPr lang="en-US" sz="1100">
                  <a:solidFill>
                    <a:schemeClr val="bg1"/>
                  </a:solidFill>
                </a:rPr>
                <a:t>5’ flank</a:t>
              </a:r>
            </a:p>
          </p:txBody>
        </p:sp>
        <p:sp>
          <p:nvSpPr>
            <p:cNvPr id="38" name="TextBox 37">
              <a:extLst>
                <a:ext uri="{FF2B5EF4-FFF2-40B4-BE49-F238E27FC236}">
                  <a16:creationId xmlns:a16="http://schemas.microsoft.com/office/drawing/2014/main" id="{99D962E7-B08B-46E1-9244-EB61E5910A47}"/>
                </a:ext>
              </a:extLst>
            </p:cNvPr>
            <p:cNvSpPr txBox="1"/>
            <p:nvPr/>
          </p:nvSpPr>
          <p:spPr>
            <a:xfrm>
              <a:off x="17446437" y="14603969"/>
              <a:ext cx="642434" cy="600164"/>
            </a:xfrm>
            <a:prstGeom prst="rect">
              <a:avLst/>
            </a:prstGeom>
            <a:noFill/>
          </p:spPr>
          <p:txBody>
            <a:bodyPr wrap="square" rtlCol="0">
              <a:spAutoFit/>
            </a:bodyPr>
            <a:lstStyle/>
            <a:p>
              <a:r>
                <a:rPr lang="en-US" sz="1100">
                  <a:solidFill>
                    <a:schemeClr val="bg1"/>
                  </a:solidFill>
                </a:rPr>
                <a:t>CNAG_02291</a:t>
              </a:r>
            </a:p>
            <a:p>
              <a:r>
                <a:rPr lang="en-US" sz="1100">
                  <a:solidFill>
                    <a:schemeClr val="bg1"/>
                  </a:solidFill>
                </a:rPr>
                <a:t>3’ flank</a:t>
              </a:r>
            </a:p>
          </p:txBody>
        </p:sp>
      </p:grpSp>
      <p:pic>
        <p:nvPicPr>
          <p:cNvPr id="53" name="Picture 52">
            <a:extLst>
              <a:ext uri="{FF2B5EF4-FFF2-40B4-BE49-F238E27FC236}">
                <a16:creationId xmlns:a16="http://schemas.microsoft.com/office/drawing/2014/main" id="{7A7A815F-366B-7244-9A1E-B2B7D5347F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64272" y="1361120"/>
            <a:ext cx="4924900" cy="1401798"/>
          </a:xfrm>
          <a:prstGeom prst="rect">
            <a:avLst/>
          </a:prstGeom>
        </p:spPr>
      </p:pic>
      <p:sp>
        <p:nvSpPr>
          <p:cNvPr id="14" name="Rectangle 13">
            <a:extLst>
              <a:ext uri="{FF2B5EF4-FFF2-40B4-BE49-F238E27FC236}">
                <a16:creationId xmlns:a16="http://schemas.microsoft.com/office/drawing/2014/main" id="{6210DAF1-0773-4DA3-B42F-9B36FCE0B076}"/>
              </a:ext>
            </a:extLst>
          </p:cNvPr>
          <p:cNvSpPr/>
          <p:nvPr/>
        </p:nvSpPr>
        <p:spPr>
          <a:xfrm>
            <a:off x="36797795" y="11529750"/>
            <a:ext cx="5354191" cy="369332"/>
          </a:xfrm>
          <a:prstGeom prst="rect">
            <a:avLst/>
          </a:prstGeom>
        </p:spPr>
        <p:txBody>
          <a:bodyPr wrap="square">
            <a:spAutoFit/>
          </a:bodyPr>
          <a:lstStyle/>
          <a:p>
            <a:r>
              <a:rPr lang="en-US" sz="1800">
                <a:solidFill>
                  <a:schemeClr val="bg1"/>
                </a:solidFill>
              </a:rPr>
              <a:t>1Kb    1        2        3       4        5       6        7        8     1Kb  </a:t>
            </a:r>
          </a:p>
        </p:txBody>
      </p:sp>
      <p:sp>
        <p:nvSpPr>
          <p:cNvPr id="55" name="TextBox 54">
            <a:extLst>
              <a:ext uri="{FF2B5EF4-FFF2-40B4-BE49-F238E27FC236}">
                <a16:creationId xmlns:a16="http://schemas.microsoft.com/office/drawing/2014/main" id="{4437D053-BFAD-482E-AA36-EDD4F5C03B60}"/>
              </a:ext>
            </a:extLst>
          </p:cNvPr>
          <p:cNvSpPr txBox="1"/>
          <p:nvPr/>
        </p:nvSpPr>
        <p:spPr>
          <a:xfrm>
            <a:off x="920129" y="5727858"/>
            <a:ext cx="12237245" cy="22796083"/>
          </a:xfrm>
          <a:prstGeom prst="rect">
            <a:avLst/>
          </a:prstGeom>
          <a:noFill/>
        </p:spPr>
        <p:txBody>
          <a:bodyPr wrap="square">
            <a:spAutoFit/>
          </a:bodyPr>
          <a:lstStyle/>
          <a:p>
            <a:pPr lvl="0">
              <a:lnSpc>
                <a:spcPct val="110000"/>
              </a:lnSpc>
            </a:pPr>
            <a:endParaRPr lang="en-US" sz="3600" b="1" dirty="0">
              <a:solidFill>
                <a:srgbClr val="9E7E38"/>
              </a:solidFill>
              <a:latin typeface="Arial" pitchFamily="34" charset="0"/>
              <a:cs typeface="Arial" pitchFamily="34" charset="0"/>
            </a:endParaRPr>
          </a:p>
          <a:p>
            <a:pPr marL="0" marR="0" lvl="0" indent="457200" algn="l" defTabSz="1984959" rtl="0" eaLnBrk="1" fontAlgn="auto" latinLnBrk="0" hangingPunct="1">
              <a:lnSpc>
                <a:spcPct val="107000"/>
              </a:lnSpc>
              <a:spcBef>
                <a:spcPts val="0"/>
              </a:spcBef>
              <a:spcAft>
                <a:spcPts val="800"/>
              </a:spcAft>
              <a:buClrTx/>
              <a:buSzTx/>
              <a:buFontTx/>
              <a:buNone/>
              <a:tabLst/>
              <a:defRPr/>
            </a:pPr>
            <a:r>
              <a:rPr kumimoji="0" lang="en-US" sz="3600" b="0" i="1"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Cryptococcus neoformans </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is a fungal pathogen that can be fatal for people with immuno-deficiency disorders, such as HIV/AIDS. </a:t>
            </a:r>
            <a:r>
              <a:rPr kumimoji="0" lang="en-US" sz="3600" b="0" i="1"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 neoformans</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infects the lungs and travels to the central nervous system, where it causes potentially fatal meningoencephalitis if untreated (1). </a:t>
            </a:r>
            <a:r>
              <a:rPr kumimoji="0" lang="en-US" sz="3600" b="0" i="1"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 neoformans </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is known to be able to influence host responses to those that are favorable for growth and survival. During infection, </a:t>
            </a:r>
            <a:r>
              <a:rPr kumimoji="0" lang="en-US" sz="3600" b="0" i="1"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 neoformans</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encounters large changes in pH from acidic in the environment to basic in the host to acidic in the macrophage phagolysosome. pH adaptation occurs in </a:t>
            </a:r>
            <a:r>
              <a:rPr kumimoji="0" lang="en-US" sz="3600" b="0" i="1"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 neoformans </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through the Rim pathway in fungi. First, the pathogen moves from the generally acidic exterior environment and enters the slightly alkaline environment of the human body. This induces alkaline-specific protein production to maintain cellular processes so the cells can survive. Investigators at Duke University identified several </a:t>
            </a:r>
            <a:r>
              <a:rPr kumimoji="0" lang="en-US" sz="3600" b="0" i="1"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 neoformans </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genes that play a role in this process through a screen of Rim pathway-related mutants (2). One of the genes identified is the putative sterol regulatory element-binding protein cleavage activating protein CNAG_01580. </a:t>
            </a:r>
          </a:p>
          <a:p>
            <a:pPr marL="0" marR="0" lvl="0" indent="457200" algn="l" defTabSz="1984959" rtl="0" eaLnBrk="1" fontAlgn="auto" latinLnBrk="0" hangingPunct="1">
              <a:lnSpc>
                <a:spcPct val="107000"/>
              </a:lnSpc>
              <a:spcBef>
                <a:spcPts val="0"/>
              </a:spcBef>
              <a:spcAft>
                <a:spcPts val="80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CNAG_01580 is homologous in sequence to the </a:t>
            </a:r>
            <a:r>
              <a:rPr kumimoji="0" lang="en-US" sz="3600" b="0" i="1"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Saccharomyces cerevisiae</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gene </a:t>
            </a:r>
            <a:r>
              <a:rPr kumimoji="0" lang="en-US" sz="3600" b="0" i="1"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SCP1</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This gene encodes for sterol regulatory element binding protein (SREBP) cleavage activation protein (3). This activation is triggered by extracellular acidic pH (4). The gene was identified in a mutagenesis screen of </a:t>
            </a:r>
            <a:r>
              <a:rPr kumimoji="0" lang="en-US" sz="3600" b="0" i="1"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 neoformans</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for growth inhibition at pH 8. Using overlap Polymerase Chain Reaction (PCR), a gene deletion construct for the </a:t>
            </a:r>
            <a:r>
              <a:rPr kumimoji="0" lang="en-US" sz="3600" b="0" i="1"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 neoformans </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gene was made for functional analysis of the gene. This construct was introduced into wild-type </a:t>
            </a:r>
            <a:r>
              <a:rPr kumimoji="0" lang="en-US" sz="3600" b="0" i="1"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C. neoformans </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via </a:t>
            </a:r>
            <a:r>
              <a:rPr lang="en-US" sz="3600" dirty="0">
                <a:solidFill>
                  <a:prstClr val="black"/>
                </a:solidFill>
                <a:latin typeface="Arial" panose="020B0604020202020204" pitchFamily="34" charset="0"/>
                <a:ea typeface="Calibri" panose="020F0502020204030204" pitchFamily="34" charset="0"/>
                <a:cs typeface="Arial" panose="020B0604020202020204" pitchFamily="34" charset="0"/>
              </a:rPr>
              <a:t>Biolistic Transformation</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and alterations in virulence-related traits will be assessed. Furthermore, a murine infection model will be used to analyze the effect these genes have on virulence. If these genes have a significant effect on virulence, they will present interesting new targets for antifungal therapy.  </a:t>
            </a:r>
            <a:endParaRPr kumimoji="0" lang="en-US" sz="3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7" name="TextBox 56">
            <a:extLst>
              <a:ext uri="{FF2B5EF4-FFF2-40B4-BE49-F238E27FC236}">
                <a16:creationId xmlns:a16="http://schemas.microsoft.com/office/drawing/2014/main" id="{264E8190-76A0-48F8-A8EE-3B918EEF40CA}"/>
              </a:ext>
            </a:extLst>
          </p:cNvPr>
          <p:cNvSpPr txBox="1"/>
          <p:nvPr/>
        </p:nvSpPr>
        <p:spPr>
          <a:xfrm>
            <a:off x="896259" y="29250263"/>
            <a:ext cx="15140414" cy="2800767"/>
          </a:xfrm>
          <a:prstGeom prst="rect">
            <a:avLst/>
          </a:prstGeom>
          <a:noFill/>
        </p:spPr>
        <p:txBody>
          <a:bodyPr wrap="square">
            <a:spAutoFit/>
          </a:bodyPr>
          <a:lstStyle/>
          <a:p>
            <a:endParaRPr lang="en-US" sz="9600" dirty="0">
              <a:latin typeface="Arial" panose="020B0604020202020204" pitchFamily="34" charset="0"/>
              <a:cs typeface="Arial" panose="020B0604020202020204" pitchFamily="34" charset="0"/>
            </a:endParaRPr>
          </a:p>
          <a:p>
            <a:r>
              <a:rPr lang="en-US" sz="4000" dirty="0">
                <a:latin typeface="Arial" panose="020B0604020202020204" pitchFamily="34" charset="0"/>
                <a:cs typeface="Arial" panose="020B0604020202020204" pitchFamily="34" charset="0"/>
              </a:rPr>
              <a:t>Does deletion of CNAG_01580 affect pH adaptation in </a:t>
            </a:r>
            <a:r>
              <a:rPr lang="en-US" sz="4000" i="1" dirty="0">
                <a:latin typeface="Arial" panose="020B0604020202020204" pitchFamily="34" charset="0"/>
                <a:cs typeface="Arial" panose="020B0604020202020204" pitchFamily="34" charset="0"/>
              </a:rPr>
              <a:t>Cryptococcus neoformans</a:t>
            </a:r>
            <a:r>
              <a:rPr lang="en-US" sz="4000" dirty="0">
                <a:latin typeface="Arial" panose="020B0604020202020204" pitchFamily="34" charset="0"/>
                <a:cs typeface="Arial" panose="020B0604020202020204" pitchFamily="34" charset="0"/>
              </a:rPr>
              <a:t>?</a:t>
            </a:r>
          </a:p>
        </p:txBody>
      </p:sp>
      <p:sp>
        <p:nvSpPr>
          <p:cNvPr id="65" name="TextBox 64">
            <a:extLst>
              <a:ext uri="{FF2B5EF4-FFF2-40B4-BE49-F238E27FC236}">
                <a16:creationId xmlns:a16="http://schemas.microsoft.com/office/drawing/2014/main" id="{C93222A3-82A1-4353-BFF5-E6799814D875}"/>
              </a:ext>
            </a:extLst>
          </p:cNvPr>
          <p:cNvSpPr txBox="1"/>
          <p:nvPr/>
        </p:nvSpPr>
        <p:spPr>
          <a:xfrm>
            <a:off x="13913151" y="6227646"/>
            <a:ext cx="15235303" cy="7909858"/>
          </a:xfrm>
          <a:prstGeom prst="rect">
            <a:avLst/>
          </a:prstGeom>
          <a:noFill/>
        </p:spPr>
        <p:txBody>
          <a:bodyPr wrap="square">
            <a:spAutoFit/>
          </a:bodyPr>
          <a:lstStyle/>
          <a:p>
            <a:pPr marL="0" marR="0" lvl="0" indent="0" algn="just" defTabSz="1984959"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Overlap PCR was utilized to create a gene deletion construct in order to characterize the function of the gene CNAG_01580 in </a:t>
            </a:r>
            <a:r>
              <a:rPr kumimoji="0" lang="en-US" sz="36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 neoformans</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3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(Figure 1)</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Once the deletion construct </a:t>
            </a:r>
            <a:r>
              <a:rPr lang="en-US" sz="3600" dirty="0">
                <a:solidFill>
                  <a:prstClr val="black"/>
                </a:solidFill>
                <a:latin typeface="Arial" panose="020B0604020202020204" pitchFamily="34" charset="0"/>
                <a:cs typeface="Arial" panose="020B0604020202020204" pitchFamily="34" charset="0"/>
              </a:rPr>
              <a:t>was</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confirmed, it was transformed into wild-type (WT) </a:t>
            </a:r>
            <a:r>
              <a:rPr kumimoji="0" lang="en-US" sz="36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 neoformans </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strain KN99α</a:t>
            </a:r>
            <a:r>
              <a:rPr kumimoji="0" lang="en-US" sz="36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cells using </a:t>
            </a:r>
            <a:r>
              <a:rPr lang="en-US" sz="3600" dirty="0">
                <a:solidFill>
                  <a:prstClr val="black"/>
                </a:solidFill>
                <a:latin typeface="Arial" panose="020B0604020202020204" pitchFamily="34" charset="0"/>
                <a:cs typeface="Arial" panose="020B0604020202020204" pitchFamily="34" charset="0"/>
              </a:rPr>
              <a:t>Biolistic Transformation</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(5). Using Southern hybridization, the transformants will be tested to ensure correct homologous recombination occurred. Once the transformants are verified, the gene deletion strain will be assessed for alterations in virulence and pH-related phenotypes such as production of capsule and melanin, survival in macrophages, and growth at pH 8. Growth of the mutant </a:t>
            </a:r>
            <a:r>
              <a:rPr lang="en-US" sz="3600" dirty="0">
                <a:solidFill>
                  <a:prstClr val="black"/>
                </a:solidFill>
                <a:latin typeface="Arial" panose="020B0604020202020204" pitchFamily="34" charset="0"/>
                <a:cs typeface="Arial" panose="020B0604020202020204" pitchFamily="34" charset="0"/>
              </a:rPr>
              <a:t>cells at pH 7 versus pH 4, and in 1.5M NaCl versus no salt will also be tested. </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The goal in this is to determine the function of CNAG_01580 in pH adaptation and in the</a:t>
            </a:r>
            <a:r>
              <a:rPr lang="en-US" sz="3600" dirty="0">
                <a:solidFill>
                  <a:prstClr val="black"/>
                </a:solidFill>
                <a:latin typeface="Arial" panose="020B0604020202020204" pitchFamily="34" charset="0"/>
                <a:cs typeface="Arial" panose="020B0604020202020204" pitchFamily="34" charset="0"/>
              </a:rPr>
              <a:t> Rim pathway. </a:t>
            </a:r>
            <a:r>
              <a:rPr kumimoji="0" lang="en-US" sz="3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Lastly, virulence of the gene deletion strain will be assessed in a murine model of cryptococcal disease. </a:t>
            </a:r>
          </a:p>
        </p:txBody>
      </p:sp>
      <p:pic>
        <p:nvPicPr>
          <p:cNvPr id="66" name="Picture 65" descr="Graphical user interface, application&#10;&#10;Description automatically generated">
            <a:extLst>
              <a:ext uri="{FF2B5EF4-FFF2-40B4-BE49-F238E27FC236}">
                <a16:creationId xmlns:a16="http://schemas.microsoft.com/office/drawing/2014/main" id="{CAC02ACF-6348-4225-A45F-D11D33B9E5C7}"/>
              </a:ext>
            </a:extLst>
          </p:cNvPr>
          <p:cNvPicPr>
            <a:picLocks noChangeAspect="1"/>
          </p:cNvPicPr>
          <p:nvPr/>
        </p:nvPicPr>
        <p:blipFill>
          <a:blip r:embed="rId4"/>
          <a:stretch>
            <a:fillRect/>
          </a:stretch>
        </p:blipFill>
        <p:spPr>
          <a:xfrm>
            <a:off x="16407797" y="14137504"/>
            <a:ext cx="10304730" cy="10194096"/>
          </a:xfrm>
          <a:prstGeom prst="rect">
            <a:avLst/>
          </a:prstGeom>
        </p:spPr>
      </p:pic>
      <p:sp>
        <p:nvSpPr>
          <p:cNvPr id="72" name="TextBox 71">
            <a:extLst>
              <a:ext uri="{FF2B5EF4-FFF2-40B4-BE49-F238E27FC236}">
                <a16:creationId xmlns:a16="http://schemas.microsoft.com/office/drawing/2014/main" id="{83D6A106-168D-4098-94DB-38536F03EC70}"/>
              </a:ext>
            </a:extLst>
          </p:cNvPr>
          <p:cNvSpPr txBox="1"/>
          <p:nvPr/>
        </p:nvSpPr>
        <p:spPr>
          <a:xfrm>
            <a:off x="14894398" y="24459025"/>
            <a:ext cx="14412193" cy="892552"/>
          </a:xfrm>
          <a:prstGeom prst="rect">
            <a:avLst/>
          </a:prstGeom>
          <a:noFill/>
        </p:spPr>
        <p:txBody>
          <a:bodyPr wrap="square">
            <a:spAutoFit/>
          </a:bodyPr>
          <a:lstStyle/>
          <a:p>
            <a:r>
              <a:rPr lang="en-US" sz="2600" b="1" dirty="0">
                <a:solidFill>
                  <a:srgbClr val="0A254E"/>
                </a:solidFill>
                <a:latin typeface="Arial" pitchFamily="34" charset="0"/>
                <a:cs typeface="Arial" pitchFamily="34" charset="0"/>
              </a:rPr>
              <a:t>Figure 1</a:t>
            </a:r>
            <a:r>
              <a:rPr lang="en-US" sz="2600" dirty="0">
                <a:solidFill>
                  <a:srgbClr val="0A254E"/>
                </a:solidFill>
                <a:latin typeface="Arial" pitchFamily="34" charset="0"/>
                <a:cs typeface="Arial" pitchFamily="34" charset="0"/>
              </a:rPr>
              <a:t>:</a:t>
            </a:r>
            <a:r>
              <a:rPr lang="en-US" sz="2600" dirty="0">
                <a:solidFill>
                  <a:srgbClr val="0A254E"/>
                </a:solidFill>
              </a:rPr>
              <a:t> </a:t>
            </a:r>
            <a:r>
              <a:rPr lang="en-US" sz="2600" dirty="0">
                <a:latin typeface="Arial" pitchFamily="34" charset="0"/>
                <a:cs typeface="Arial" pitchFamily="34" charset="0"/>
              </a:rPr>
              <a:t>Diagram of the creation of gene deletion constructs using overlap PCR. These constructs were then transformed into </a:t>
            </a:r>
            <a:r>
              <a:rPr lang="en-US" sz="2600" i="1" dirty="0">
                <a:latin typeface="Arial" pitchFamily="34" charset="0"/>
                <a:cs typeface="Arial" pitchFamily="34" charset="0"/>
              </a:rPr>
              <a:t>C. neoformans</a:t>
            </a:r>
            <a:r>
              <a:rPr lang="en-US" sz="2600" dirty="0">
                <a:latin typeface="Arial" pitchFamily="34" charset="0"/>
                <a:cs typeface="Arial" pitchFamily="34" charset="0"/>
              </a:rPr>
              <a:t> (8). </a:t>
            </a:r>
          </a:p>
        </p:txBody>
      </p:sp>
      <p:grpSp>
        <p:nvGrpSpPr>
          <p:cNvPr id="73" name="Group 72">
            <a:extLst>
              <a:ext uri="{FF2B5EF4-FFF2-40B4-BE49-F238E27FC236}">
                <a16:creationId xmlns:a16="http://schemas.microsoft.com/office/drawing/2014/main" id="{38F5C413-D573-49E9-9556-93AAE087DFC6}"/>
              </a:ext>
            </a:extLst>
          </p:cNvPr>
          <p:cNvGrpSpPr/>
          <p:nvPr/>
        </p:nvGrpSpPr>
        <p:grpSpPr>
          <a:xfrm>
            <a:off x="13913151" y="26183783"/>
            <a:ext cx="15286013" cy="11713206"/>
            <a:chOff x="29862578" y="7045314"/>
            <a:chExt cx="13263917" cy="11637080"/>
          </a:xfrm>
        </p:grpSpPr>
        <p:sp>
          <p:nvSpPr>
            <p:cNvPr id="74" name="TextBox 73">
              <a:extLst>
                <a:ext uri="{FF2B5EF4-FFF2-40B4-BE49-F238E27FC236}">
                  <a16:creationId xmlns:a16="http://schemas.microsoft.com/office/drawing/2014/main" id="{A5036D44-2F24-45DC-B7FC-24F15FD34187}"/>
                </a:ext>
              </a:extLst>
            </p:cNvPr>
            <p:cNvSpPr txBox="1"/>
            <p:nvPr/>
          </p:nvSpPr>
          <p:spPr>
            <a:xfrm>
              <a:off x="29885160" y="8058662"/>
              <a:ext cx="13241334" cy="5458961"/>
            </a:xfrm>
            <a:prstGeom prst="rect">
              <a:avLst/>
            </a:prstGeom>
            <a:solidFill>
              <a:srgbClr val="FFFFFF"/>
            </a:solidFill>
            <a:ln cap="rnd">
              <a:solidFill>
                <a:schemeClr val="tx1"/>
              </a:solidFill>
            </a:ln>
          </p:spPr>
          <p:txBody>
            <a:bodyPr wrap="square" lIns="182880" tIns="198496" rIns="182880" bIns="198496" rtlCol="0" anchor="t">
              <a:noAutofit/>
            </a:bodyPr>
            <a:lstStyle/>
            <a:p>
              <a:r>
                <a:rPr lang="en-US" sz="3200" dirty="0"/>
                <a:t> </a:t>
              </a:r>
            </a:p>
          </p:txBody>
        </p:sp>
        <p:sp>
          <p:nvSpPr>
            <p:cNvPr id="75" name="TextBox 74">
              <a:extLst>
                <a:ext uri="{FF2B5EF4-FFF2-40B4-BE49-F238E27FC236}">
                  <a16:creationId xmlns:a16="http://schemas.microsoft.com/office/drawing/2014/main" id="{A070F9F7-9D6C-4E1D-B569-B2CD32551C1F}"/>
                </a:ext>
              </a:extLst>
            </p:cNvPr>
            <p:cNvSpPr txBox="1"/>
            <p:nvPr/>
          </p:nvSpPr>
          <p:spPr>
            <a:xfrm>
              <a:off x="29862578" y="7045314"/>
              <a:ext cx="13263917" cy="1245716"/>
            </a:xfrm>
            <a:prstGeom prst="rect">
              <a:avLst/>
            </a:prstGeom>
            <a:solidFill>
              <a:srgbClr val="0A254E"/>
            </a:solidFill>
          </p:spPr>
          <p:txBody>
            <a:bodyPr wrap="square" lIns="396993" tIns="198496" rIns="396993" bIns="198496" rtlCol="0">
              <a:spAutoFit/>
            </a:bodyPr>
            <a:lstStyle/>
            <a:p>
              <a:pPr algn="ctr">
                <a:lnSpc>
                  <a:spcPct val="90000"/>
                </a:lnSpc>
              </a:pPr>
              <a:endParaRPr lang="en-US" sz="6100" b="1">
                <a:solidFill>
                  <a:srgbClr val="FFFFFF"/>
                </a:solidFill>
              </a:endParaRPr>
            </a:p>
          </p:txBody>
        </p:sp>
        <p:sp>
          <p:nvSpPr>
            <p:cNvPr id="76" name="TextBox 75">
              <a:extLst>
                <a:ext uri="{FF2B5EF4-FFF2-40B4-BE49-F238E27FC236}">
                  <a16:creationId xmlns:a16="http://schemas.microsoft.com/office/drawing/2014/main" id="{E452F2BA-1E5A-47DD-AF01-EBBEA09C97AF}"/>
                </a:ext>
              </a:extLst>
            </p:cNvPr>
            <p:cNvSpPr txBox="1"/>
            <p:nvPr/>
          </p:nvSpPr>
          <p:spPr>
            <a:xfrm>
              <a:off x="30255601" y="7045314"/>
              <a:ext cx="12168831" cy="1031051"/>
            </a:xfrm>
            <a:prstGeom prst="rect">
              <a:avLst/>
            </a:prstGeom>
            <a:noFill/>
          </p:spPr>
          <p:txBody>
            <a:bodyPr wrap="square" rtlCol="0" anchor="t">
              <a:spAutoFit/>
            </a:bodyPr>
            <a:lstStyle/>
            <a:p>
              <a:pPr algn="ctr"/>
              <a:r>
                <a:rPr lang="en-US" sz="6100" b="1">
                  <a:solidFill>
                    <a:schemeClr val="bg1"/>
                  </a:solidFill>
                </a:rPr>
                <a:t>Results</a:t>
              </a:r>
            </a:p>
          </p:txBody>
        </p:sp>
        <p:sp>
          <p:nvSpPr>
            <p:cNvPr id="77" name="TextBox 76">
              <a:extLst>
                <a:ext uri="{FF2B5EF4-FFF2-40B4-BE49-F238E27FC236}">
                  <a16:creationId xmlns:a16="http://schemas.microsoft.com/office/drawing/2014/main" id="{F66B8818-EC32-4CEB-B4E2-FF8A6ED9760F}"/>
                </a:ext>
              </a:extLst>
            </p:cNvPr>
            <p:cNvSpPr txBox="1"/>
            <p:nvPr/>
          </p:nvSpPr>
          <p:spPr>
            <a:xfrm>
              <a:off x="35458189" y="18220729"/>
              <a:ext cx="362600" cy="461665"/>
            </a:xfrm>
            <a:prstGeom prst="rect">
              <a:avLst/>
            </a:prstGeom>
            <a:noFill/>
          </p:spPr>
          <p:txBody>
            <a:bodyPr wrap="none" rtlCol="0">
              <a:spAutoFit/>
            </a:bodyPr>
            <a:lstStyle/>
            <a:p>
              <a:r>
                <a:rPr lang="en-US" sz="2400">
                  <a:solidFill>
                    <a:schemeClr val="bg1"/>
                  </a:solidFill>
                </a:rPr>
                <a:t>A</a:t>
              </a:r>
            </a:p>
          </p:txBody>
        </p:sp>
        <p:sp>
          <p:nvSpPr>
            <p:cNvPr id="78" name="TextBox 77">
              <a:extLst>
                <a:ext uri="{FF2B5EF4-FFF2-40B4-BE49-F238E27FC236}">
                  <a16:creationId xmlns:a16="http://schemas.microsoft.com/office/drawing/2014/main" id="{88E214A5-F2C3-476D-B312-053EEA26008F}"/>
                </a:ext>
              </a:extLst>
            </p:cNvPr>
            <p:cNvSpPr txBox="1"/>
            <p:nvPr/>
          </p:nvSpPr>
          <p:spPr>
            <a:xfrm>
              <a:off x="38964183" y="18220729"/>
              <a:ext cx="351378" cy="461665"/>
            </a:xfrm>
            <a:prstGeom prst="rect">
              <a:avLst/>
            </a:prstGeom>
            <a:noFill/>
          </p:spPr>
          <p:txBody>
            <a:bodyPr wrap="none" rtlCol="0">
              <a:spAutoFit/>
            </a:bodyPr>
            <a:lstStyle/>
            <a:p>
              <a:r>
                <a:rPr lang="en-US" sz="2400">
                  <a:solidFill>
                    <a:schemeClr val="bg1"/>
                  </a:solidFill>
                </a:rPr>
                <a:t>B</a:t>
              </a:r>
            </a:p>
          </p:txBody>
        </p:sp>
        <p:sp>
          <p:nvSpPr>
            <p:cNvPr id="79" name="TextBox 78">
              <a:extLst>
                <a:ext uri="{FF2B5EF4-FFF2-40B4-BE49-F238E27FC236}">
                  <a16:creationId xmlns:a16="http://schemas.microsoft.com/office/drawing/2014/main" id="{DE1F14FB-68F7-4D78-961E-EC53D8F01ACF}"/>
                </a:ext>
              </a:extLst>
            </p:cNvPr>
            <p:cNvSpPr txBox="1"/>
            <p:nvPr/>
          </p:nvSpPr>
          <p:spPr>
            <a:xfrm flipH="1">
              <a:off x="30497634" y="17717324"/>
              <a:ext cx="5393061" cy="400110"/>
            </a:xfrm>
            <a:prstGeom prst="rect">
              <a:avLst/>
            </a:prstGeom>
            <a:noFill/>
          </p:spPr>
          <p:txBody>
            <a:bodyPr wrap="square" rtlCol="0">
              <a:spAutoFit/>
            </a:bodyPr>
            <a:lstStyle/>
            <a:p>
              <a:endParaRPr lang="en-US" sz="2000" b="1" dirty="0"/>
            </a:p>
          </p:txBody>
        </p:sp>
      </p:grpSp>
      <p:sp>
        <p:nvSpPr>
          <p:cNvPr id="80" name="TextBox 79">
            <a:extLst>
              <a:ext uri="{FF2B5EF4-FFF2-40B4-BE49-F238E27FC236}">
                <a16:creationId xmlns:a16="http://schemas.microsoft.com/office/drawing/2014/main" id="{6A6C367E-7B8E-4315-B94B-1B6F1A51C49D}"/>
              </a:ext>
            </a:extLst>
          </p:cNvPr>
          <p:cNvSpPr txBox="1"/>
          <p:nvPr/>
        </p:nvSpPr>
        <p:spPr>
          <a:xfrm>
            <a:off x="13999377" y="27582611"/>
            <a:ext cx="15149077" cy="4920258"/>
          </a:xfrm>
          <a:prstGeom prst="rect">
            <a:avLst/>
          </a:prstGeom>
          <a:noFill/>
        </p:spPr>
        <p:txBody>
          <a:bodyPr wrap="square">
            <a:spAutoFit/>
          </a:bodyPr>
          <a:lstStyle/>
          <a:p>
            <a:pPr>
              <a:lnSpc>
                <a:spcPct val="110000"/>
              </a:lnSpc>
            </a:pPr>
            <a:r>
              <a:rPr lang="en-US" sz="3600" dirty="0">
                <a:latin typeface="Arial"/>
                <a:cs typeface="Arial"/>
              </a:rPr>
              <a:t>Polymerase chain reaction (PCR) was done to amplify the 5’ and 3’ flanks as well as the neomycin resistance gene (NEO). These are the knockout construct segments. Then, using stitch PCR, the gene construct was made for CNAG_01580 using primers MP0336 and MP0324 </a:t>
            </a:r>
            <a:r>
              <a:rPr lang="en-US" sz="3600" b="1" dirty="0">
                <a:latin typeface="Arial"/>
                <a:cs typeface="Arial"/>
              </a:rPr>
              <a:t>(Figure 2)</a:t>
            </a:r>
            <a:r>
              <a:rPr lang="en-US" sz="3600" dirty="0">
                <a:latin typeface="Arial"/>
                <a:cs typeface="Arial"/>
              </a:rPr>
              <a:t>.This product was transformed into the wild type strain KN99α using Biolistic Transformation. Transformants were plated on neomycin-containing (NEO) plates. Colonies were observed, indicating that the NEO resistance gene selectable marker was inserted into the genome. </a:t>
            </a:r>
          </a:p>
        </p:txBody>
      </p:sp>
      <p:pic>
        <p:nvPicPr>
          <p:cNvPr id="46" name="Picture 45">
            <a:extLst>
              <a:ext uri="{FF2B5EF4-FFF2-40B4-BE49-F238E27FC236}">
                <a16:creationId xmlns:a16="http://schemas.microsoft.com/office/drawing/2014/main" id="{4CA30C2D-33AC-4050-8F0B-99FE66D7113B}"/>
              </a:ext>
            </a:extLst>
          </p:cNvPr>
          <p:cNvPicPr>
            <a:picLocks noChangeAspect="1"/>
          </p:cNvPicPr>
          <p:nvPr/>
        </p:nvPicPr>
        <p:blipFill rotWithShape="1">
          <a:blip r:embed="rId5"/>
          <a:srcRect l="52997" t="30468" r="15099" b="45945"/>
          <a:stretch/>
        </p:blipFill>
        <p:spPr>
          <a:xfrm>
            <a:off x="30029193" y="5914073"/>
            <a:ext cx="13175356" cy="5478898"/>
          </a:xfrm>
          <a:prstGeom prst="rect">
            <a:avLst/>
          </a:prstGeom>
        </p:spPr>
      </p:pic>
      <p:sp>
        <p:nvSpPr>
          <p:cNvPr id="82" name="TextBox 81">
            <a:extLst>
              <a:ext uri="{FF2B5EF4-FFF2-40B4-BE49-F238E27FC236}">
                <a16:creationId xmlns:a16="http://schemas.microsoft.com/office/drawing/2014/main" id="{63A143F8-7DFF-4661-BCAA-566C05F4ACFA}"/>
              </a:ext>
            </a:extLst>
          </p:cNvPr>
          <p:cNvSpPr txBox="1"/>
          <p:nvPr/>
        </p:nvSpPr>
        <p:spPr>
          <a:xfrm>
            <a:off x="30008482" y="11521155"/>
            <a:ext cx="13223871" cy="3293209"/>
          </a:xfrm>
          <a:prstGeom prst="rect">
            <a:avLst/>
          </a:prstGeom>
          <a:noFill/>
        </p:spPr>
        <p:txBody>
          <a:bodyPr wrap="square">
            <a:spAutoFit/>
          </a:bodyPr>
          <a:lstStyle/>
          <a:p>
            <a:r>
              <a:rPr lang="en-US" sz="2600" b="1" dirty="0">
                <a:solidFill>
                  <a:srgbClr val="0A254E"/>
                </a:solidFill>
                <a:latin typeface="Arial" pitchFamily="34" charset="0"/>
                <a:cs typeface="Arial" pitchFamily="34" charset="0"/>
              </a:rPr>
              <a:t>Figure 2:</a:t>
            </a:r>
            <a:r>
              <a:rPr lang="en-US" sz="2600" b="1" dirty="0">
                <a:solidFill>
                  <a:srgbClr val="9E7E38"/>
                </a:solidFill>
                <a:latin typeface="Arial" pitchFamily="34" charset="0"/>
                <a:cs typeface="Arial" pitchFamily="34" charset="0"/>
              </a:rPr>
              <a:t> </a:t>
            </a:r>
            <a:r>
              <a:rPr lang="en-US" sz="2600" dirty="0">
                <a:solidFill>
                  <a:srgbClr val="000000"/>
                </a:solidFill>
                <a:latin typeface="Arial" pitchFamily="34" charset="0"/>
                <a:cs typeface="Arial" pitchFamily="34" charset="0"/>
              </a:rPr>
              <a:t>(A) The stitch PCR product for CNAG_01580 was run on a 0.7% agarose gel as shown by band </a:t>
            </a:r>
            <a:r>
              <a:rPr lang="en-US" sz="2600" b="1" dirty="0">
                <a:solidFill>
                  <a:srgbClr val="000000"/>
                </a:solidFill>
                <a:latin typeface="Arial" pitchFamily="34" charset="0"/>
                <a:cs typeface="Arial" pitchFamily="34" charset="0"/>
              </a:rPr>
              <a:t>(a)</a:t>
            </a:r>
            <a:r>
              <a:rPr lang="en-US" sz="2600" dirty="0">
                <a:solidFill>
                  <a:srgbClr val="000000"/>
                </a:solidFill>
                <a:latin typeface="Arial" pitchFamily="34" charset="0"/>
                <a:cs typeface="Arial" pitchFamily="34" charset="0"/>
              </a:rPr>
              <a:t>. A band at 4KB was visible, which was the expected size as the approximate size of the 5’ flank, the 3’ flank, and NEO combined was 4KB. This indicated that the stitch PCR was successful. (B) Transformation was done using Biolistic Transformation. Transformants were plated on a NEO plate. Since colonies were observed, it can be concluded that the NEO resistance gene marker successfully integrated into the genome. Correct integration site will be confirmed with Southern Hybridization (8). </a:t>
            </a:r>
          </a:p>
        </p:txBody>
      </p:sp>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16EF880C3D3FD42B2B53D77C4A022CB" ma:contentTypeVersion="14" ma:contentTypeDescription="Create a new document." ma:contentTypeScope="" ma:versionID="c89e526e6ada5b5d2b60cfb0f698ec53">
  <xsd:schema xmlns:xsd="http://www.w3.org/2001/XMLSchema" xmlns:xs="http://www.w3.org/2001/XMLSchema" xmlns:p="http://schemas.microsoft.com/office/2006/metadata/properties" xmlns:ns1="http://schemas.microsoft.com/sharepoint/v3" xmlns:ns2="6f32f8fb-86b1-45d0-98e8-20c1e5ca3b35" xmlns:ns3="91c5c7fd-92d6-49a3-a323-b08180130b64" targetNamespace="http://schemas.microsoft.com/office/2006/metadata/properties" ma:root="true" ma:fieldsID="402633d130d24ac1d10b7afc37f46c8e" ns1:_="" ns2:_="" ns3:_="">
    <xsd:import namespace="http://schemas.microsoft.com/sharepoint/v3"/>
    <xsd:import namespace="6f32f8fb-86b1-45d0-98e8-20c1e5ca3b35"/>
    <xsd:import namespace="91c5c7fd-92d6-49a3-a323-b08180130b6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1:_ip_UnifiedCompliancePolicyProperties" minOccurs="0"/>
                <xsd:element ref="ns1:_ip_UnifiedCompliancePolicyUIAction" minOccurs="0"/>
                <xsd:element ref="ns3:MediaServiceDateTake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hidden="true" ma:internalName="_ip_UnifiedCompliancePolicyProperties">
      <xsd:simpleType>
        <xsd:restriction base="dms:Note"/>
      </xsd:simpleType>
    </xsd:element>
    <xsd:element name="_ip_UnifiedCompliancePolicyUIAction" ma:index="1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f32f8fb-86b1-45d0-98e8-20c1e5ca3b3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1c5c7fd-92d6-49a3-a323-b08180130b64"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88BD7E-2532-4845-A81D-773350C9AB2E}">
  <ds:schemaRefs>
    <ds:schemaRef ds:uri="6f32f8fb-86b1-45d0-98e8-20c1e5ca3b35"/>
    <ds:schemaRef ds:uri="91c5c7fd-92d6-49a3-a323-b08180130b6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650FDBE-8BEB-4561-B425-0A727BFC6B26}">
  <ds:schemaRefs>
    <ds:schemaRef ds:uri="http://schemas.microsoft.com/sharepoint/v3/contenttype/forms"/>
  </ds:schemaRefs>
</ds:datastoreItem>
</file>

<file path=customXml/itemProps3.xml><?xml version="1.0" encoding="utf-8"?>
<ds:datastoreItem xmlns:ds="http://schemas.openxmlformats.org/officeDocument/2006/customXml" ds:itemID="{1AD59BBA-87B2-4EDB-B0AD-8C5E5F48A688}">
  <ds:schemaRefs>
    <ds:schemaRef ds:uri="6f32f8fb-86b1-45d0-98e8-20c1e5ca3b35"/>
    <ds:schemaRef ds:uri="91c5c7fd-92d6-49a3-a323-b08180130b6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133</TotalTime>
  <Words>1406</Words>
  <Application>Microsoft Office PowerPoint</Application>
  <PresentationFormat>Custom</PresentationFormat>
  <Paragraphs>52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Finson</dc:creator>
  <cp:lastModifiedBy>Hannah Finson</cp:lastModifiedBy>
  <cp:revision>7</cp:revision>
  <dcterms:modified xsi:type="dcterms:W3CDTF">2021-03-15T17:46:19Z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0x010100516EF880C3D3FD42B2B53D77C4A022CB</vt:lpwstr>
  </property>
</Properties>
</file>