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43891200" cy="32918400"/>
  <p:notesSz cx="9144000" cy="6858000"/>
  <p:defaultTex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9">
          <p15:clr>
            <a:srgbClr val="A4A3A4"/>
          </p15:clr>
        </p15:guide>
        <p15:guide id="2" pos="16128">
          <p15:clr>
            <a:srgbClr val="A4A3A4"/>
          </p15:clr>
        </p15:guide>
        <p15:guide id="3"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244E"/>
    <a:srgbClr val="C4C7F0"/>
    <a:srgbClr val="65CE1E"/>
    <a:srgbClr val="00C28D"/>
    <a:srgbClr val="00B4FF"/>
    <a:srgbClr val="008080"/>
    <a:srgbClr val="1270FC"/>
    <a:srgbClr val="FFA200"/>
    <a:srgbClr val="008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655" autoAdjust="0"/>
    <p:restoredTop sz="95728" autoAdjust="0"/>
  </p:normalViewPr>
  <p:slideViewPr>
    <p:cSldViewPr snapToGrid="0" snapToObjects="1">
      <p:cViewPr varScale="1">
        <p:scale>
          <a:sx n="22" d="100"/>
          <a:sy n="22" d="100"/>
        </p:scale>
        <p:origin x="2472" y="328"/>
      </p:cViewPr>
      <p:guideLst>
        <p:guide orient="horz" pos="10369"/>
        <p:guide pos="16128"/>
        <p:guide pos="1382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36263FE2-9438-354A-B60A-5A471281E58B}" type="datetimeFigureOut">
              <a:rPr lang="en-US" smtClean="0"/>
              <a:t>3/15/21</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FECA9BC3-5A08-5C40-8DE6-1B49CE826337}" type="slidenum">
              <a:rPr lang="en-US" smtClean="0"/>
              <a:t>‹#›</a:t>
            </a:fld>
            <a:endParaRPr lang="en-US"/>
          </a:p>
        </p:txBody>
      </p:sp>
    </p:spTree>
    <p:extLst>
      <p:ext uri="{BB962C8B-B14F-4D97-AF65-F5344CB8AC3E}">
        <p14:creationId xmlns:p14="http://schemas.microsoft.com/office/powerpoint/2010/main" val="3278815488"/>
      </p:ext>
    </p:extLst>
  </p:cSld>
  <p:clrMap bg1="lt1" tx1="dk1" bg2="lt2" tx2="dk2" accent1="accent1" accent2="accent2" accent3="accent3" accent4="accent4" accent5="accent5" accent6="accent6" hlink="hlink" folHlink="folHlink"/>
  <p:notesStyle>
    <a:lvl1pPr marL="0" algn="l" defTabSz="477467" rtl="0" eaLnBrk="1" latinLnBrk="0" hangingPunct="1">
      <a:defRPr sz="1300" kern="1200">
        <a:solidFill>
          <a:schemeClr val="tx1"/>
        </a:solidFill>
        <a:latin typeface="+mn-lt"/>
        <a:ea typeface="+mn-ea"/>
        <a:cs typeface="+mn-cs"/>
      </a:defRPr>
    </a:lvl1pPr>
    <a:lvl2pPr marL="477467" algn="l" defTabSz="477467" rtl="0" eaLnBrk="1" latinLnBrk="0" hangingPunct="1">
      <a:defRPr sz="1300" kern="1200">
        <a:solidFill>
          <a:schemeClr val="tx1"/>
        </a:solidFill>
        <a:latin typeface="+mn-lt"/>
        <a:ea typeface="+mn-ea"/>
        <a:cs typeface="+mn-cs"/>
      </a:defRPr>
    </a:lvl2pPr>
    <a:lvl3pPr marL="954936" algn="l" defTabSz="477467" rtl="0" eaLnBrk="1" latinLnBrk="0" hangingPunct="1">
      <a:defRPr sz="1300" kern="1200">
        <a:solidFill>
          <a:schemeClr val="tx1"/>
        </a:solidFill>
        <a:latin typeface="+mn-lt"/>
        <a:ea typeface="+mn-ea"/>
        <a:cs typeface="+mn-cs"/>
      </a:defRPr>
    </a:lvl3pPr>
    <a:lvl4pPr marL="1432403" algn="l" defTabSz="477467" rtl="0" eaLnBrk="1" latinLnBrk="0" hangingPunct="1">
      <a:defRPr sz="1300" kern="1200">
        <a:solidFill>
          <a:schemeClr val="tx1"/>
        </a:solidFill>
        <a:latin typeface="+mn-lt"/>
        <a:ea typeface="+mn-ea"/>
        <a:cs typeface="+mn-cs"/>
      </a:defRPr>
    </a:lvl4pPr>
    <a:lvl5pPr marL="1909870" algn="l" defTabSz="477467" rtl="0" eaLnBrk="1" latinLnBrk="0" hangingPunct="1">
      <a:defRPr sz="1300" kern="1200">
        <a:solidFill>
          <a:schemeClr val="tx1"/>
        </a:solidFill>
        <a:latin typeface="+mn-lt"/>
        <a:ea typeface="+mn-ea"/>
        <a:cs typeface="+mn-cs"/>
      </a:defRPr>
    </a:lvl5pPr>
    <a:lvl6pPr marL="2387337" algn="l" defTabSz="477467" rtl="0" eaLnBrk="1" latinLnBrk="0" hangingPunct="1">
      <a:defRPr sz="1300" kern="1200">
        <a:solidFill>
          <a:schemeClr val="tx1"/>
        </a:solidFill>
        <a:latin typeface="+mn-lt"/>
        <a:ea typeface="+mn-ea"/>
        <a:cs typeface="+mn-cs"/>
      </a:defRPr>
    </a:lvl6pPr>
    <a:lvl7pPr marL="2864805" algn="l" defTabSz="477467" rtl="0" eaLnBrk="1" latinLnBrk="0" hangingPunct="1">
      <a:defRPr sz="1300" kern="1200">
        <a:solidFill>
          <a:schemeClr val="tx1"/>
        </a:solidFill>
        <a:latin typeface="+mn-lt"/>
        <a:ea typeface="+mn-ea"/>
        <a:cs typeface="+mn-cs"/>
      </a:defRPr>
    </a:lvl7pPr>
    <a:lvl8pPr marL="3342272" algn="l" defTabSz="477467" rtl="0" eaLnBrk="1" latinLnBrk="0" hangingPunct="1">
      <a:defRPr sz="1300" kern="1200">
        <a:solidFill>
          <a:schemeClr val="tx1"/>
        </a:solidFill>
        <a:latin typeface="+mn-lt"/>
        <a:ea typeface="+mn-ea"/>
        <a:cs typeface="+mn-cs"/>
      </a:defRPr>
    </a:lvl8pPr>
    <a:lvl9pPr marL="3819741" algn="l" defTabSz="47746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CA9BC3-5A08-5C40-8DE6-1B49CE826337}" type="slidenum">
              <a:rPr lang="en-US" smtClean="0"/>
              <a:t>1</a:t>
            </a:fld>
            <a:endParaRPr lang="en-US"/>
          </a:p>
        </p:txBody>
      </p:sp>
    </p:spTree>
    <p:extLst>
      <p:ext uri="{BB962C8B-B14F-4D97-AF65-F5344CB8AC3E}">
        <p14:creationId xmlns:p14="http://schemas.microsoft.com/office/powerpoint/2010/main" val="2332982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6"/>
            <a:ext cx="37307520" cy="7056121"/>
          </a:xfrm>
        </p:spPr>
        <p:txBody>
          <a:bodyPr/>
          <a:lstStyle/>
          <a:p>
            <a:r>
              <a:rPr lang="en-US"/>
              <a:t>Click to edit Master title style</a:t>
            </a:r>
          </a:p>
        </p:txBody>
      </p:sp>
      <p:sp>
        <p:nvSpPr>
          <p:cNvPr id="3" name="Subtitle 2"/>
          <p:cNvSpPr>
            <a:spLocks noGrp="1"/>
          </p:cNvSpPr>
          <p:nvPr>
            <p:ph type="subTitle" idx="1"/>
          </p:nvPr>
        </p:nvSpPr>
        <p:spPr>
          <a:xfrm>
            <a:off x="6583680" y="18653763"/>
            <a:ext cx="30723840" cy="8412480"/>
          </a:xfrm>
        </p:spPr>
        <p:txBody>
          <a:bodyPr/>
          <a:lstStyle>
            <a:lvl1pPr marL="0" indent="0" algn="ctr">
              <a:buNone/>
              <a:defRPr>
                <a:solidFill>
                  <a:schemeClr val="tx1">
                    <a:tint val="75000"/>
                  </a:schemeClr>
                </a:solidFill>
              </a:defRPr>
            </a:lvl1pPr>
            <a:lvl2pPr marL="2072951" indent="0" algn="ctr">
              <a:buNone/>
              <a:defRPr>
                <a:solidFill>
                  <a:schemeClr val="tx1">
                    <a:tint val="75000"/>
                  </a:schemeClr>
                </a:solidFill>
              </a:defRPr>
            </a:lvl2pPr>
            <a:lvl3pPr marL="4145900" indent="0" algn="ctr">
              <a:buNone/>
              <a:defRPr>
                <a:solidFill>
                  <a:schemeClr val="tx1">
                    <a:tint val="75000"/>
                  </a:schemeClr>
                </a:solidFill>
              </a:defRPr>
            </a:lvl3pPr>
            <a:lvl4pPr marL="6218851" indent="0" algn="ctr">
              <a:buNone/>
              <a:defRPr>
                <a:solidFill>
                  <a:schemeClr val="tx1">
                    <a:tint val="75000"/>
                  </a:schemeClr>
                </a:solidFill>
              </a:defRPr>
            </a:lvl4pPr>
            <a:lvl5pPr marL="8291798" indent="0" algn="ctr">
              <a:buNone/>
              <a:defRPr>
                <a:solidFill>
                  <a:schemeClr val="tx1">
                    <a:tint val="75000"/>
                  </a:schemeClr>
                </a:solidFill>
              </a:defRPr>
            </a:lvl5pPr>
            <a:lvl6pPr marL="10364750" indent="0" algn="ctr">
              <a:buNone/>
              <a:defRPr>
                <a:solidFill>
                  <a:schemeClr val="tx1">
                    <a:tint val="75000"/>
                  </a:schemeClr>
                </a:solidFill>
              </a:defRPr>
            </a:lvl6pPr>
            <a:lvl7pPr marL="12437701" indent="0" algn="ctr">
              <a:buNone/>
              <a:defRPr>
                <a:solidFill>
                  <a:schemeClr val="tx1">
                    <a:tint val="75000"/>
                  </a:schemeClr>
                </a:solidFill>
              </a:defRPr>
            </a:lvl7pPr>
            <a:lvl8pPr marL="14510648" indent="0" algn="ctr">
              <a:buNone/>
              <a:defRPr>
                <a:solidFill>
                  <a:schemeClr val="tx1">
                    <a:tint val="75000"/>
                  </a:schemeClr>
                </a:solidFill>
              </a:defRPr>
            </a:lvl8pPr>
            <a:lvl9pPr marL="1658360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63D97CC-475F-BE49-B579-6BFEF977A37E}" type="datetimeFigureOut">
              <a:rPr lang="en-US" smtClean="0"/>
              <a:t>3/15/21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135240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D97CC-475F-BE49-B579-6BFEF977A37E}" type="datetimeFigureOut">
              <a:rPr lang="en-US" smtClean="0"/>
              <a:t>3/15/21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412173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75"/>
            <a:ext cx="9875520" cy="280873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4560" y="1318275"/>
            <a:ext cx="28895040" cy="280873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D97CC-475F-BE49-B579-6BFEF977A37E}" type="datetimeFigureOut">
              <a:rPr lang="en-US" smtClean="0"/>
              <a:t>3/15/21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382853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D97CC-475F-BE49-B579-6BFEF977A37E}" type="datetimeFigureOut">
              <a:rPr lang="en-US" smtClean="0"/>
              <a:t>3/15/21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803175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1153124"/>
            <a:ext cx="37307520" cy="6537961"/>
          </a:xfrm>
        </p:spPr>
        <p:txBody>
          <a:bodyPr anchor="t"/>
          <a:lstStyle>
            <a:lvl1pPr algn="l">
              <a:defRPr sz="18300" b="1" cap="all"/>
            </a:lvl1pPr>
          </a:lstStyle>
          <a:p>
            <a:r>
              <a:rPr lang="en-US"/>
              <a:t>Click to edit Master title style</a:t>
            </a:r>
          </a:p>
        </p:txBody>
      </p:sp>
      <p:sp>
        <p:nvSpPr>
          <p:cNvPr id="3" name="Text Placeholder 2"/>
          <p:cNvSpPr>
            <a:spLocks noGrp="1"/>
          </p:cNvSpPr>
          <p:nvPr>
            <p:ph type="body" idx="1"/>
          </p:nvPr>
        </p:nvSpPr>
        <p:spPr>
          <a:xfrm>
            <a:off x="3467103" y="13952231"/>
            <a:ext cx="37307520" cy="7200900"/>
          </a:xfrm>
        </p:spPr>
        <p:txBody>
          <a:bodyPr anchor="b"/>
          <a:lstStyle>
            <a:lvl1pPr marL="0" indent="0">
              <a:buNone/>
              <a:defRPr sz="9100">
                <a:solidFill>
                  <a:schemeClr val="tx1">
                    <a:tint val="75000"/>
                  </a:schemeClr>
                </a:solidFill>
              </a:defRPr>
            </a:lvl1pPr>
            <a:lvl2pPr marL="2072951" indent="0">
              <a:buNone/>
              <a:defRPr sz="8200">
                <a:solidFill>
                  <a:schemeClr val="tx1">
                    <a:tint val="75000"/>
                  </a:schemeClr>
                </a:solidFill>
              </a:defRPr>
            </a:lvl2pPr>
            <a:lvl3pPr marL="4145900" indent="0">
              <a:buNone/>
              <a:defRPr sz="7200">
                <a:solidFill>
                  <a:schemeClr val="tx1">
                    <a:tint val="75000"/>
                  </a:schemeClr>
                </a:solidFill>
              </a:defRPr>
            </a:lvl3pPr>
            <a:lvl4pPr marL="6218851" indent="0">
              <a:buNone/>
              <a:defRPr sz="6300">
                <a:solidFill>
                  <a:schemeClr val="tx1">
                    <a:tint val="75000"/>
                  </a:schemeClr>
                </a:solidFill>
              </a:defRPr>
            </a:lvl4pPr>
            <a:lvl5pPr marL="8291798" indent="0">
              <a:buNone/>
              <a:defRPr sz="6300">
                <a:solidFill>
                  <a:schemeClr val="tx1">
                    <a:tint val="75000"/>
                  </a:schemeClr>
                </a:solidFill>
              </a:defRPr>
            </a:lvl5pPr>
            <a:lvl6pPr marL="10364750" indent="0">
              <a:buNone/>
              <a:defRPr sz="6300">
                <a:solidFill>
                  <a:schemeClr val="tx1">
                    <a:tint val="75000"/>
                  </a:schemeClr>
                </a:solidFill>
              </a:defRPr>
            </a:lvl6pPr>
            <a:lvl7pPr marL="12437701" indent="0">
              <a:buNone/>
              <a:defRPr sz="6300">
                <a:solidFill>
                  <a:schemeClr val="tx1">
                    <a:tint val="75000"/>
                  </a:schemeClr>
                </a:solidFill>
              </a:defRPr>
            </a:lvl7pPr>
            <a:lvl8pPr marL="14510648" indent="0">
              <a:buNone/>
              <a:defRPr sz="6300">
                <a:solidFill>
                  <a:schemeClr val="tx1">
                    <a:tint val="75000"/>
                  </a:schemeClr>
                </a:solidFill>
              </a:defRPr>
            </a:lvl8pPr>
            <a:lvl9pPr marL="16583601" indent="0">
              <a:buNone/>
              <a:defRPr sz="6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3D97CC-475F-BE49-B579-6BFEF977A37E}" type="datetimeFigureOut">
              <a:rPr lang="en-US" smtClean="0"/>
              <a:t>3/15/21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404899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560" y="7680971"/>
            <a:ext cx="19385280" cy="21724622"/>
          </a:xfrm>
        </p:spPr>
        <p:txBody>
          <a:bodyPr/>
          <a:lstStyle>
            <a:lvl1pPr>
              <a:defRPr sz="12800"/>
            </a:lvl1pPr>
            <a:lvl2pPr>
              <a:defRPr sz="109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0" y="7680971"/>
            <a:ext cx="19385280" cy="21724622"/>
          </a:xfrm>
        </p:spPr>
        <p:txBody>
          <a:bodyPr/>
          <a:lstStyle>
            <a:lvl1pPr>
              <a:defRPr sz="12800"/>
            </a:lvl1pPr>
            <a:lvl2pPr>
              <a:defRPr sz="109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63D97CC-475F-BE49-B579-6BFEF977A37E}" type="datetimeFigureOut">
              <a:rPr lang="en-US" smtClean="0"/>
              <a:t>3/15/21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737522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4" y="7368544"/>
            <a:ext cx="19392903" cy="3070859"/>
          </a:xfrm>
        </p:spPr>
        <p:txBody>
          <a:bodyPr anchor="b"/>
          <a:lstStyle>
            <a:lvl1pPr marL="0" indent="0">
              <a:buNone/>
              <a:defRPr sz="10900" b="1"/>
            </a:lvl1pPr>
            <a:lvl2pPr marL="2072951" indent="0">
              <a:buNone/>
              <a:defRPr sz="9100" b="1"/>
            </a:lvl2pPr>
            <a:lvl3pPr marL="4145900" indent="0">
              <a:buNone/>
              <a:defRPr sz="8200" b="1"/>
            </a:lvl3pPr>
            <a:lvl4pPr marL="6218851" indent="0">
              <a:buNone/>
              <a:defRPr sz="7200" b="1"/>
            </a:lvl4pPr>
            <a:lvl5pPr marL="8291798" indent="0">
              <a:buNone/>
              <a:defRPr sz="7200" b="1"/>
            </a:lvl5pPr>
            <a:lvl6pPr marL="10364750" indent="0">
              <a:buNone/>
              <a:defRPr sz="7200" b="1"/>
            </a:lvl6pPr>
            <a:lvl7pPr marL="12437701" indent="0">
              <a:buNone/>
              <a:defRPr sz="7200" b="1"/>
            </a:lvl7pPr>
            <a:lvl8pPr marL="14510648" indent="0">
              <a:buNone/>
              <a:defRPr sz="7200" b="1"/>
            </a:lvl8pPr>
            <a:lvl9pPr marL="16583601" indent="0">
              <a:buNone/>
              <a:defRPr sz="7200" b="1"/>
            </a:lvl9pPr>
          </a:lstStyle>
          <a:p>
            <a:pPr lvl="0"/>
            <a:r>
              <a:rPr lang="en-US"/>
              <a:t>Click to edit Master text styles</a:t>
            </a:r>
          </a:p>
        </p:txBody>
      </p:sp>
      <p:sp>
        <p:nvSpPr>
          <p:cNvPr id="4" name="Content Placeholder 3"/>
          <p:cNvSpPr>
            <a:spLocks noGrp="1"/>
          </p:cNvSpPr>
          <p:nvPr>
            <p:ph sz="half" idx="2"/>
          </p:nvPr>
        </p:nvSpPr>
        <p:spPr>
          <a:xfrm>
            <a:off x="2194564" y="10439402"/>
            <a:ext cx="19392903" cy="18966181"/>
          </a:xfrm>
        </p:spPr>
        <p:txBody>
          <a:bodyPr/>
          <a:lstStyle>
            <a:lvl1pPr>
              <a:defRPr sz="10900"/>
            </a:lvl1pPr>
            <a:lvl2pPr>
              <a:defRPr sz="9100"/>
            </a:lvl2pPr>
            <a:lvl3pPr>
              <a:defRPr sz="820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8" y="7368544"/>
            <a:ext cx="19400520" cy="3070859"/>
          </a:xfrm>
        </p:spPr>
        <p:txBody>
          <a:bodyPr anchor="b"/>
          <a:lstStyle>
            <a:lvl1pPr marL="0" indent="0">
              <a:buNone/>
              <a:defRPr sz="10900" b="1"/>
            </a:lvl1pPr>
            <a:lvl2pPr marL="2072951" indent="0">
              <a:buNone/>
              <a:defRPr sz="9100" b="1"/>
            </a:lvl2pPr>
            <a:lvl3pPr marL="4145900" indent="0">
              <a:buNone/>
              <a:defRPr sz="8200" b="1"/>
            </a:lvl3pPr>
            <a:lvl4pPr marL="6218851" indent="0">
              <a:buNone/>
              <a:defRPr sz="7200" b="1"/>
            </a:lvl4pPr>
            <a:lvl5pPr marL="8291798" indent="0">
              <a:buNone/>
              <a:defRPr sz="7200" b="1"/>
            </a:lvl5pPr>
            <a:lvl6pPr marL="10364750" indent="0">
              <a:buNone/>
              <a:defRPr sz="7200" b="1"/>
            </a:lvl6pPr>
            <a:lvl7pPr marL="12437701" indent="0">
              <a:buNone/>
              <a:defRPr sz="7200" b="1"/>
            </a:lvl7pPr>
            <a:lvl8pPr marL="14510648" indent="0">
              <a:buNone/>
              <a:defRPr sz="7200" b="1"/>
            </a:lvl8pPr>
            <a:lvl9pPr marL="16583601" indent="0">
              <a:buNone/>
              <a:defRPr sz="7200" b="1"/>
            </a:lvl9pPr>
          </a:lstStyle>
          <a:p>
            <a:pPr lvl="0"/>
            <a:r>
              <a:rPr lang="en-US"/>
              <a:t>Click to edit Master text styles</a:t>
            </a:r>
          </a:p>
        </p:txBody>
      </p:sp>
      <p:sp>
        <p:nvSpPr>
          <p:cNvPr id="6" name="Content Placeholder 5"/>
          <p:cNvSpPr>
            <a:spLocks noGrp="1"/>
          </p:cNvSpPr>
          <p:nvPr>
            <p:ph sz="quarter" idx="4"/>
          </p:nvPr>
        </p:nvSpPr>
        <p:spPr>
          <a:xfrm>
            <a:off x="22296128" y="10439402"/>
            <a:ext cx="19400520" cy="18966181"/>
          </a:xfrm>
        </p:spPr>
        <p:txBody>
          <a:bodyPr/>
          <a:lstStyle>
            <a:lvl1pPr>
              <a:defRPr sz="10900"/>
            </a:lvl1pPr>
            <a:lvl2pPr>
              <a:defRPr sz="9100"/>
            </a:lvl2pPr>
            <a:lvl3pPr>
              <a:defRPr sz="820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63D97CC-475F-BE49-B579-6BFEF977A37E}" type="datetimeFigureOut">
              <a:rPr lang="en-US" smtClean="0"/>
              <a:t>3/15/21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434501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63D97CC-475F-BE49-B579-6BFEF977A37E}" type="datetimeFigureOut">
              <a:rPr lang="en-US" smtClean="0"/>
              <a:t>3/15/21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085731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3D97CC-475F-BE49-B579-6BFEF977A37E}" type="datetimeFigureOut">
              <a:rPr lang="en-US" smtClean="0"/>
              <a:t>3/15/21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945370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71" y="1310640"/>
            <a:ext cx="14439903" cy="5577840"/>
          </a:xfrm>
        </p:spPr>
        <p:txBody>
          <a:bodyPr anchor="b"/>
          <a:lstStyle>
            <a:lvl1pPr algn="l">
              <a:defRPr sz="9100" b="1"/>
            </a:lvl1pPr>
          </a:lstStyle>
          <a:p>
            <a:r>
              <a:rPr lang="en-US"/>
              <a:t>Click to edit Master title style</a:t>
            </a:r>
          </a:p>
        </p:txBody>
      </p:sp>
      <p:sp>
        <p:nvSpPr>
          <p:cNvPr id="3" name="Content Placeholder 2"/>
          <p:cNvSpPr>
            <a:spLocks noGrp="1"/>
          </p:cNvSpPr>
          <p:nvPr>
            <p:ph idx="1"/>
          </p:nvPr>
        </p:nvSpPr>
        <p:spPr>
          <a:xfrm>
            <a:off x="17160240" y="1310653"/>
            <a:ext cx="24536400" cy="28094943"/>
          </a:xfrm>
        </p:spPr>
        <p:txBody>
          <a:bodyPr/>
          <a:lstStyle>
            <a:lvl1pPr>
              <a:defRPr sz="14500"/>
            </a:lvl1pPr>
            <a:lvl2pPr>
              <a:defRPr sz="12800"/>
            </a:lvl2pPr>
            <a:lvl3pPr>
              <a:defRPr sz="10900"/>
            </a:lvl3pPr>
            <a:lvl4pPr>
              <a:defRPr sz="9100"/>
            </a:lvl4pPr>
            <a:lvl5pPr>
              <a:defRPr sz="9100"/>
            </a:lvl5pPr>
            <a:lvl6pPr>
              <a:defRPr sz="9100"/>
            </a:lvl6pPr>
            <a:lvl7pPr>
              <a:defRPr sz="9100"/>
            </a:lvl7pPr>
            <a:lvl8pPr>
              <a:defRPr sz="9100"/>
            </a:lvl8pPr>
            <a:lvl9pPr>
              <a:defRPr sz="9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71" y="6888488"/>
            <a:ext cx="14439903" cy="22517103"/>
          </a:xfrm>
        </p:spPr>
        <p:txBody>
          <a:bodyPr/>
          <a:lstStyle>
            <a:lvl1pPr marL="0" indent="0">
              <a:buNone/>
              <a:defRPr sz="6300"/>
            </a:lvl1pPr>
            <a:lvl2pPr marL="2072951" indent="0">
              <a:buNone/>
              <a:defRPr sz="5500"/>
            </a:lvl2pPr>
            <a:lvl3pPr marL="4145900" indent="0">
              <a:buNone/>
              <a:defRPr sz="4500"/>
            </a:lvl3pPr>
            <a:lvl4pPr marL="6218851" indent="0">
              <a:buNone/>
              <a:defRPr sz="4000"/>
            </a:lvl4pPr>
            <a:lvl5pPr marL="8291798" indent="0">
              <a:buNone/>
              <a:defRPr sz="4000"/>
            </a:lvl5pPr>
            <a:lvl6pPr marL="10364750" indent="0">
              <a:buNone/>
              <a:defRPr sz="4000"/>
            </a:lvl6pPr>
            <a:lvl7pPr marL="12437701" indent="0">
              <a:buNone/>
              <a:defRPr sz="4000"/>
            </a:lvl7pPr>
            <a:lvl8pPr marL="14510648" indent="0">
              <a:buNone/>
              <a:defRPr sz="4000"/>
            </a:lvl8pPr>
            <a:lvl9pPr marL="16583601"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151937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3042881"/>
            <a:ext cx="26334720" cy="2720343"/>
          </a:xfrm>
        </p:spPr>
        <p:txBody>
          <a:bodyPr anchor="b"/>
          <a:lstStyle>
            <a:lvl1pPr algn="l">
              <a:defRPr sz="9100" b="1"/>
            </a:lvl1pPr>
          </a:lstStyle>
          <a:p>
            <a:r>
              <a:rPr lang="en-US"/>
              <a:t>Click to edit Master title style</a:t>
            </a:r>
          </a:p>
        </p:txBody>
      </p:sp>
      <p:sp>
        <p:nvSpPr>
          <p:cNvPr id="3" name="Picture Placeholder 2"/>
          <p:cNvSpPr>
            <a:spLocks noGrp="1"/>
          </p:cNvSpPr>
          <p:nvPr>
            <p:ph type="pic" idx="1"/>
          </p:nvPr>
        </p:nvSpPr>
        <p:spPr>
          <a:xfrm>
            <a:off x="8602983" y="2941321"/>
            <a:ext cx="26334720" cy="19751040"/>
          </a:xfrm>
        </p:spPr>
        <p:txBody>
          <a:bodyPr/>
          <a:lstStyle>
            <a:lvl1pPr marL="0" indent="0">
              <a:buNone/>
              <a:defRPr sz="14500"/>
            </a:lvl1pPr>
            <a:lvl2pPr marL="2072951" indent="0">
              <a:buNone/>
              <a:defRPr sz="12800"/>
            </a:lvl2pPr>
            <a:lvl3pPr marL="4145900" indent="0">
              <a:buNone/>
              <a:defRPr sz="10900"/>
            </a:lvl3pPr>
            <a:lvl4pPr marL="6218851" indent="0">
              <a:buNone/>
              <a:defRPr sz="9100"/>
            </a:lvl4pPr>
            <a:lvl5pPr marL="8291798" indent="0">
              <a:buNone/>
              <a:defRPr sz="9100"/>
            </a:lvl5pPr>
            <a:lvl6pPr marL="10364750" indent="0">
              <a:buNone/>
              <a:defRPr sz="9100"/>
            </a:lvl6pPr>
            <a:lvl7pPr marL="12437701" indent="0">
              <a:buNone/>
              <a:defRPr sz="9100"/>
            </a:lvl7pPr>
            <a:lvl8pPr marL="14510648" indent="0">
              <a:buNone/>
              <a:defRPr sz="9100"/>
            </a:lvl8pPr>
            <a:lvl9pPr marL="16583601" indent="0">
              <a:buNone/>
              <a:defRPr sz="9100"/>
            </a:lvl9pPr>
          </a:lstStyle>
          <a:p>
            <a:endParaRPr lang="en-US"/>
          </a:p>
        </p:txBody>
      </p:sp>
      <p:sp>
        <p:nvSpPr>
          <p:cNvPr id="4" name="Text Placeholder 3"/>
          <p:cNvSpPr>
            <a:spLocks noGrp="1"/>
          </p:cNvSpPr>
          <p:nvPr>
            <p:ph type="body" sz="half" idx="2"/>
          </p:nvPr>
        </p:nvSpPr>
        <p:spPr>
          <a:xfrm>
            <a:off x="8602983" y="25763227"/>
            <a:ext cx="26334720" cy="3863337"/>
          </a:xfrm>
        </p:spPr>
        <p:txBody>
          <a:bodyPr/>
          <a:lstStyle>
            <a:lvl1pPr marL="0" indent="0">
              <a:buNone/>
              <a:defRPr sz="6300"/>
            </a:lvl1pPr>
            <a:lvl2pPr marL="2072951" indent="0">
              <a:buNone/>
              <a:defRPr sz="5500"/>
            </a:lvl2pPr>
            <a:lvl3pPr marL="4145900" indent="0">
              <a:buNone/>
              <a:defRPr sz="4500"/>
            </a:lvl3pPr>
            <a:lvl4pPr marL="6218851" indent="0">
              <a:buNone/>
              <a:defRPr sz="4000"/>
            </a:lvl4pPr>
            <a:lvl5pPr marL="8291798" indent="0">
              <a:buNone/>
              <a:defRPr sz="4000"/>
            </a:lvl5pPr>
            <a:lvl6pPr marL="10364750" indent="0">
              <a:buNone/>
              <a:defRPr sz="4000"/>
            </a:lvl6pPr>
            <a:lvl7pPr marL="12437701" indent="0">
              <a:buNone/>
              <a:defRPr sz="4000"/>
            </a:lvl7pPr>
            <a:lvl8pPr marL="14510648" indent="0">
              <a:buNone/>
              <a:defRPr sz="4000"/>
            </a:lvl8pPr>
            <a:lvl9pPr marL="16583601"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034846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14591" tIns="207295" rIns="414591" bIns="207295" rtlCol="0" anchor="ctr">
            <a:normAutofit/>
          </a:bodyPr>
          <a:lstStyle/>
          <a:p>
            <a:r>
              <a:rPr lang="en-US"/>
              <a:t>Click to edit Master title style</a:t>
            </a:r>
          </a:p>
        </p:txBody>
      </p:sp>
      <p:sp>
        <p:nvSpPr>
          <p:cNvPr id="3" name="Text Placeholder 2"/>
          <p:cNvSpPr>
            <a:spLocks noGrp="1"/>
          </p:cNvSpPr>
          <p:nvPr>
            <p:ph type="body" idx="1"/>
          </p:nvPr>
        </p:nvSpPr>
        <p:spPr>
          <a:xfrm>
            <a:off x="2194560" y="7680971"/>
            <a:ext cx="39502080" cy="21724622"/>
          </a:xfrm>
          <a:prstGeom prst="rect">
            <a:avLst/>
          </a:prstGeom>
        </p:spPr>
        <p:txBody>
          <a:bodyPr vert="horz" lIns="414591" tIns="207295" rIns="414591" bIns="20729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2"/>
            <a:ext cx="10241280" cy="1752601"/>
          </a:xfrm>
          <a:prstGeom prst="rect">
            <a:avLst/>
          </a:prstGeom>
        </p:spPr>
        <p:txBody>
          <a:bodyPr vert="horz" lIns="414591" tIns="207295" rIns="414591" bIns="207295" rtlCol="0" anchor="ctr"/>
          <a:lstStyle>
            <a:lvl1pPr algn="l">
              <a:defRPr sz="5500">
                <a:solidFill>
                  <a:schemeClr val="tx1">
                    <a:tint val="75000"/>
                  </a:schemeClr>
                </a:solidFill>
              </a:defRPr>
            </a:lvl1pPr>
          </a:lstStyle>
          <a:p>
            <a:fld id="{163D97CC-475F-BE49-B579-6BFEF977A37E}" type="datetimeFigureOut">
              <a:rPr lang="en-US" smtClean="0"/>
              <a:t>3/15/21</a:t>
            </a:fld>
            <a:endParaRPr lang="en-US"/>
          </a:p>
        </p:txBody>
      </p:sp>
      <p:sp>
        <p:nvSpPr>
          <p:cNvPr id="5" name="Footer Placeholder 4"/>
          <p:cNvSpPr>
            <a:spLocks noGrp="1"/>
          </p:cNvSpPr>
          <p:nvPr>
            <p:ph type="ftr" sz="quarter" idx="3"/>
          </p:nvPr>
        </p:nvSpPr>
        <p:spPr>
          <a:xfrm>
            <a:off x="14996160" y="30510482"/>
            <a:ext cx="13898880" cy="1752601"/>
          </a:xfrm>
          <a:prstGeom prst="rect">
            <a:avLst/>
          </a:prstGeom>
        </p:spPr>
        <p:txBody>
          <a:bodyPr vert="horz" lIns="414591" tIns="207295" rIns="414591" bIns="207295" rtlCol="0" anchor="ctr"/>
          <a:lstStyle>
            <a:lvl1pPr algn="ctr">
              <a:defRPr sz="5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1"/>
          </a:xfrm>
          <a:prstGeom prst="rect">
            <a:avLst/>
          </a:prstGeom>
        </p:spPr>
        <p:txBody>
          <a:bodyPr vert="horz" lIns="414591" tIns="207295" rIns="414591" bIns="207295" rtlCol="0" anchor="ctr"/>
          <a:lstStyle>
            <a:lvl1pPr algn="r">
              <a:defRPr sz="5500">
                <a:solidFill>
                  <a:schemeClr val="tx1">
                    <a:tint val="75000"/>
                  </a:schemeClr>
                </a:solidFill>
              </a:defRPr>
            </a:lvl1pPr>
          </a:lstStyle>
          <a:p>
            <a:fld id="{BEC96AFA-303D-8042-85F3-1EA037B235F2}" type="slidenum">
              <a:rPr lang="en-US" smtClean="0"/>
              <a:t>‹#›</a:t>
            </a:fld>
            <a:endParaRPr lang="en-US"/>
          </a:p>
        </p:txBody>
      </p:sp>
    </p:spTree>
    <p:extLst>
      <p:ext uri="{BB962C8B-B14F-4D97-AF65-F5344CB8AC3E}">
        <p14:creationId xmlns:p14="http://schemas.microsoft.com/office/powerpoint/2010/main" val="148758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072951" rtl="0" eaLnBrk="1" latinLnBrk="0" hangingPunct="1">
        <a:spcBef>
          <a:spcPct val="0"/>
        </a:spcBef>
        <a:buNone/>
        <a:defRPr sz="20000" kern="1200">
          <a:solidFill>
            <a:schemeClr val="tx1"/>
          </a:solidFill>
          <a:latin typeface="+mj-lt"/>
          <a:ea typeface="+mj-ea"/>
          <a:cs typeface="+mj-cs"/>
        </a:defRPr>
      </a:lvl1pPr>
    </p:titleStyle>
    <p:bodyStyle>
      <a:lvl1pPr marL="1554711" indent="-1554711" algn="l" defTabSz="2072951" rtl="0" eaLnBrk="1" latinLnBrk="0" hangingPunct="1">
        <a:spcBef>
          <a:spcPct val="20000"/>
        </a:spcBef>
        <a:buFont typeface="Arial"/>
        <a:buChar char="•"/>
        <a:defRPr sz="14500" kern="1200">
          <a:solidFill>
            <a:schemeClr val="tx1"/>
          </a:solidFill>
          <a:latin typeface="+mn-lt"/>
          <a:ea typeface="+mn-ea"/>
          <a:cs typeface="+mn-cs"/>
        </a:defRPr>
      </a:lvl1pPr>
      <a:lvl2pPr marL="3368541" indent="-1295594" algn="l" defTabSz="2072951" rtl="0" eaLnBrk="1" latinLnBrk="0" hangingPunct="1">
        <a:spcBef>
          <a:spcPct val="20000"/>
        </a:spcBef>
        <a:buFont typeface="Arial"/>
        <a:buChar char="–"/>
        <a:defRPr sz="12800" kern="1200">
          <a:solidFill>
            <a:schemeClr val="tx1"/>
          </a:solidFill>
          <a:latin typeface="+mn-lt"/>
          <a:ea typeface="+mn-ea"/>
          <a:cs typeface="+mn-cs"/>
        </a:defRPr>
      </a:lvl2pPr>
      <a:lvl3pPr marL="5182373" indent="-1036473" algn="l" defTabSz="2072951" rtl="0" eaLnBrk="1" latinLnBrk="0" hangingPunct="1">
        <a:spcBef>
          <a:spcPct val="20000"/>
        </a:spcBef>
        <a:buFont typeface="Arial"/>
        <a:buChar char="•"/>
        <a:defRPr sz="10900" kern="1200">
          <a:solidFill>
            <a:schemeClr val="tx1"/>
          </a:solidFill>
          <a:latin typeface="+mn-lt"/>
          <a:ea typeface="+mn-ea"/>
          <a:cs typeface="+mn-cs"/>
        </a:defRPr>
      </a:lvl3pPr>
      <a:lvl4pPr marL="7255324" indent="-1036473" algn="l" defTabSz="2072951" rtl="0" eaLnBrk="1" latinLnBrk="0" hangingPunct="1">
        <a:spcBef>
          <a:spcPct val="20000"/>
        </a:spcBef>
        <a:buFont typeface="Arial"/>
        <a:buChar char="–"/>
        <a:defRPr sz="9100" kern="1200">
          <a:solidFill>
            <a:schemeClr val="tx1"/>
          </a:solidFill>
          <a:latin typeface="+mn-lt"/>
          <a:ea typeface="+mn-ea"/>
          <a:cs typeface="+mn-cs"/>
        </a:defRPr>
      </a:lvl4pPr>
      <a:lvl5pPr marL="9328275" indent="-1036473" algn="l" defTabSz="2072951" rtl="0" eaLnBrk="1" latinLnBrk="0" hangingPunct="1">
        <a:spcBef>
          <a:spcPct val="20000"/>
        </a:spcBef>
        <a:buFont typeface="Arial"/>
        <a:buChar char="»"/>
        <a:defRPr sz="9100" kern="1200">
          <a:solidFill>
            <a:schemeClr val="tx1"/>
          </a:solidFill>
          <a:latin typeface="+mn-lt"/>
          <a:ea typeface="+mn-ea"/>
          <a:cs typeface="+mn-cs"/>
        </a:defRPr>
      </a:lvl5pPr>
      <a:lvl6pPr marL="11401224" indent="-1036473" algn="l" defTabSz="2072951" rtl="0" eaLnBrk="1" latinLnBrk="0" hangingPunct="1">
        <a:spcBef>
          <a:spcPct val="20000"/>
        </a:spcBef>
        <a:buFont typeface="Arial"/>
        <a:buChar char="•"/>
        <a:defRPr sz="9100" kern="1200">
          <a:solidFill>
            <a:schemeClr val="tx1"/>
          </a:solidFill>
          <a:latin typeface="+mn-lt"/>
          <a:ea typeface="+mn-ea"/>
          <a:cs typeface="+mn-cs"/>
        </a:defRPr>
      </a:lvl6pPr>
      <a:lvl7pPr marL="13474175" indent="-1036473" algn="l" defTabSz="2072951" rtl="0" eaLnBrk="1" latinLnBrk="0" hangingPunct="1">
        <a:spcBef>
          <a:spcPct val="20000"/>
        </a:spcBef>
        <a:buFont typeface="Arial"/>
        <a:buChar char="•"/>
        <a:defRPr sz="9100" kern="1200">
          <a:solidFill>
            <a:schemeClr val="tx1"/>
          </a:solidFill>
          <a:latin typeface="+mn-lt"/>
          <a:ea typeface="+mn-ea"/>
          <a:cs typeface="+mn-cs"/>
        </a:defRPr>
      </a:lvl7pPr>
      <a:lvl8pPr marL="15547122" indent="-1036473" algn="l" defTabSz="2072951" rtl="0" eaLnBrk="1" latinLnBrk="0" hangingPunct="1">
        <a:spcBef>
          <a:spcPct val="20000"/>
        </a:spcBef>
        <a:buFont typeface="Arial"/>
        <a:buChar char="•"/>
        <a:defRPr sz="9100" kern="1200">
          <a:solidFill>
            <a:schemeClr val="tx1"/>
          </a:solidFill>
          <a:latin typeface="+mn-lt"/>
          <a:ea typeface="+mn-ea"/>
          <a:cs typeface="+mn-cs"/>
        </a:defRPr>
      </a:lvl8pPr>
      <a:lvl9pPr marL="17620073" indent="-1036473" algn="l" defTabSz="2072951" rtl="0" eaLnBrk="1" latinLnBrk="0" hangingPunct="1">
        <a:spcBef>
          <a:spcPct val="20000"/>
        </a:spcBef>
        <a:buFont typeface="Arial"/>
        <a:buChar char="•"/>
        <a:defRPr sz="9100" kern="1200">
          <a:solidFill>
            <a:schemeClr val="tx1"/>
          </a:solidFill>
          <a:latin typeface="+mn-lt"/>
          <a:ea typeface="+mn-ea"/>
          <a:cs typeface="+mn-cs"/>
        </a:defRPr>
      </a:lvl9pPr>
    </p:bodyStyle>
    <p:other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2129" y="504527"/>
            <a:ext cx="42534030" cy="2542297"/>
          </a:xfrm>
          <a:prstGeom prst="rect">
            <a:avLst/>
          </a:prstGeom>
          <a:ln w="12700" cap="rnd" cmpd="sng">
            <a:solidFill>
              <a:schemeClr val="tx1"/>
            </a:solidFill>
            <a:round/>
          </a:ln>
          <a:effectLst/>
        </p:spPr>
        <p:style>
          <a:lnRef idx="2">
            <a:schemeClr val="dk1"/>
          </a:lnRef>
          <a:fillRef idx="1">
            <a:schemeClr val="lt1"/>
          </a:fillRef>
          <a:effectRef idx="0">
            <a:schemeClr val="dk1"/>
          </a:effectRef>
          <a:fontRef idx="minor">
            <a:schemeClr val="dk1"/>
          </a:fontRef>
        </p:style>
        <p:txBody>
          <a:bodyPr wrap="square" lIns="414591" tIns="207295" rIns="414591" bIns="207295" rtlCol="0" anchor="t" anchorCtr="0">
            <a:spAutoFit/>
          </a:bodyPr>
          <a:lstStyle/>
          <a:p>
            <a:pPr algn="ctr"/>
            <a:r>
              <a:rPr lang="en-US" sz="8000" b="1" dirty="0">
                <a:latin typeface="+mj-lt"/>
                <a:cs typeface="Times New Roman"/>
              </a:rPr>
              <a:t>Flow Cytometry Analysis of a JC-1 Assay in Isolated Mitochondria </a:t>
            </a:r>
          </a:p>
          <a:p>
            <a:pPr algn="ctr"/>
            <a:r>
              <a:rPr lang="en-US" sz="5800" b="1" dirty="0">
                <a:cs typeface="Times New Roman"/>
              </a:rPr>
              <a:t>Olivia Echols and Dr. Abigail Solitro</a:t>
            </a:r>
          </a:p>
        </p:txBody>
      </p:sp>
      <p:sp>
        <p:nvSpPr>
          <p:cNvPr id="26" name="Rectangle 25"/>
          <p:cNvSpPr/>
          <p:nvPr/>
        </p:nvSpPr>
        <p:spPr>
          <a:xfrm>
            <a:off x="26067966" y="22728382"/>
            <a:ext cx="21945600" cy="261610"/>
          </a:xfrm>
          <a:prstGeom prst="rect">
            <a:avLst/>
          </a:prstGeom>
        </p:spPr>
        <p:txBody>
          <a:bodyPr>
            <a:spAutoFit/>
          </a:bodyPr>
          <a:lstStyle/>
          <a:p>
            <a:r>
              <a:rPr lang="en-US" sz="1100" dirty="0">
                <a:solidFill>
                  <a:prstClr val="black"/>
                </a:solidFill>
                <a:latin typeface="Lucida Grande"/>
                <a:cs typeface="Lucida Grande"/>
              </a:rPr>
              <a:t>  1        2       3       4        5       6        7       8        9      10      11     12      13      14 </a:t>
            </a:r>
            <a:endParaRPr lang="en-US" dirty="0"/>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5916" y="1164046"/>
            <a:ext cx="4840224" cy="1377696"/>
          </a:xfrm>
          <a:prstGeom prst="rect">
            <a:avLst/>
          </a:prstGeom>
        </p:spPr>
      </p:pic>
      <p:sp>
        <p:nvSpPr>
          <p:cNvPr id="159" name="TextBox 158"/>
          <p:cNvSpPr txBox="1"/>
          <p:nvPr/>
        </p:nvSpPr>
        <p:spPr>
          <a:xfrm>
            <a:off x="33925713" y="27534481"/>
            <a:ext cx="9321064" cy="4395435"/>
          </a:xfrm>
          <a:prstGeom prst="rect">
            <a:avLst/>
          </a:prstGeom>
          <a:solidFill>
            <a:schemeClr val="bg1"/>
          </a:solidFill>
          <a:ln>
            <a:solidFill>
              <a:schemeClr val="tx1"/>
            </a:solidFill>
          </a:ln>
        </p:spPr>
        <p:txBody>
          <a:bodyPr wrap="square" lIns="131445" tIns="65723" rIns="131445" bIns="65723" rtlCol="0">
            <a:spAutoFit/>
          </a:bodyPr>
          <a:lstStyle/>
          <a:p>
            <a:pPr marL="457200" indent="-457200" algn="just">
              <a:buFont typeface="+mj-lt"/>
              <a:buAutoNum type="arabicParenR"/>
            </a:pPr>
            <a:r>
              <a:rPr lang="en-US" sz="2300" dirty="0"/>
              <a:t>Hanahan, D., &amp; Weinberg, R. A. (2011). Hallmarks of Cancer: The Next Generation. </a:t>
            </a:r>
            <a:r>
              <a:rPr lang="en-US" sz="2300" i="1" dirty="0"/>
              <a:t>Cell</a:t>
            </a:r>
            <a:r>
              <a:rPr lang="en-US" sz="2300" dirty="0"/>
              <a:t>, </a:t>
            </a:r>
            <a:r>
              <a:rPr lang="en-US" sz="2300" i="1" dirty="0"/>
              <a:t>144</a:t>
            </a:r>
            <a:r>
              <a:rPr lang="en-US" sz="2300" dirty="0"/>
              <a:t>(5), 646–674. </a:t>
            </a:r>
            <a:r>
              <a:rPr lang="en-US" sz="2300" dirty="0" err="1"/>
              <a:t>doi</a:t>
            </a:r>
            <a:r>
              <a:rPr lang="en-US" sz="2300" dirty="0"/>
              <a:t>: 10.1016/j.cell.2011.02.013</a:t>
            </a:r>
          </a:p>
          <a:p>
            <a:pPr marL="457200" indent="-457200" algn="just">
              <a:buFont typeface="+mj-lt"/>
              <a:buAutoNum type="arabicParenR"/>
            </a:pPr>
            <a:endParaRPr lang="en-US" sz="2300" dirty="0"/>
          </a:p>
          <a:p>
            <a:pPr marL="457200" indent="-457200" algn="just">
              <a:buFont typeface="+mj-lt"/>
              <a:buAutoNum type="arabicParenR"/>
            </a:pPr>
            <a:r>
              <a:rPr lang="en-US" sz="2300" dirty="0"/>
              <a:t>JC-1 Dye for Mitochondrial Membrane Potential. (n.d.). Retrieved from https://www.thermofisher.com/us/en/home/life-science/cell-analysis/cell-viability-and-regulation/apoptosis/mitochondria-function/jc-1-dye-mitochondrial-membrane-potential.html#protocol</a:t>
            </a:r>
          </a:p>
          <a:p>
            <a:pPr marL="457200" indent="-457200" algn="just">
              <a:buFont typeface="+mj-lt"/>
              <a:buAutoNum type="arabicParenR"/>
            </a:pPr>
            <a:endParaRPr lang="en-US" sz="2300" dirty="0"/>
          </a:p>
          <a:p>
            <a:pPr marL="457200" indent="-457200" algn="just">
              <a:buFont typeface="+mj-lt"/>
              <a:buAutoNum type="arabicParenR"/>
            </a:pPr>
            <a:r>
              <a:rPr lang="en-US" sz="2300" dirty="0"/>
              <a:t>Annexin V Staining Protocol for Flow Cytometry. (n.d.). Retrieved from    https://www.thermofisher.com/us/en/home/references/protocols/cell-and-tissue-analysis/protocols/annexin-v-staining-flow-cytometry.html</a:t>
            </a:r>
          </a:p>
          <a:p>
            <a:pPr marL="457200" indent="-457200" algn="just">
              <a:buFont typeface="+mj-lt"/>
              <a:buAutoNum type="arabicParenR"/>
            </a:pPr>
            <a:endParaRPr lang="en-US" sz="2400" dirty="0"/>
          </a:p>
        </p:txBody>
      </p:sp>
      <p:sp>
        <p:nvSpPr>
          <p:cNvPr id="160" name="Rectangle 159"/>
          <p:cNvSpPr/>
          <p:nvPr/>
        </p:nvSpPr>
        <p:spPr>
          <a:xfrm>
            <a:off x="26067966" y="22728382"/>
            <a:ext cx="21945600" cy="261610"/>
          </a:xfrm>
          <a:prstGeom prst="rect">
            <a:avLst/>
          </a:prstGeom>
        </p:spPr>
        <p:txBody>
          <a:bodyPr>
            <a:spAutoFit/>
          </a:bodyPr>
          <a:lstStyle/>
          <a:p>
            <a:r>
              <a:rPr lang="en-US" sz="1100" dirty="0">
                <a:solidFill>
                  <a:prstClr val="black"/>
                </a:solidFill>
                <a:latin typeface="Lucida Grande"/>
                <a:cs typeface="Lucida Grande"/>
              </a:rPr>
              <a:t>  1        2       3       4        5       6        7       8        9      10      11     12      13      14 </a:t>
            </a:r>
            <a:endParaRPr lang="en-US" dirty="0"/>
          </a:p>
        </p:txBody>
      </p:sp>
      <p:sp>
        <p:nvSpPr>
          <p:cNvPr id="162" name="TextBox 161"/>
          <p:cNvSpPr txBox="1"/>
          <p:nvPr/>
        </p:nvSpPr>
        <p:spPr>
          <a:xfrm>
            <a:off x="10980125" y="3410575"/>
            <a:ext cx="22199532" cy="28928146"/>
          </a:xfrm>
          <a:prstGeom prst="rect">
            <a:avLst/>
          </a:prstGeom>
          <a:solidFill>
            <a:srgbClr val="FFFFFF"/>
          </a:solidFill>
          <a:ln cap="rnd">
            <a:solidFill>
              <a:schemeClr val="tx1"/>
            </a:solidFill>
          </a:ln>
        </p:spPr>
        <p:txBody>
          <a:bodyPr wrap="square" lIns="182880" rIns="182880" rtlCol="0">
            <a:noAutofit/>
          </a:bodyPr>
          <a:lstStyle/>
          <a:p>
            <a:pPr algn="just"/>
            <a:endParaRPr lang="en-US" sz="1800" dirty="0">
              <a:latin typeface="Times New Roman"/>
              <a:cs typeface="Times New Roman"/>
            </a:endParaRPr>
          </a:p>
        </p:txBody>
      </p:sp>
      <p:sp>
        <p:nvSpPr>
          <p:cNvPr id="165" name="TextBox 164"/>
          <p:cNvSpPr txBox="1"/>
          <p:nvPr/>
        </p:nvSpPr>
        <p:spPr>
          <a:xfrm>
            <a:off x="797830" y="4176665"/>
            <a:ext cx="9312771" cy="7919477"/>
          </a:xfrm>
          <a:prstGeom prst="rect">
            <a:avLst/>
          </a:prstGeom>
          <a:solidFill>
            <a:schemeClr val="bg1"/>
          </a:solidFill>
          <a:ln>
            <a:solidFill>
              <a:srgbClr val="000000"/>
            </a:solidFill>
          </a:ln>
        </p:spPr>
        <p:txBody>
          <a:bodyPr wrap="square" lIns="131445" tIns="65723" rIns="131445" bIns="65723" rtlCol="0">
            <a:spAutoFit/>
          </a:bodyPr>
          <a:lstStyle/>
          <a:p>
            <a:pPr algn="just"/>
            <a:r>
              <a:rPr lang="en-US" sz="2300" dirty="0"/>
              <a:t>Cancer cells possess many distinctive features that allow them to persist and proliferate. One such attribute is the ability to evade apoptosis, or programmed cell death. Apoptosis is a pathway that acts as an immediate eliminator of dysfunctional cells; without it, malignant tumors are able to grow rapidly. In order to develop effective cancer therapeutics, a reliable way to monitor apoptosis must be developed. Many events occur in a cell before it undergoes apoptosis, two of which are the disruption of mitochondrial membrane potential and the translocation of phosphatidylserine (PS) from the inner to the outer leaflet of the plasma membrane. Two assays are commonly used to detect these changes; the JC-1 assay detects mitochondrial integrity, and the annexin V assay detects PS in the outer leaflet. In a past study, our team demonstrated that the use of a Beckman Coulter CytoFLEX instrument is a comprehensive way to analyze pre-apoptotic cells. Utilizing a JC-1 assay allowed us to measure the overall health of 25,000 non-small cell lung cancer cells per condition. In the current study, we hypothesized that the JC-1 assay could be performed on isolated mitochondria to directly measure mitochondrial integrity indicative of early-stage apoptosis. We also predicted that the use of an annexin V assay on whole cells would give additional insight into the cells’ apoptotic mechanisms. The development of these assays will lay the framework for future research regarding the inner workings and transformations of lung cancer cells. </a:t>
            </a:r>
          </a:p>
        </p:txBody>
      </p:sp>
      <p:sp>
        <p:nvSpPr>
          <p:cNvPr id="166" name="TextBox 165"/>
          <p:cNvSpPr txBox="1"/>
          <p:nvPr/>
        </p:nvSpPr>
        <p:spPr>
          <a:xfrm>
            <a:off x="797833" y="3379383"/>
            <a:ext cx="9301416" cy="871394"/>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solidFill>
                  <a:schemeClr val="bg1"/>
                </a:solidFill>
                <a:latin typeface="+mj-lt"/>
                <a:cs typeface="Times New Roman"/>
              </a:rPr>
              <a:t>Abstract</a:t>
            </a:r>
            <a:endParaRPr lang="en-US" sz="6000" dirty="0">
              <a:solidFill>
                <a:schemeClr val="bg1"/>
              </a:solidFill>
              <a:latin typeface="+mj-lt"/>
              <a:cs typeface="Times New Roman"/>
            </a:endParaRPr>
          </a:p>
        </p:txBody>
      </p:sp>
      <p:sp>
        <p:nvSpPr>
          <p:cNvPr id="167" name="TextBox 166"/>
          <p:cNvSpPr txBox="1"/>
          <p:nvPr/>
        </p:nvSpPr>
        <p:spPr>
          <a:xfrm>
            <a:off x="781829" y="13162544"/>
            <a:ext cx="9342881" cy="12166793"/>
          </a:xfrm>
          <a:prstGeom prst="rect">
            <a:avLst/>
          </a:prstGeom>
          <a:solidFill>
            <a:schemeClr val="bg1"/>
          </a:solidFill>
          <a:ln>
            <a:solidFill>
              <a:schemeClr val="tx1"/>
            </a:solidFill>
          </a:ln>
        </p:spPr>
        <p:txBody>
          <a:bodyPr wrap="square" lIns="131445" tIns="65723" rIns="131445" bIns="65723" rtlCol="0">
            <a:spAutoFit/>
          </a:bodyPr>
          <a:lstStyle/>
          <a:p>
            <a:pPr algn="just"/>
            <a:r>
              <a:rPr lang="en-US" sz="2300" dirty="0">
                <a:cs typeface="Times New Roman"/>
              </a:rPr>
              <a:t>A cancer cell acquires many transformative properties that allow it to persist and metastasize. Some of the hallmarks of cancer progression are the abilities to chronically grow and divide, resist anti-growth signals, and evade cell death or apoptosis (1). Apoptosis is a pathway that acts as an immediate eliminator of dysfunctional cells; without it, malignant tumors are able to grow rapidly. The induction of apoptosis is the aim of many cancer therapeutics. Therefore, a need exists for reliable methods of monitoring apoptosis in various disease contexts in order to develop and test anticancer therapies. </a:t>
            </a:r>
          </a:p>
          <a:p>
            <a:pPr algn="just"/>
            <a:endParaRPr lang="en-US" sz="2300" dirty="0">
              <a:cs typeface="Times New Roman"/>
            </a:endParaRPr>
          </a:p>
          <a:p>
            <a:pPr algn="just"/>
            <a:r>
              <a:rPr lang="en-US" sz="2300" dirty="0">
                <a:cs typeface="Times New Roman"/>
              </a:rPr>
              <a:t>In a past study, our team utilized a JC-1 assay with whole cells on a flow cytometer to monitor apoptosis. The JC-1 assay acted as indicator of cell health by means of measuring mitochondrial membrane potential. In the event of apoptosis, a cell's mitochondria lose structural integrity. The membrane-permeant JC-1 dye exhibits a potential-dependent accumulation in the mitochondria. In healthy cells, the dye fluoresces red; in pre-apoptotic cells, the dye fluoresces green. Our team demonstrated that the use of a flow cytometer could yield meaningful data regarding this assay. </a:t>
            </a:r>
          </a:p>
          <a:p>
            <a:pPr algn="just"/>
            <a:r>
              <a:rPr lang="en-US" sz="2300" dirty="0">
                <a:cs typeface="Times New Roman"/>
              </a:rPr>
              <a:t> </a:t>
            </a:r>
          </a:p>
          <a:p>
            <a:pPr algn="just"/>
            <a:r>
              <a:rPr lang="en-US" sz="2300" dirty="0">
                <a:cs typeface="Times New Roman"/>
              </a:rPr>
              <a:t>In the current study, we hypothesized that the JC-1 assay could be performed on isolated mitochondria to directly measure mitochondrial integrity indicative of early-stage apoptosis. Utilizing individual organelles in scientific research is a common way to study underlying mechanisms that affect a cell’s metabolism.</a:t>
            </a:r>
          </a:p>
          <a:p>
            <a:pPr algn="just"/>
            <a:endParaRPr lang="en-US" sz="2300" dirty="0">
              <a:cs typeface="Times New Roman"/>
            </a:endParaRPr>
          </a:p>
          <a:p>
            <a:pPr algn="just"/>
            <a:r>
              <a:rPr lang="en-US" sz="2300" dirty="0">
                <a:cs typeface="Times New Roman"/>
              </a:rPr>
              <a:t>We also predicted that the use of an annexin V assay on whole cells would give additional insight into the cells’ apoptotic mechanisms. Annexin V acts as an apoptosis indicator by binding to the phospholipid phosphatidylserine (PS). In healthy cells, PS in located in the inner leaflet of the plasma membrane; during apoptosis, PS is translocated to the outer leaflet. By measuring the amounts of bound annexin V in our samples, we can measure the relative amount of pre-apoptotic cells. The development of these assays will lay the framework for future research regarding the inner workings and transformations of lung cancer cells. </a:t>
            </a:r>
          </a:p>
        </p:txBody>
      </p:sp>
      <p:sp>
        <p:nvSpPr>
          <p:cNvPr id="168" name="TextBox 167"/>
          <p:cNvSpPr txBox="1"/>
          <p:nvPr/>
        </p:nvSpPr>
        <p:spPr>
          <a:xfrm>
            <a:off x="797831" y="12278549"/>
            <a:ext cx="9326880" cy="871393"/>
          </a:xfrm>
          <a:prstGeom prst="rect">
            <a:avLst/>
          </a:prstGeom>
          <a:solidFill>
            <a:srgbClr val="0A254E"/>
          </a:solidFill>
          <a:ln>
            <a:solidFill>
              <a:srgbClr val="000000"/>
            </a:solidFill>
          </a:ln>
        </p:spPr>
        <p:txBody>
          <a:bodyPr wrap="square" lIns="131445" tIns="65723" rIns="131445" bIns="65723" rtlCol="0">
            <a:spAutoFit/>
          </a:bodyPr>
          <a:lstStyle/>
          <a:p>
            <a:pPr algn="ctr"/>
            <a:r>
              <a:rPr lang="en-US" sz="4800" dirty="0">
                <a:solidFill>
                  <a:schemeClr val="bg1"/>
                </a:solidFill>
                <a:latin typeface="+mj-lt"/>
                <a:cs typeface="Times New Roman"/>
              </a:rPr>
              <a:t>Introduction</a:t>
            </a:r>
            <a:endParaRPr lang="en-US" sz="6000" dirty="0">
              <a:solidFill>
                <a:schemeClr val="bg1"/>
              </a:solidFill>
              <a:latin typeface="+mj-lt"/>
              <a:cs typeface="Times New Roman"/>
            </a:endParaRPr>
          </a:p>
        </p:txBody>
      </p:sp>
      <p:sp>
        <p:nvSpPr>
          <p:cNvPr id="170" name="TextBox 169"/>
          <p:cNvSpPr txBox="1"/>
          <p:nvPr/>
        </p:nvSpPr>
        <p:spPr>
          <a:xfrm>
            <a:off x="839693" y="26395058"/>
            <a:ext cx="9302451" cy="5618434"/>
          </a:xfrm>
          <a:prstGeom prst="rect">
            <a:avLst/>
          </a:prstGeom>
          <a:solidFill>
            <a:schemeClr val="bg1"/>
          </a:solidFill>
          <a:ln cap="rnd">
            <a:solidFill>
              <a:schemeClr val="tx1"/>
            </a:solidFill>
          </a:ln>
        </p:spPr>
        <p:txBody>
          <a:bodyPr wrap="square" lIns="182880" rIns="182880" rtlCol="0">
            <a:noAutofit/>
          </a:bodyPr>
          <a:lstStyle/>
          <a:p>
            <a:pPr algn="just"/>
            <a:r>
              <a:rPr lang="en-US" sz="2300" dirty="0"/>
              <a:t>Thermo Fisher Scientific’s published protocol (2) was used as a foundation for the experiment, and the assay was adapted to Liberty University’s novel flow cytometry platform. The research team used a Beckman Coulter CytoFLEX instrument to assess three different samples of 25,000 mitochondria isolated from murine brain tissue. One sample was treated with </a:t>
            </a:r>
            <a:r>
              <a:rPr lang="en-US" sz="2300" dirty="0" err="1"/>
              <a:t>maltoside</a:t>
            </a:r>
            <a:r>
              <a:rPr lang="en-US" sz="2300" dirty="0"/>
              <a:t>, a detergent. This sample served as a positive control and was used to ensure that the JC-1 dye was responsive to changes in the mitochondrial membrane potential. Another sample was treated with diH</a:t>
            </a:r>
            <a:r>
              <a:rPr lang="en-US" sz="2300" baseline="-25000" dirty="0"/>
              <a:t>2</a:t>
            </a:r>
            <a:r>
              <a:rPr lang="en-US" sz="2300" dirty="0"/>
              <a:t>O, the solvent, and served as a negative control. Both control samples were stained with JC-1 dye. The third sample was left unstained and untreated. The samples were analyzed on the flow cytometer with 488 nm excitation using fluorescein isothiocyanate (FITC) and phycoerythrin (PE) emission filters. An additional experiment was completed using varying concentrations of </a:t>
            </a:r>
            <a:r>
              <a:rPr lang="en-US" sz="2300" dirty="0" err="1"/>
              <a:t>maltoside</a:t>
            </a:r>
            <a:r>
              <a:rPr lang="en-US" sz="2300" dirty="0"/>
              <a:t> to ensure an effective dose was used, in addition to exploring the effects of an increasing concentration. </a:t>
            </a:r>
            <a:endParaRPr lang="en-US" sz="2300" dirty="0">
              <a:cs typeface="Times New Roman"/>
            </a:endParaRPr>
          </a:p>
        </p:txBody>
      </p:sp>
      <p:sp>
        <p:nvSpPr>
          <p:cNvPr id="171" name="TextBox 170"/>
          <p:cNvSpPr txBox="1"/>
          <p:nvPr/>
        </p:nvSpPr>
        <p:spPr>
          <a:xfrm>
            <a:off x="849869" y="25498874"/>
            <a:ext cx="9292276" cy="871393"/>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solidFill>
                  <a:schemeClr val="bg1"/>
                </a:solidFill>
                <a:latin typeface="+mj-lt"/>
                <a:cs typeface="Times New Roman"/>
              </a:rPr>
              <a:t>JC-1 Assay</a:t>
            </a:r>
            <a:endParaRPr lang="en-US" sz="6000" dirty="0">
              <a:solidFill>
                <a:schemeClr val="bg1"/>
              </a:solidFill>
              <a:latin typeface="+mj-lt"/>
              <a:cs typeface="Times New Roman"/>
            </a:endParaRPr>
          </a:p>
        </p:txBody>
      </p:sp>
      <p:grpSp>
        <p:nvGrpSpPr>
          <p:cNvPr id="175" name="Group 174"/>
          <p:cNvGrpSpPr/>
          <p:nvPr/>
        </p:nvGrpSpPr>
        <p:grpSpPr>
          <a:xfrm>
            <a:off x="33983883" y="14638722"/>
            <a:ext cx="9262894" cy="11080033"/>
            <a:chOff x="34114657" y="17885571"/>
            <a:chExt cx="9302450" cy="10723623"/>
          </a:xfrm>
        </p:grpSpPr>
        <p:sp>
          <p:nvSpPr>
            <p:cNvPr id="176" name="TextBox 175"/>
            <p:cNvSpPr txBox="1"/>
            <p:nvPr/>
          </p:nvSpPr>
          <p:spPr>
            <a:xfrm>
              <a:off x="34114657" y="18696859"/>
              <a:ext cx="9302450" cy="9912335"/>
            </a:xfrm>
            <a:prstGeom prst="rect">
              <a:avLst/>
            </a:prstGeom>
            <a:solidFill>
              <a:srgbClr val="FFFFFF"/>
            </a:solidFill>
            <a:ln cap="rnd">
              <a:solidFill>
                <a:schemeClr val="tx1"/>
              </a:solidFill>
            </a:ln>
          </p:spPr>
          <p:txBody>
            <a:bodyPr wrap="square" lIns="182880" rIns="182880" rtlCol="0">
              <a:noAutofit/>
            </a:bodyPr>
            <a:lstStyle/>
            <a:p>
              <a:pPr algn="just"/>
              <a:endParaRPr lang="en-US" sz="2400" dirty="0">
                <a:cs typeface="Times New Roman"/>
              </a:endParaRPr>
            </a:p>
            <a:p>
              <a:pPr marL="342900" indent="-342900">
                <a:buFont typeface="Arial" panose="020B0604020202020204" pitchFamily="34" charset="0"/>
                <a:buChar char="•"/>
              </a:pPr>
              <a:endParaRPr lang="en-US" sz="2400" dirty="0">
                <a:solidFill>
                  <a:prstClr val="black"/>
                </a:solidFill>
                <a:cs typeface="Times New Roman"/>
              </a:endParaRPr>
            </a:p>
          </p:txBody>
        </p:sp>
        <p:sp>
          <p:nvSpPr>
            <p:cNvPr id="177" name="TextBox 176"/>
            <p:cNvSpPr txBox="1"/>
            <p:nvPr/>
          </p:nvSpPr>
          <p:spPr>
            <a:xfrm>
              <a:off x="34114657" y="17885571"/>
              <a:ext cx="9302450" cy="811288"/>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solidFill>
                    <a:schemeClr val="bg1"/>
                  </a:solidFill>
                  <a:latin typeface="+mj-lt"/>
                  <a:cs typeface="Garamond"/>
                </a:rPr>
                <a:t>Future Work</a:t>
              </a:r>
              <a:endParaRPr lang="en-US" sz="6000" dirty="0">
                <a:solidFill>
                  <a:schemeClr val="bg1"/>
                </a:solidFill>
                <a:latin typeface="+mj-lt"/>
                <a:cs typeface="Garamond"/>
              </a:endParaRPr>
            </a:p>
          </p:txBody>
        </p:sp>
      </p:grpSp>
      <p:sp>
        <p:nvSpPr>
          <p:cNvPr id="178" name="TextBox 177"/>
          <p:cNvSpPr txBox="1"/>
          <p:nvPr/>
        </p:nvSpPr>
        <p:spPr>
          <a:xfrm>
            <a:off x="33935757" y="26656955"/>
            <a:ext cx="9321500" cy="871393"/>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solidFill>
                  <a:schemeClr val="bg1"/>
                </a:solidFill>
                <a:latin typeface="+mj-lt"/>
                <a:cs typeface="Times New Roman"/>
              </a:rPr>
              <a:t>References and Acknowledgments</a:t>
            </a:r>
            <a:endParaRPr lang="en-US" sz="6000" dirty="0">
              <a:solidFill>
                <a:schemeClr val="bg1"/>
              </a:solidFill>
              <a:latin typeface="+mj-lt"/>
              <a:cs typeface="Times New Roman"/>
            </a:endParaRPr>
          </a:p>
        </p:txBody>
      </p:sp>
      <p:grpSp>
        <p:nvGrpSpPr>
          <p:cNvPr id="179" name="Group 178"/>
          <p:cNvGrpSpPr/>
          <p:nvPr/>
        </p:nvGrpSpPr>
        <p:grpSpPr>
          <a:xfrm>
            <a:off x="33991281" y="3060842"/>
            <a:ext cx="16932916" cy="11275185"/>
            <a:chOff x="26160453" y="4572399"/>
            <a:chExt cx="16932916" cy="8518966"/>
          </a:xfrm>
        </p:grpSpPr>
        <p:sp>
          <p:nvSpPr>
            <p:cNvPr id="180" name="TextBox 179"/>
            <p:cNvSpPr txBox="1"/>
            <p:nvPr/>
          </p:nvSpPr>
          <p:spPr>
            <a:xfrm>
              <a:off x="26160453" y="5562625"/>
              <a:ext cx="9278259" cy="7528740"/>
            </a:xfrm>
            <a:prstGeom prst="rect">
              <a:avLst/>
            </a:prstGeom>
            <a:solidFill>
              <a:srgbClr val="FFFFFF"/>
            </a:solidFill>
            <a:ln cap="rnd">
              <a:solidFill>
                <a:schemeClr val="tx1"/>
              </a:solidFill>
            </a:ln>
          </p:spPr>
          <p:txBody>
            <a:bodyPr wrap="square" lIns="182880" rIns="182880" rtlCol="0">
              <a:noAutofit/>
            </a:bodyPr>
            <a:lstStyle/>
            <a:p>
              <a:pPr algn="just"/>
              <a:r>
                <a:rPr lang="en-US" sz="2300" dirty="0">
                  <a:cs typeface="Garamond"/>
                </a:rPr>
                <a:t>Figures 1 and 2 present the findings of our isolated mitochondria JC-1 assays. An initial assay was performed using a standard concentration of </a:t>
              </a:r>
              <a:r>
                <a:rPr lang="en-US" sz="2300" dirty="0" err="1">
                  <a:cs typeface="Garamond"/>
                </a:rPr>
                <a:t>maltoside</a:t>
              </a:r>
              <a:r>
                <a:rPr lang="en-US" sz="2300" dirty="0">
                  <a:cs typeface="Garamond"/>
                </a:rPr>
                <a:t> set by the BIOL 415 lab curriculum. The results show two distinct populations emitting different levels of PE. PE emission is often used as a marker to identify healthy, intact cells or samples; therefore, a high PE emission exhibited by the mitochondria (P3) inferred a relatively intact population. Half of the sample showed a lower PE emission (P2), suggesting that part of the sample was more ruptured than the other half. Our team hypothesized that increasing the </a:t>
              </a:r>
              <a:r>
                <a:rPr lang="en-US" sz="2300" dirty="0" err="1">
                  <a:cs typeface="Garamond"/>
                </a:rPr>
                <a:t>maltoside</a:t>
              </a:r>
              <a:r>
                <a:rPr lang="en-US" sz="2300" dirty="0">
                  <a:cs typeface="Garamond"/>
                </a:rPr>
                <a:t> concentration would decrease the P3 peak and increase the P2 peak.</a:t>
              </a:r>
            </a:p>
            <a:p>
              <a:pPr algn="just"/>
              <a:endParaRPr lang="en-US" sz="2300" dirty="0">
                <a:cs typeface="Garamond"/>
              </a:endParaRPr>
            </a:p>
            <a:p>
              <a:pPr algn="just"/>
              <a:r>
                <a:rPr lang="en-US" sz="2300" dirty="0">
                  <a:cs typeface="Garamond"/>
                </a:rPr>
                <a:t>To test this hypothesis, we used four concentrations of </a:t>
              </a:r>
              <a:r>
                <a:rPr lang="en-US" sz="2300" dirty="0" err="1">
                  <a:cs typeface="Garamond"/>
                </a:rPr>
                <a:t>maltoside</a:t>
              </a:r>
              <a:r>
                <a:rPr lang="en-US" sz="2300" dirty="0">
                  <a:cs typeface="Garamond"/>
                </a:rPr>
                <a:t> ranging from 1-10mM. As the </a:t>
              </a:r>
              <a:r>
                <a:rPr lang="en-US" sz="2300" dirty="0" err="1">
                  <a:cs typeface="Garamond"/>
                </a:rPr>
                <a:t>maltoside</a:t>
              </a:r>
              <a:r>
                <a:rPr lang="en-US" sz="2300" dirty="0">
                  <a:cs typeface="Garamond"/>
                </a:rPr>
                <a:t> concentration increased, a shift in only the P2 population was observed (Table 1). The P3 peak remained at the same emission level and did not decrease in height. A third peak, P4, emerged between P2 and P3. As the experiment progressed, the amounts of total events assayed/recorded decreased due to increased deterioration of the mitochondria by the </a:t>
              </a:r>
              <a:r>
                <a:rPr lang="en-US" sz="2300" dirty="0" err="1">
                  <a:cs typeface="Garamond"/>
                </a:rPr>
                <a:t>maltoside</a:t>
              </a:r>
              <a:r>
                <a:rPr lang="en-US" sz="2300" dirty="0">
                  <a:cs typeface="Garamond"/>
                </a:rPr>
                <a:t>. This concentration gradient did not explain the presence of the P3 population and did nothing to affect it. We can conclude that the P3 peak likely does not represent “healthy” mitochondria; one explanation for the peak could be debris clouding the results.</a:t>
              </a:r>
            </a:p>
            <a:p>
              <a:pPr algn="just"/>
              <a:endParaRPr lang="en-US" sz="2300" dirty="0">
                <a:cs typeface="Garamond"/>
              </a:endParaRPr>
            </a:p>
            <a:p>
              <a:pPr algn="just"/>
              <a:r>
                <a:rPr lang="en-US" sz="2300" dirty="0">
                  <a:cs typeface="Garamond"/>
                </a:rPr>
                <a:t>A literature review of JC-1 assays showed no published works utilizing JC-1 for isolated mitochondria. This led the team to believe that JC-1 dye may be unreliable for use in isolated mitochondria. </a:t>
              </a:r>
            </a:p>
          </p:txBody>
        </p:sp>
        <p:sp>
          <p:nvSpPr>
            <p:cNvPr id="182" name="Rectangle 181"/>
            <p:cNvSpPr/>
            <p:nvPr/>
          </p:nvSpPr>
          <p:spPr>
            <a:xfrm>
              <a:off x="34159900" y="4572399"/>
              <a:ext cx="8933469" cy="250468"/>
            </a:xfrm>
            <a:prstGeom prst="rect">
              <a:avLst/>
            </a:prstGeom>
          </p:spPr>
          <p:txBody>
            <a:bodyPr wrap="square">
              <a:spAutoFit/>
            </a:bodyPr>
            <a:lstStyle/>
            <a:p>
              <a:pPr algn="just"/>
              <a:endParaRPr lang="en-US" sz="2300" b="1" dirty="0"/>
            </a:p>
          </p:txBody>
        </p:sp>
      </p:grpSp>
      <p:sp>
        <p:nvSpPr>
          <p:cNvPr id="187" name="TextBox 186"/>
          <p:cNvSpPr txBox="1"/>
          <p:nvPr/>
        </p:nvSpPr>
        <p:spPr>
          <a:xfrm>
            <a:off x="11747803" y="26415377"/>
            <a:ext cx="303933" cy="369332"/>
          </a:xfrm>
          <a:prstGeom prst="rect">
            <a:avLst/>
          </a:prstGeom>
          <a:noFill/>
        </p:spPr>
        <p:txBody>
          <a:bodyPr wrap="square" rtlCol="0">
            <a:spAutoFit/>
          </a:bodyPr>
          <a:lstStyle/>
          <a:p>
            <a:pPr algn="just"/>
            <a:r>
              <a:rPr lang="en-US" sz="1800" b="1" dirty="0">
                <a:solidFill>
                  <a:schemeClr val="bg1"/>
                </a:solidFill>
                <a:latin typeface="Garamond"/>
                <a:cs typeface="Garamond"/>
              </a:rPr>
              <a:t>C</a:t>
            </a:r>
          </a:p>
        </p:txBody>
      </p:sp>
      <p:sp>
        <p:nvSpPr>
          <p:cNvPr id="188" name="TextBox 187"/>
          <p:cNvSpPr txBox="1"/>
          <p:nvPr/>
        </p:nvSpPr>
        <p:spPr>
          <a:xfrm>
            <a:off x="13991911" y="24248203"/>
            <a:ext cx="303933" cy="369332"/>
          </a:xfrm>
          <a:prstGeom prst="rect">
            <a:avLst/>
          </a:prstGeom>
          <a:noFill/>
        </p:spPr>
        <p:txBody>
          <a:bodyPr wrap="square" rtlCol="0">
            <a:spAutoFit/>
          </a:bodyPr>
          <a:lstStyle/>
          <a:p>
            <a:pPr algn="just"/>
            <a:r>
              <a:rPr lang="en-US" sz="1800" b="1" dirty="0">
                <a:solidFill>
                  <a:srgbClr val="FFFFFF"/>
                </a:solidFill>
                <a:latin typeface="Garamond"/>
                <a:cs typeface="Garamond"/>
              </a:rPr>
              <a:t>B</a:t>
            </a:r>
          </a:p>
        </p:txBody>
      </p:sp>
      <p:sp>
        <p:nvSpPr>
          <p:cNvPr id="17" name="Rounded Rectangle 16">
            <a:extLst>
              <a:ext uri="{FF2B5EF4-FFF2-40B4-BE49-F238E27FC236}">
                <a16:creationId xmlns:a16="http://schemas.microsoft.com/office/drawing/2014/main" id="{DD36DABE-85D1-8C43-88F9-8E036AA69086}"/>
              </a:ext>
            </a:extLst>
          </p:cNvPr>
          <p:cNvSpPr/>
          <p:nvPr/>
        </p:nvSpPr>
        <p:spPr>
          <a:xfrm>
            <a:off x="11454362" y="4201759"/>
            <a:ext cx="9777743" cy="15151893"/>
          </a:xfrm>
          <a:prstGeom prst="roundRect">
            <a:avLst>
              <a:gd name="adj" fmla="val 3736"/>
            </a:avLst>
          </a:prstGeom>
          <a:gradFill flip="none" rotWithShape="1">
            <a:gsLst>
              <a:gs pos="0">
                <a:srgbClr val="09244E">
                  <a:tint val="66000"/>
                  <a:satMod val="160000"/>
                </a:srgbClr>
              </a:gs>
              <a:gs pos="50000">
                <a:srgbClr val="09244E">
                  <a:tint val="44500"/>
                  <a:satMod val="160000"/>
                </a:srgbClr>
              </a:gs>
              <a:gs pos="100000">
                <a:srgbClr val="09244E">
                  <a:tint val="23500"/>
                  <a:satMod val="160000"/>
                </a:srgbClr>
              </a:gs>
            </a:gsLst>
            <a:path path="circle">
              <a:fillToRect r="100000" b="100000"/>
            </a:path>
            <a:tileRect l="-100000" t="-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TextBox 188"/>
          <p:cNvSpPr txBox="1"/>
          <p:nvPr/>
        </p:nvSpPr>
        <p:spPr>
          <a:xfrm>
            <a:off x="11747803" y="24248203"/>
            <a:ext cx="303933" cy="369332"/>
          </a:xfrm>
          <a:prstGeom prst="rect">
            <a:avLst/>
          </a:prstGeom>
          <a:noFill/>
        </p:spPr>
        <p:txBody>
          <a:bodyPr wrap="square" rtlCol="0">
            <a:spAutoFit/>
          </a:bodyPr>
          <a:lstStyle/>
          <a:p>
            <a:pPr algn="just"/>
            <a:r>
              <a:rPr lang="en-US" sz="1800" b="1" dirty="0">
                <a:solidFill>
                  <a:srgbClr val="FFFFFF"/>
                </a:solidFill>
                <a:latin typeface="Garamond"/>
                <a:cs typeface="Garamond"/>
              </a:rPr>
              <a:t>A</a:t>
            </a:r>
          </a:p>
        </p:txBody>
      </p:sp>
      <p:pic>
        <p:nvPicPr>
          <p:cNvPr id="76" name="Picture 75">
            <a:extLst>
              <a:ext uri="{FF2B5EF4-FFF2-40B4-BE49-F238E27FC236}">
                <a16:creationId xmlns:a16="http://schemas.microsoft.com/office/drawing/2014/main" id="{D2883B2B-39A5-CF4C-AFF9-250B3540361D}"/>
              </a:ext>
            </a:extLst>
          </p:cNvPr>
          <p:cNvPicPr>
            <a:picLocks noChangeAspect="1"/>
          </p:cNvPicPr>
          <p:nvPr/>
        </p:nvPicPr>
        <p:blipFill>
          <a:blip r:embed="rId4"/>
          <a:srcRect t="619" b="619"/>
          <a:stretch/>
        </p:blipFill>
        <p:spPr>
          <a:xfrm>
            <a:off x="11786558" y="4763925"/>
            <a:ext cx="4259005" cy="4206240"/>
          </a:xfrm>
          <a:prstGeom prst="rect">
            <a:avLst/>
          </a:prstGeom>
        </p:spPr>
      </p:pic>
      <p:pic>
        <p:nvPicPr>
          <p:cNvPr id="77" name="Picture 76">
            <a:extLst>
              <a:ext uri="{FF2B5EF4-FFF2-40B4-BE49-F238E27FC236}">
                <a16:creationId xmlns:a16="http://schemas.microsoft.com/office/drawing/2014/main" id="{6847DD64-25AE-D04A-98E9-36CA62FDA98E}"/>
              </a:ext>
            </a:extLst>
          </p:cNvPr>
          <p:cNvPicPr>
            <a:picLocks noChangeAspect="1"/>
          </p:cNvPicPr>
          <p:nvPr/>
        </p:nvPicPr>
        <p:blipFill>
          <a:blip r:embed="rId5"/>
          <a:srcRect t="66" b="66"/>
          <a:stretch/>
        </p:blipFill>
        <p:spPr>
          <a:xfrm>
            <a:off x="16592446" y="4731268"/>
            <a:ext cx="4190662" cy="4206240"/>
          </a:xfrm>
          <a:prstGeom prst="rect">
            <a:avLst/>
          </a:prstGeom>
        </p:spPr>
      </p:pic>
      <p:sp>
        <p:nvSpPr>
          <p:cNvPr id="110" name="Rounded Rectangle 109">
            <a:extLst>
              <a:ext uri="{FF2B5EF4-FFF2-40B4-BE49-F238E27FC236}">
                <a16:creationId xmlns:a16="http://schemas.microsoft.com/office/drawing/2014/main" id="{CC07BFE3-3E20-054F-B78A-5B2E90AAC873}"/>
              </a:ext>
            </a:extLst>
          </p:cNvPr>
          <p:cNvSpPr/>
          <p:nvPr/>
        </p:nvSpPr>
        <p:spPr>
          <a:xfrm>
            <a:off x="21801561" y="3877978"/>
            <a:ext cx="10920896" cy="8376809"/>
          </a:xfrm>
          <a:prstGeom prst="roundRect">
            <a:avLst>
              <a:gd name="adj" fmla="val 3736"/>
            </a:avLst>
          </a:prstGeom>
          <a:gradFill flip="none" rotWithShape="1">
            <a:gsLst>
              <a:gs pos="0">
                <a:srgbClr val="09244E">
                  <a:tint val="66000"/>
                  <a:satMod val="160000"/>
                </a:srgbClr>
              </a:gs>
              <a:gs pos="50000">
                <a:srgbClr val="09244E">
                  <a:tint val="44500"/>
                  <a:satMod val="160000"/>
                </a:srgbClr>
              </a:gs>
              <a:gs pos="100000">
                <a:srgbClr val="09244E">
                  <a:tint val="23500"/>
                  <a:satMod val="160000"/>
                </a:srgbClr>
              </a:gs>
            </a:gsLst>
            <a:path path="circle">
              <a:fillToRect l="100000" b="100000"/>
            </a:path>
            <a:tileRect t="-100000" r="-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Rounded Rectangle 110">
            <a:extLst>
              <a:ext uri="{FF2B5EF4-FFF2-40B4-BE49-F238E27FC236}">
                <a16:creationId xmlns:a16="http://schemas.microsoft.com/office/drawing/2014/main" id="{7F0E6899-1A48-004D-9AED-83B8E8858082}"/>
              </a:ext>
            </a:extLst>
          </p:cNvPr>
          <p:cNvSpPr/>
          <p:nvPr/>
        </p:nvSpPr>
        <p:spPr>
          <a:xfrm>
            <a:off x="11791363" y="20145295"/>
            <a:ext cx="20515293" cy="11737569"/>
          </a:xfrm>
          <a:prstGeom prst="roundRect">
            <a:avLst>
              <a:gd name="adj" fmla="val 3736"/>
            </a:avLst>
          </a:prstGeom>
          <a:gradFill flip="none" rotWithShape="1">
            <a:gsLst>
              <a:gs pos="0">
                <a:srgbClr val="09244E">
                  <a:tint val="66000"/>
                  <a:satMod val="160000"/>
                </a:srgbClr>
              </a:gs>
              <a:gs pos="50000">
                <a:srgbClr val="09244E">
                  <a:tint val="44500"/>
                  <a:satMod val="160000"/>
                </a:srgbClr>
              </a:gs>
              <a:gs pos="100000">
                <a:srgbClr val="09244E">
                  <a:tint val="23500"/>
                  <a:satMod val="160000"/>
                </a:srgbClr>
              </a:gs>
            </a:gsLst>
            <a:path path="circle">
              <a:fillToRect t="100000" r="100000"/>
            </a:path>
            <a:tileRect l="-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1" name="Picture 80">
            <a:extLst>
              <a:ext uri="{FF2B5EF4-FFF2-40B4-BE49-F238E27FC236}">
                <a16:creationId xmlns:a16="http://schemas.microsoft.com/office/drawing/2014/main" id="{580779CA-9879-BF47-AED3-FC588F03090E}"/>
              </a:ext>
            </a:extLst>
          </p:cNvPr>
          <p:cNvPicPr>
            <a:picLocks noChangeAspect="1"/>
          </p:cNvPicPr>
          <p:nvPr/>
        </p:nvPicPr>
        <p:blipFill>
          <a:blip r:embed="rId6"/>
          <a:srcRect t="1401" b="1401"/>
          <a:stretch/>
        </p:blipFill>
        <p:spPr>
          <a:xfrm>
            <a:off x="11806312" y="9819188"/>
            <a:ext cx="4284657" cy="4206240"/>
          </a:xfrm>
          <a:prstGeom prst="rect">
            <a:avLst/>
          </a:prstGeom>
        </p:spPr>
      </p:pic>
      <p:sp>
        <p:nvSpPr>
          <p:cNvPr id="2" name="TextBox 1">
            <a:extLst>
              <a:ext uri="{FF2B5EF4-FFF2-40B4-BE49-F238E27FC236}">
                <a16:creationId xmlns:a16="http://schemas.microsoft.com/office/drawing/2014/main" id="{DFB911D0-6794-1C47-A9A8-0E47498D4D7A}"/>
              </a:ext>
            </a:extLst>
          </p:cNvPr>
          <p:cNvSpPr txBox="1"/>
          <p:nvPr/>
        </p:nvSpPr>
        <p:spPr>
          <a:xfrm>
            <a:off x="11584920" y="14336027"/>
            <a:ext cx="9404617" cy="4154984"/>
          </a:xfrm>
          <a:prstGeom prst="rect">
            <a:avLst/>
          </a:prstGeom>
          <a:noFill/>
        </p:spPr>
        <p:txBody>
          <a:bodyPr wrap="square" rtlCol="0">
            <a:spAutoFit/>
          </a:bodyPr>
          <a:lstStyle/>
          <a:p>
            <a:pPr algn="just"/>
            <a:r>
              <a:rPr lang="en-US" sz="2400" b="1" dirty="0"/>
              <a:t>Figure 1.  JC-1 expression in </a:t>
            </a:r>
            <a:r>
              <a:rPr lang="en-US" sz="2400" b="1" dirty="0" err="1"/>
              <a:t>maltoside</a:t>
            </a:r>
            <a:r>
              <a:rPr lang="en-US" sz="2400" b="1" dirty="0"/>
              <a:t>-treated mitochondria. </a:t>
            </a:r>
            <a:r>
              <a:rPr lang="en-US" sz="2400" dirty="0"/>
              <a:t>(A) SSC v. FSC dot plot showing basic granularity vs. size characteristics of isolated murine brain mitochondria. The gated population represents mitochondria of uniform size/granularity. (B) FSC-H vs. FSC-A dot plot showing mitochondria that were analyzed by the flow cytometer simultaneously due to physical interaction or inefficient flow.  (C) Histogram plot showing PE emission of gated population: P2 capturing those mitochondria hypothesized to be ruptured, and P3 capturing those hypothesized as intact. (D) Samples were overlaid, with the diH</a:t>
            </a:r>
            <a:r>
              <a:rPr lang="en-US" sz="2400" baseline="-25000" dirty="0"/>
              <a:t>2</a:t>
            </a:r>
            <a:r>
              <a:rPr lang="en-US" sz="2400" dirty="0"/>
              <a:t>O sample shown in red, and the </a:t>
            </a:r>
            <a:r>
              <a:rPr lang="en-US" sz="2400" dirty="0" err="1"/>
              <a:t>maltoside</a:t>
            </a:r>
            <a:r>
              <a:rPr lang="en-US" sz="2400" dirty="0"/>
              <a:t> sample in green. A </a:t>
            </a:r>
            <a:r>
              <a:rPr lang="en-US" sz="2400" dirty="0" err="1"/>
              <a:t>maltoside</a:t>
            </a:r>
            <a:r>
              <a:rPr lang="en-US" sz="2400" dirty="0"/>
              <a:t> treatment shows a shift in the P2 population only.</a:t>
            </a:r>
            <a:endParaRPr lang="en-US" sz="2400" b="1" dirty="0"/>
          </a:p>
        </p:txBody>
      </p:sp>
      <p:sp>
        <p:nvSpPr>
          <p:cNvPr id="20" name="TextBox 19">
            <a:extLst>
              <a:ext uri="{FF2B5EF4-FFF2-40B4-BE49-F238E27FC236}">
                <a16:creationId xmlns:a16="http://schemas.microsoft.com/office/drawing/2014/main" id="{722F6CC7-CFB4-0C49-89D3-7E43560818B3}"/>
              </a:ext>
            </a:extLst>
          </p:cNvPr>
          <p:cNvSpPr txBox="1"/>
          <p:nvPr/>
        </p:nvSpPr>
        <p:spPr>
          <a:xfrm>
            <a:off x="11886932" y="4182306"/>
            <a:ext cx="868512" cy="584775"/>
          </a:xfrm>
          <a:prstGeom prst="rect">
            <a:avLst/>
          </a:prstGeom>
          <a:noFill/>
        </p:spPr>
        <p:txBody>
          <a:bodyPr wrap="square" rtlCol="0">
            <a:spAutoFit/>
          </a:bodyPr>
          <a:lstStyle/>
          <a:p>
            <a:r>
              <a:rPr lang="en-US" sz="3200" b="1" dirty="0"/>
              <a:t>A</a:t>
            </a:r>
          </a:p>
        </p:txBody>
      </p:sp>
      <p:sp>
        <p:nvSpPr>
          <p:cNvPr id="115" name="TextBox 114">
            <a:extLst>
              <a:ext uri="{FF2B5EF4-FFF2-40B4-BE49-F238E27FC236}">
                <a16:creationId xmlns:a16="http://schemas.microsoft.com/office/drawing/2014/main" id="{58542A4C-F3DD-9749-A905-B1D3B3F93D79}"/>
              </a:ext>
            </a:extLst>
          </p:cNvPr>
          <p:cNvSpPr txBox="1"/>
          <p:nvPr/>
        </p:nvSpPr>
        <p:spPr>
          <a:xfrm>
            <a:off x="16770194" y="4218514"/>
            <a:ext cx="868512" cy="584775"/>
          </a:xfrm>
          <a:prstGeom prst="rect">
            <a:avLst/>
          </a:prstGeom>
          <a:noFill/>
        </p:spPr>
        <p:txBody>
          <a:bodyPr wrap="square" rtlCol="0">
            <a:spAutoFit/>
          </a:bodyPr>
          <a:lstStyle/>
          <a:p>
            <a:r>
              <a:rPr lang="en-US" sz="3200" b="1" dirty="0"/>
              <a:t>B</a:t>
            </a:r>
          </a:p>
        </p:txBody>
      </p:sp>
      <p:sp>
        <p:nvSpPr>
          <p:cNvPr id="117" name="TextBox 116">
            <a:extLst>
              <a:ext uri="{FF2B5EF4-FFF2-40B4-BE49-F238E27FC236}">
                <a16:creationId xmlns:a16="http://schemas.microsoft.com/office/drawing/2014/main" id="{DC518CDA-26A4-BE43-8A8E-CCAFBA62D720}"/>
              </a:ext>
            </a:extLst>
          </p:cNvPr>
          <p:cNvSpPr txBox="1"/>
          <p:nvPr/>
        </p:nvSpPr>
        <p:spPr>
          <a:xfrm>
            <a:off x="11934520" y="9294868"/>
            <a:ext cx="868512" cy="584775"/>
          </a:xfrm>
          <a:prstGeom prst="rect">
            <a:avLst/>
          </a:prstGeom>
          <a:noFill/>
        </p:spPr>
        <p:txBody>
          <a:bodyPr wrap="square" rtlCol="0">
            <a:spAutoFit/>
          </a:bodyPr>
          <a:lstStyle/>
          <a:p>
            <a:r>
              <a:rPr lang="en-US" sz="3200" b="1" dirty="0"/>
              <a:t>C</a:t>
            </a:r>
          </a:p>
        </p:txBody>
      </p:sp>
      <p:sp>
        <p:nvSpPr>
          <p:cNvPr id="123" name="TextBox 122">
            <a:extLst>
              <a:ext uri="{FF2B5EF4-FFF2-40B4-BE49-F238E27FC236}">
                <a16:creationId xmlns:a16="http://schemas.microsoft.com/office/drawing/2014/main" id="{CEEFA486-3D88-DD40-83FF-51079E596B2B}"/>
              </a:ext>
            </a:extLst>
          </p:cNvPr>
          <p:cNvSpPr txBox="1"/>
          <p:nvPr/>
        </p:nvSpPr>
        <p:spPr>
          <a:xfrm>
            <a:off x="12392328" y="20625631"/>
            <a:ext cx="868512" cy="584775"/>
          </a:xfrm>
          <a:prstGeom prst="rect">
            <a:avLst/>
          </a:prstGeom>
          <a:noFill/>
        </p:spPr>
        <p:txBody>
          <a:bodyPr wrap="square" rtlCol="0">
            <a:spAutoFit/>
          </a:bodyPr>
          <a:lstStyle/>
          <a:p>
            <a:r>
              <a:rPr lang="en-US" sz="3200" b="1" dirty="0"/>
              <a:t>A</a:t>
            </a:r>
          </a:p>
        </p:txBody>
      </p:sp>
      <p:sp>
        <p:nvSpPr>
          <p:cNvPr id="124" name="TextBox 123">
            <a:extLst>
              <a:ext uri="{FF2B5EF4-FFF2-40B4-BE49-F238E27FC236}">
                <a16:creationId xmlns:a16="http://schemas.microsoft.com/office/drawing/2014/main" id="{734F35DD-1D46-EB44-97BE-7AD36B8C5E68}"/>
              </a:ext>
            </a:extLst>
          </p:cNvPr>
          <p:cNvSpPr txBox="1"/>
          <p:nvPr/>
        </p:nvSpPr>
        <p:spPr>
          <a:xfrm>
            <a:off x="17554396" y="20651031"/>
            <a:ext cx="868512" cy="584775"/>
          </a:xfrm>
          <a:prstGeom prst="rect">
            <a:avLst/>
          </a:prstGeom>
          <a:noFill/>
        </p:spPr>
        <p:txBody>
          <a:bodyPr wrap="square" rtlCol="0">
            <a:spAutoFit/>
          </a:bodyPr>
          <a:lstStyle/>
          <a:p>
            <a:r>
              <a:rPr lang="en-US" sz="3200" b="1" dirty="0"/>
              <a:t>B</a:t>
            </a:r>
          </a:p>
        </p:txBody>
      </p:sp>
      <p:sp>
        <p:nvSpPr>
          <p:cNvPr id="125" name="TextBox 124">
            <a:extLst>
              <a:ext uri="{FF2B5EF4-FFF2-40B4-BE49-F238E27FC236}">
                <a16:creationId xmlns:a16="http://schemas.microsoft.com/office/drawing/2014/main" id="{2BCC14FD-D39B-FF47-B980-51AAC7F74ACA}"/>
              </a:ext>
            </a:extLst>
          </p:cNvPr>
          <p:cNvSpPr txBox="1"/>
          <p:nvPr/>
        </p:nvSpPr>
        <p:spPr>
          <a:xfrm>
            <a:off x="12385158" y="26431494"/>
            <a:ext cx="868512" cy="584775"/>
          </a:xfrm>
          <a:prstGeom prst="rect">
            <a:avLst/>
          </a:prstGeom>
          <a:noFill/>
        </p:spPr>
        <p:txBody>
          <a:bodyPr wrap="square" rtlCol="0">
            <a:spAutoFit/>
          </a:bodyPr>
          <a:lstStyle/>
          <a:p>
            <a:r>
              <a:rPr lang="en-US" sz="3200" b="1" dirty="0"/>
              <a:t>C</a:t>
            </a:r>
          </a:p>
        </p:txBody>
      </p:sp>
      <p:sp>
        <p:nvSpPr>
          <p:cNvPr id="132" name="TextBox 131">
            <a:extLst>
              <a:ext uri="{FF2B5EF4-FFF2-40B4-BE49-F238E27FC236}">
                <a16:creationId xmlns:a16="http://schemas.microsoft.com/office/drawing/2014/main" id="{74CDE2D3-CEC0-C643-9F0B-29CEAF0C99CC}"/>
              </a:ext>
            </a:extLst>
          </p:cNvPr>
          <p:cNvSpPr txBox="1"/>
          <p:nvPr/>
        </p:nvSpPr>
        <p:spPr>
          <a:xfrm>
            <a:off x="17553756" y="26458759"/>
            <a:ext cx="868512" cy="584775"/>
          </a:xfrm>
          <a:prstGeom prst="rect">
            <a:avLst/>
          </a:prstGeom>
          <a:noFill/>
        </p:spPr>
        <p:txBody>
          <a:bodyPr wrap="square" rtlCol="0">
            <a:spAutoFit/>
          </a:bodyPr>
          <a:lstStyle/>
          <a:p>
            <a:r>
              <a:rPr lang="en-US" sz="3200" b="1" dirty="0"/>
              <a:t>D</a:t>
            </a:r>
          </a:p>
        </p:txBody>
      </p:sp>
      <p:sp>
        <p:nvSpPr>
          <p:cNvPr id="134" name="TextBox 133">
            <a:extLst>
              <a:ext uri="{FF2B5EF4-FFF2-40B4-BE49-F238E27FC236}">
                <a16:creationId xmlns:a16="http://schemas.microsoft.com/office/drawing/2014/main" id="{B09BFF89-063E-9847-A77F-E7E3F25429D7}"/>
              </a:ext>
            </a:extLst>
          </p:cNvPr>
          <p:cNvSpPr txBox="1"/>
          <p:nvPr/>
        </p:nvSpPr>
        <p:spPr>
          <a:xfrm>
            <a:off x="21985958" y="9031599"/>
            <a:ext cx="10320698" cy="3046988"/>
          </a:xfrm>
          <a:prstGeom prst="rect">
            <a:avLst/>
          </a:prstGeom>
          <a:noFill/>
        </p:spPr>
        <p:txBody>
          <a:bodyPr wrap="square" rtlCol="0">
            <a:spAutoFit/>
          </a:bodyPr>
          <a:lstStyle/>
          <a:p>
            <a:pPr algn="just"/>
            <a:r>
              <a:rPr lang="en-US" sz="2400" b="1" dirty="0"/>
              <a:t>Figure 3. Annexin V assay example results. </a:t>
            </a:r>
            <a:r>
              <a:rPr lang="en-US" sz="2400" dirty="0"/>
              <a:t>In this assay done by Thermo Fisher Scientific, </a:t>
            </a:r>
            <a:r>
              <a:rPr lang="en-US" sz="2400" dirty="0" err="1"/>
              <a:t>Jerkat</a:t>
            </a:r>
            <a:r>
              <a:rPr lang="en-US" sz="2400" dirty="0"/>
              <a:t> cells were treated with </a:t>
            </a:r>
            <a:r>
              <a:rPr lang="en-US" sz="2400" dirty="0" err="1"/>
              <a:t>camptothecin</a:t>
            </a:r>
            <a:r>
              <a:rPr lang="en-US" sz="2400" dirty="0"/>
              <a:t> (right) or left untreated (left). Cells were stained with Alexa Fluor-conjugated Annexin V to identify apoptotic cells and propidium iodide to identify dead cells. Analysis by flow cytometry shows three distinct populations of cells. The green population shows viable cells (V), yellow shows apoptotic cells (A), and red shows dead cells (D). The </a:t>
            </a:r>
            <a:r>
              <a:rPr lang="en-US" sz="2400" dirty="0" err="1"/>
              <a:t>camptothecin</a:t>
            </a:r>
            <a:r>
              <a:rPr lang="en-US" sz="2400" dirty="0"/>
              <a:t>-treated sample displays a higher percentage of apoptotic cells than the basal level displayed in the untreated group. </a:t>
            </a:r>
            <a:endParaRPr lang="en-US" sz="2400" b="1" dirty="0"/>
          </a:p>
        </p:txBody>
      </p:sp>
      <p:sp>
        <p:nvSpPr>
          <p:cNvPr id="5" name="TextBox 4">
            <a:extLst>
              <a:ext uri="{FF2B5EF4-FFF2-40B4-BE49-F238E27FC236}">
                <a16:creationId xmlns:a16="http://schemas.microsoft.com/office/drawing/2014/main" id="{77F4FFE7-90DD-5745-BD25-A07A5094DED0}"/>
              </a:ext>
            </a:extLst>
          </p:cNvPr>
          <p:cNvSpPr txBox="1"/>
          <p:nvPr/>
        </p:nvSpPr>
        <p:spPr>
          <a:xfrm>
            <a:off x="37474628" y="646913"/>
            <a:ext cx="5332083" cy="2308324"/>
          </a:xfrm>
          <a:prstGeom prst="rect">
            <a:avLst/>
          </a:prstGeom>
          <a:noFill/>
        </p:spPr>
        <p:txBody>
          <a:bodyPr wrap="square" rtlCol="0">
            <a:spAutoFit/>
          </a:bodyPr>
          <a:lstStyle/>
          <a:p>
            <a:pPr algn="ctr"/>
            <a:r>
              <a:rPr lang="en-US" sz="4800" b="1" dirty="0"/>
              <a:t>Department of Biology and Chemistry</a:t>
            </a:r>
          </a:p>
        </p:txBody>
      </p:sp>
      <p:sp>
        <p:nvSpPr>
          <p:cNvPr id="65" name="TextBox 64">
            <a:extLst>
              <a:ext uri="{FF2B5EF4-FFF2-40B4-BE49-F238E27FC236}">
                <a16:creationId xmlns:a16="http://schemas.microsoft.com/office/drawing/2014/main" id="{AC18020A-EAD9-0549-8151-6BBC722385B0}"/>
              </a:ext>
            </a:extLst>
          </p:cNvPr>
          <p:cNvSpPr txBox="1"/>
          <p:nvPr/>
        </p:nvSpPr>
        <p:spPr>
          <a:xfrm>
            <a:off x="33990895" y="15523536"/>
            <a:ext cx="9302451" cy="10907958"/>
          </a:xfrm>
          <a:prstGeom prst="rect">
            <a:avLst/>
          </a:prstGeom>
          <a:solidFill>
            <a:schemeClr val="bg1"/>
          </a:solidFill>
          <a:ln cap="rnd">
            <a:solidFill>
              <a:schemeClr val="tx1"/>
            </a:solidFill>
          </a:ln>
        </p:spPr>
        <p:txBody>
          <a:bodyPr wrap="square" lIns="182880" rIns="182880" rtlCol="0">
            <a:noAutofit/>
          </a:bodyPr>
          <a:lstStyle/>
          <a:p>
            <a:pPr algn="just"/>
            <a:r>
              <a:rPr lang="en-US" sz="2300" b="1" dirty="0"/>
              <a:t>Annexin V assay: </a:t>
            </a:r>
            <a:r>
              <a:rPr lang="en-US" sz="2300" dirty="0"/>
              <a:t>Because of the lack of scientific literature surrounding the JC-1 assay in isolated mitochondria, the team will explore an alternative means of studying apoptosis in cancer cells. An annexin V assay will be compared to the results of a previously conducted JC-1 assay on whole cells. The assay will quantify the cells and distinguish populations of healthy and dying cells (Figure 3). Once the annexin V assay protocol is established, downstream assays to measure the effects of various drugs on cancer cell apoptosis can be done. </a:t>
            </a:r>
          </a:p>
          <a:p>
            <a:pPr algn="just"/>
            <a:endParaRPr lang="en-US" sz="2300" dirty="0"/>
          </a:p>
          <a:p>
            <a:pPr algn="just"/>
            <a:r>
              <a:rPr lang="en-US" sz="2300" b="1" dirty="0"/>
              <a:t>Methods: </a:t>
            </a:r>
            <a:r>
              <a:rPr lang="en-US" sz="2300" dirty="0"/>
              <a:t>Thermo Fisher Scientific’s published protocol (3) will be used as a foundation for the experiment. The research team will use a Beckman Coulter CytoFLEX instrument to assess three different samples of 25,000 A549 non-small cell lung cancer cells. One sample will be treated with CCCP, a mitochondrial uncoupler and inducer of apoptosis. This sample will serve as a positive control and used to ensure that the stains are responsive to changes in the cells’ apoptotic mechanisms. Another sample will be treated with DMSO, the solvent, and serve as a negative control. Both control samples will be stained with fluorochrome-conjugated Annexin V and propidium iodide (PI). The third sample will be left unstained and untreated. The samples will be analyzed on the flow cytometer with 488 nm excitation using fluorescein isothiocyanate (FITC) and PI emission filters. </a:t>
            </a:r>
          </a:p>
          <a:p>
            <a:pPr algn="just"/>
            <a:endParaRPr lang="en-US" sz="2300" dirty="0">
              <a:cs typeface="Times New Roman"/>
            </a:endParaRPr>
          </a:p>
          <a:p>
            <a:pPr algn="just"/>
            <a:r>
              <a:rPr lang="en-US" sz="2300" b="1" dirty="0">
                <a:cs typeface="Times New Roman"/>
              </a:rPr>
              <a:t>Additional studies:</a:t>
            </a:r>
          </a:p>
          <a:p>
            <a:pPr marL="342900" indent="-342900" algn="just">
              <a:buFont typeface="Arial" panose="020B0604020202020204" pitchFamily="34" charset="0"/>
              <a:buChar char="•"/>
            </a:pPr>
            <a:r>
              <a:rPr lang="en-US" sz="2300" dirty="0">
                <a:cs typeface="Times New Roman"/>
              </a:rPr>
              <a:t>Elucidate the identity of the </a:t>
            </a:r>
            <a:r>
              <a:rPr lang="en-US" sz="2300" dirty="0" err="1">
                <a:cs typeface="Times New Roman"/>
              </a:rPr>
              <a:t>maltoside</a:t>
            </a:r>
            <a:r>
              <a:rPr lang="en-US" sz="2300" dirty="0">
                <a:cs typeface="Times New Roman"/>
              </a:rPr>
              <a:t>-treated mitochondria peaks</a:t>
            </a:r>
          </a:p>
          <a:p>
            <a:pPr marL="342900" indent="-342900" algn="just">
              <a:buFont typeface="Arial" panose="020B0604020202020204" pitchFamily="34" charset="0"/>
              <a:buChar char="•"/>
            </a:pPr>
            <a:r>
              <a:rPr lang="en-US" sz="2300" dirty="0">
                <a:cs typeface="Times New Roman"/>
              </a:rPr>
              <a:t>Test the isolated mitochondria JC-1 assay with CCCP</a:t>
            </a:r>
          </a:p>
          <a:p>
            <a:pPr marL="342900" indent="-342900" algn="just">
              <a:buFont typeface="Arial" panose="020B0604020202020204" pitchFamily="34" charset="0"/>
              <a:buChar char="•"/>
            </a:pPr>
            <a:r>
              <a:rPr lang="en-US" sz="2300" dirty="0">
                <a:cs typeface="Times New Roman"/>
              </a:rPr>
              <a:t>Use a different dye, </a:t>
            </a:r>
            <a:r>
              <a:rPr lang="en-US" sz="2300" dirty="0" err="1">
                <a:cs typeface="Times New Roman"/>
              </a:rPr>
              <a:t>MitoProbe</a:t>
            </a:r>
            <a:r>
              <a:rPr lang="en-US" sz="2300" dirty="0">
                <a:cs typeface="Times New Roman"/>
              </a:rPr>
              <a:t>, for the isolated mitochondria assay</a:t>
            </a:r>
          </a:p>
          <a:p>
            <a:pPr marL="342900" indent="-342900" algn="just">
              <a:buFont typeface="Arial" panose="020B0604020202020204" pitchFamily="34" charset="0"/>
              <a:buChar char="•"/>
            </a:pPr>
            <a:r>
              <a:rPr lang="en-US" sz="2300" dirty="0">
                <a:cs typeface="Times New Roman"/>
              </a:rPr>
              <a:t>Perform apoptosis assays in a different cell line</a:t>
            </a:r>
          </a:p>
        </p:txBody>
      </p:sp>
      <p:sp>
        <p:nvSpPr>
          <p:cNvPr id="66" name="TextBox 65">
            <a:extLst>
              <a:ext uri="{FF2B5EF4-FFF2-40B4-BE49-F238E27FC236}">
                <a16:creationId xmlns:a16="http://schemas.microsoft.com/office/drawing/2014/main" id="{18732BE4-B27F-044B-AC90-3AF2225466F7}"/>
              </a:ext>
            </a:extLst>
          </p:cNvPr>
          <p:cNvSpPr txBox="1"/>
          <p:nvPr/>
        </p:nvSpPr>
        <p:spPr>
          <a:xfrm>
            <a:off x="33983883" y="3558689"/>
            <a:ext cx="9292276" cy="871393"/>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solidFill>
                  <a:schemeClr val="bg1"/>
                </a:solidFill>
                <a:latin typeface="+mj-lt"/>
                <a:cs typeface="Times New Roman"/>
              </a:rPr>
              <a:t>Results and Conclusion</a:t>
            </a:r>
            <a:endParaRPr lang="en-US" sz="6000" dirty="0">
              <a:solidFill>
                <a:schemeClr val="bg1"/>
              </a:solidFill>
              <a:latin typeface="+mj-lt"/>
              <a:cs typeface="Times New Roman"/>
            </a:endParaRPr>
          </a:p>
        </p:txBody>
      </p:sp>
      <p:pic>
        <p:nvPicPr>
          <p:cNvPr id="6" name="Picture 5" descr="Chart, histogram&#10;&#10;Description automatically generated">
            <a:extLst>
              <a:ext uri="{FF2B5EF4-FFF2-40B4-BE49-F238E27FC236}">
                <a16:creationId xmlns:a16="http://schemas.microsoft.com/office/drawing/2014/main" id="{BE836CF4-477B-9F44-8AA7-3E786D995A49}"/>
              </a:ext>
            </a:extLst>
          </p:cNvPr>
          <p:cNvPicPr>
            <a:picLocks noChangeAspect="1"/>
          </p:cNvPicPr>
          <p:nvPr/>
        </p:nvPicPr>
        <p:blipFill rotWithShape="1">
          <a:blip r:embed="rId7"/>
          <a:srcRect r="28809"/>
          <a:stretch/>
        </p:blipFill>
        <p:spPr>
          <a:xfrm>
            <a:off x="16473104" y="9819930"/>
            <a:ext cx="4190661" cy="4204638"/>
          </a:xfrm>
          <a:prstGeom prst="rect">
            <a:avLst/>
          </a:prstGeom>
        </p:spPr>
      </p:pic>
      <p:sp>
        <p:nvSpPr>
          <p:cNvPr id="69" name="TextBox 68">
            <a:extLst>
              <a:ext uri="{FF2B5EF4-FFF2-40B4-BE49-F238E27FC236}">
                <a16:creationId xmlns:a16="http://schemas.microsoft.com/office/drawing/2014/main" id="{C0566B48-7122-7541-A2ED-477A058BB3DD}"/>
              </a:ext>
            </a:extLst>
          </p:cNvPr>
          <p:cNvSpPr txBox="1"/>
          <p:nvPr/>
        </p:nvSpPr>
        <p:spPr>
          <a:xfrm>
            <a:off x="16756022" y="9337267"/>
            <a:ext cx="868512" cy="584775"/>
          </a:xfrm>
          <a:prstGeom prst="rect">
            <a:avLst/>
          </a:prstGeom>
          <a:noFill/>
        </p:spPr>
        <p:txBody>
          <a:bodyPr wrap="square" rtlCol="0">
            <a:spAutoFit/>
          </a:bodyPr>
          <a:lstStyle/>
          <a:p>
            <a:r>
              <a:rPr lang="en-US" sz="3200" b="1" dirty="0"/>
              <a:t>D</a:t>
            </a:r>
          </a:p>
        </p:txBody>
      </p:sp>
      <p:pic>
        <p:nvPicPr>
          <p:cNvPr id="74" name="Picture 73">
            <a:extLst>
              <a:ext uri="{FF2B5EF4-FFF2-40B4-BE49-F238E27FC236}">
                <a16:creationId xmlns:a16="http://schemas.microsoft.com/office/drawing/2014/main" id="{134EF09A-E282-6C40-9BE4-165E747ADD46}"/>
              </a:ext>
            </a:extLst>
          </p:cNvPr>
          <p:cNvPicPr>
            <a:picLocks noChangeAspect="1"/>
          </p:cNvPicPr>
          <p:nvPr/>
        </p:nvPicPr>
        <p:blipFill rotWithShape="1">
          <a:blip r:embed="rId8"/>
          <a:srcRect l="50155" t="25349" r="25543" b="31861"/>
          <a:stretch/>
        </p:blipFill>
        <p:spPr>
          <a:xfrm>
            <a:off x="12190903" y="21279630"/>
            <a:ext cx="4326502" cy="4285100"/>
          </a:xfrm>
          <a:prstGeom prst="rect">
            <a:avLst/>
          </a:prstGeom>
        </p:spPr>
      </p:pic>
      <p:pic>
        <p:nvPicPr>
          <p:cNvPr id="75" name="Picture 74">
            <a:extLst>
              <a:ext uri="{FF2B5EF4-FFF2-40B4-BE49-F238E27FC236}">
                <a16:creationId xmlns:a16="http://schemas.microsoft.com/office/drawing/2014/main" id="{6B929134-BDEE-E34F-9B98-954199D8DC6A}"/>
              </a:ext>
            </a:extLst>
          </p:cNvPr>
          <p:cNvPicPr>
            <a:picLocks noChangeAspect="1"/>
          </p:cNvPicPr>
          <p:nvPr/>
        </p:nvPicPr>
        <p:blipFill rotWithShape="1">
          <a:blip r:embed="rId9"/>
          <a:srcRect l="50387" t="35065" r="25892" b="22145"/>
          <a:stretch/>
        </p:blipFill>
        <p:spPr>
          <a:xfrm>
            <a:off x="17413103" y="21290727"/>
            <a:ext cx="4222995" cy="4285099"/>
          </a:xfrm>
          <a:prstGeom prst="rect">
            <a:avLst/>
          </a:prstGeom>
        </p:spPr>
      </p:pic>
      <p:pic>
        <p:nvPicPr>
          <p:cNvPr id="78" name="Picture 77">
            <a:extLst>
              <a:ext uri="{FF2B5EF4-FFF2-40B4-BE49-F238E27FC236}">
                <a16:creationId xmlns:a16="http://schemas.microsoft.com/office/drawing/2014/main" id="{E630C15C-17D4-5B4B-AE37-161690F39B3D}"/>
              </a:ext>
            </a:extLst>
          </p:cNvPr>
          <p:cNvPicPr>
            <a:picLocks noChangeAspect="1"/>
          </p:cNvPicPr>
          <p:nvPr/>
        </p:nvPicPr>
        <p:blipFill rotWithShape="1">
          <a:blip r:embed="rId10"/>
          <a:srcRect l="50272" t="23489" r="25542" b="33927"/>
          <a:stretch/>
        </p:blipFill>
        <p:spPr>
          <a:xfrm>
            <a:off x="17344226" y="27009973"/>
            <a:ext cx="4326502" cy="4284901"/>
          </a:xfrm>
          <a:prstGeom prst="rect">
            <a:avLst/>
          </a:prstGeom>
        </p:spPr>
      </p:pic>
      <p:pic>
        <p:nvPicPr>
          <p:cNvPr id="79" name="Picture 78">
            <a:extLst>
              <a:ext uri="{FF2B5EF4-FFF2-40B4-BE49-F238E27FC236}">
                <a16:creationId xmlns:a16="http://schemas.microsoft.com/office/drawing/2014/main" id="{88BE4E6E-3F07-BA42-9A53-9645C825A84B}"/>
              </a:ext>
            </a:extLst>
          </p:cNvPr>
          <p:cNvPicPr>
            <a:picLocks noChangeAspect="1"/>
          </p:cNvPicPr>
          <p:nvPr/>
        </p:nvPicPr>
        <p:blipFill rotWithShape="1">
          <a:blip r:embed="rId11"/>
          <a:srcRect l="26550" t="12119" r="39962" b="45297"/>
          <a:stretch/>
        </p:blipFill>
        <p:spPr>
          <a:xfrm>
            <a:off x="26819209" y="26986448"/>
            <a:ext cx="5026755" cy="3595527"/>
          </a:xfrm>
          <a:prstGeom prst="rect">
            <a:avLst/>
          </a:prstGeom>
        </p:spPr>
      </p:pic>
      <p:sp>
        <p:nvSpPr>
          <p:cNvPr id="57" name="TextBox 56">
            <a:extLst>
              <a:ext uri="{FF2B5EF4-FFF2-40B4-BE49-F238E27FC236}">
                <a16:creationId xmlns:a16="http://schemas.microsoft.com/office/drawing/2014/main" id="{9201BA63-1110-C24E-B77B-FF1D5790AC52}"/>
              </a:ext>
            </a:extLst>
          </p:cNvPr>
          <p:cNvSpPr txBox="1"/>
          <p:nvPr/>
        </p:nvSpPr>
        <p:spPr>
          <a:xfrm>
            <a:off x="22038050" y="20487367"/>
            <a:ext cx="10016750" cy="6001643"/>
          </a:xfrm>
          <a:prstGeom prst="rect">
            <a:avLst/>
          </a:prstGeom>
          <a:noFill/>
        </p:spPr>
        <p:txBody>
          <a:bodyPr wrap="square" rtlCol="0">
            <a:spAutoFit/>
          </a:bodyPr>
          <a:lstStyle/>
          <a:p>
            <a:pPr algn="just"/>
            <a:r>
              <a:rPr lang="en-US" sz="2400" b="1" dirty="0"/>
              <a:t>Figure 2. A </a:t>
            </a:r>
            <a:r>
              <a:rPr lang="en-US" sz="2400" b="1" dirty="0" err="1"/>
              <a:t>maltoside</a:t>
            </a:r>
            <a:r>
              <a:rPr lang="en-US" sz="2400" b="1" dirty="0"/>
              <a:t> concentration gradient does not explain the presence of a second mitochondrial population. </a:t>
            </a:r>
            <a:r>
              <a:rPr lang="en-US" sz="2400" dirty="0"/>
              <a:t>(A) Histogram plot showing PE emission of mitochondria in the diH</a:t>
            </a:r>
            <a:r>
              <a:rPr lang="en-US" sz="2400" baseline="-25000" dirty="0"/>
              <a:t>2</a:t>
            </a:r>
            <a:r>
              <a:rPr lang="en-US" sz="2400" dirty="0"/>
              <a:t>O sample. P2 and P3 gates separate the two populations based on diH</a:t>
            </a:r>
            <a:r>
              <a:rPr lang="en-US" sz="2400" baseline="-25000" dirty="0"/>
              <a:t>2</a:t>
            </a:r>
            <a:r>
              <a:rPr lang="en-US" sz="2400" dirty="0"/>
              <a:t>O and </a:t>
            </a:r>
            <a:r>
              <a:rPr lang="en-US" sz="2400" dirty="0" err="1"/>
              <a:t>maltoside</a:t>
            </a:r>
            <a:r>
              <a:rPr lang="en-US" sz="2400" dirty="0"/>
              <a:t> data: P2 capturing mitochondria that are ruptured, and P3 capturing those hypothesized to be intact. (B) PE emission of mitochondria in the lowest </a:t>
            </a:r>
            <a:r>
              <a:rPr lang="en-US" sz="2400" dirty="0" err="1"/>
              <a:t>maltoside</a:t>
            </a:r>
            <a:r>
              <a:rPr lang="en-US" sz="2400" dirty="0"/>
              <a:t> concentration sample. The two populations indicate a leftward shift in the ruptured population. (C-D) PE emission of middle-range </a:t>
            </a:r>
            <a:r>
              <a:rPr lang="en-US" sz="2400" dirty="0" err="1"/>
              <a:t>maltoside</a:t>
            </a:r>
            <a:r>
              <a:rPr lang="en-US" sz="2400" dirty="0"/>
              <a:t> concentrations. (E) PE emission of mitochondria in the highest </a:t>
            </a:r>
            <a:r>
              <a:rPr lang="en-US" sz="2400" dirty="0" err="1"/>
              <a:t>maltoside</a:t>
            </a:r>
            <a:r>
              <a:rPr lang="en-US" sz="2400" dirty="0"/>
              <a:t> concentration sample. The histogram shows a leftward shift in P2 and the emergence of an additional, distinct peak, P4. (F) Overlaid graphs of all samples. </a:t>
            </a:r>
            <a:r>
              <a:rPr lang="en-US" sz="2400" dirty="0" err="1"/>
              <a:t>Maltoside</a:t>
            </a:r>
            <a:r>
              <a:rPr lang="en-US" sz="2400" dirty="0"/>
              <a:t> treatment shows a shift in the P2 population only. Increasing concentrations of </a:t>
            </a:r>
            <a:r>
              <a:rPr lang="en-US" sz="2400" dirty="0" err="1"/>
              <a:t>maltoside</a:t>
            </a:r>
            <a:r>
              <a:rPr lang="en-US" sz="2400" dirty="0"/>
              <a:t> show a slight shift (though likely not statistically significant) in the P2 population. Overall, increasing concentrations of </a:t>
            </a:r>
            <a:r>
              <a:rPr lang="en-US" sz="2400" dirty="0" err="1"/>
              <a:t>maltoside</a:t>
            </a:r>
            <a:r>
              <a:rPr lang="en-US" sz="2400" dirty="0"/>
              <a:t> decreased the total number of events assayed, and therefore the height of each peak. The P3 population remained roughly the same in all samples.</a:t>
            </a:r>
            <a:endParaRPr lang="en-US" sz="2400" b="1" dirty="0"/>
          </a:p>
        </p:txBody>
      </p:sp>
      <p:pic>
        <p:nvPicPr>
          <p:cNvPr id="58" name="Picture 57">
            <a:extLst>
              <a:ext uri="{FF2B5EF4-FFF2-40B4-BE49-F238E27FC236}">
                <a16:creationId xmlns:a16="http://schemas.microsoft.com/office/drawing/2014/main" id="{76374EAA-60CF-EF41-AC42-AC1A3383E936}"/>
              </a:ext>
            </a:extLst>
          </p:cNvPr>
          <p:cNvPicPr>
            <a:picLocks noChangeAspect="1"/>
          </p:cNvPicPr>
          <p:nvPr/>
        </p:nvPicPr>
        <p:blipFill rotWithShape="1">
          <a:blip r:embed="rId12"/>
          <a:srcRect l="50272" t="25349" r="25426" b="31654"/>
          <a:stretch/>
        </p:blipFill>
        <p:spPr>
          <a:xfrm>
            <a:off x="12335249" y="26955052"/>
            <a:ext cx="4360685" cy="4339822"/>
          </a:xfrm>
          <a:prstGeom prst="rect">
            <a:avLst/>
          </a:prstGeom>
        </p:spPr>
      </p:pic>
      <p:pic>
        <p:nvPicPr>
          <p:cNvPr id="59" name="Picture 58">
            <a:extLst>
              <a:ext uri="{FF2B5EF4-FFF2-40B4-BE49-F238E27FC236}">
                <a16:creationId xmlns:a16="http://schemas.microsoft.com/office/drawing/2014/main" id="{A42A5E4F-A855-EF46-92B1-C4260704ED3C}"/>
              </a:ext>
            </a:extLst>
          </p:cNvPr>
          <p:cNvPicPr>
            <a:picLocks noChangeAspect="1"/>
          </p:cNvPicPr>
          <p:nvPr/>
        </p:nvPicPr>
        <p:blipFill rotWithShape="1">
          <a:blip r:embed="rId13"/>
          <a:srcRect l="50387" t="32583" r="25776" b="25453"/>
          <a:stretch/>
        </p:blipFill>
        <p:spPr>
          <a:xfrm>
            <a:off x="22114250" y="26976797"/>
            <a:ext cx="4326502" cy="4284292"/>
          </a:xfrm>
          <a:prstGeom prst="rect">
            <a:avLst/>
          </a:prstGeom>
        </p:spPr>
      </p:pic>
      <p:sp>
        <p:nvSpPr>
          <p:cNvPr id="60" name="TextBox 59">
            <a:extLst>
              <a:ext uri="{FF2B5EF4-FFF2-40B4-BE49-F238E27FC236}">
                <a16:creationId xmlns:a16="http://schemas.microsoft.com/office/drawing/2014/main" id="{EE0B1EC6-BD8F-6348-A77A-E3A665E05B6B}"/>
              </a:ext>
            </a:extLst>
          </p:cNvPr>
          <p:cNvSpPr txBox="1"/>
          <p:nvPr/>
        </p:nvSpPr>
        <p:spPr>
          <a:xfrm>
            <a:off x="22189772" y="26407336"/>
            <a:ext cx="868512" cy="584775"/>
          </a:xfrm>
          <a:prstGeom prst="rect">
            <a:avLst/>
          </a:prstGeom>
          <a:noFill/>
        </p:spPr>
        <p:txBody>
          <a:bodyPr wrap="square" rtlCol="0">
            <a:spAutoFit/>
          </a:bodyPr>
          <a:lstStyle/>
          <a:p>
            <a:r>
              <a:rPr lang="en-US" sz="3200" b="1" dirty="0"/>
              <a:t>E</a:t>
            </a:r>
          </a:p>
        </p:txBody>
      </p:sp>
      <p:sp>
        <p:nvSpPr>
          <p:cNvPr id="61" name="TextBox 60">
            <a:extLst>
              <a:ext uri="{FF2B5EF4-FFF2-40B4-BE49-F238E27FC236}">
                <a16:creationId xmlns:a16="http://schemas.microsoft.com/office/drawing/2014/main" id="{CB79DF2D-3E17-454D-A7D1-CEC2A9E3438D}"/>
              </a:ext>
            </a:extLst>
          </p:cNvPr>
          <p:cNvSpPr txBox="1"/>
          <p:nvPr/>
        </p:nvSpPr>
        <p:spPr>
          <a:xfrm>
            <a:off x="27007305" y="26458759"/>
            <a:ext cx="868512" cy="584775"/>
          </a:xfrm>
          <a:prstGeom prst="rect">
            <a:avLst/>
          </a:prstGeom>
          <a:noFill/>
        </p:spPr>
        <p:txBody>
          <a:bodyPr wrap="square" rtlCol="0">
            <a:spAutoFit/>
          </a:bodyPr>
          <a:lstStyle/>
          <a:p>
            <a:r>
              <a:rPr lang="en-US" sz="3200" b="1" dirty="0"/>
              <a:t>F</a:t>
            </a:r>
          </a:p>
        </p:txBody>
      </p:sp>
      <p:pic>
        <p:nvPicPr>
          <p:cNvPr id="7" name="Picture 6" descr="Chart, diagram, bubble chart&#10;&#10;Description automatically generated">
            <a:extLst>
              <a:ext uri="{FF2B5EF4-FFF2-40B4-BE49-F238E27FC236}">
                <a16:creationId xmlns:a16="http://schemas.microsoft.com/office/drawing/2014/main" id="{8DDBDE27-7A75-2B4D-B0B4-B88C908329DE}"/>
              </a:ext>
            </a:extLst>
          </p:cNvPr>
          <p:cNvPicPr>
            <a:picLocks noChangeAspect="1"/>
          </p:cNvPicPr>
          <p:nvPr/>
        </p:nvPicPr>
        <p:blipFill>
          <a:blip r:embed="rId14"/>
          <a:stretch>
            <a:fillRect/>
          </a:stretch>
        </p:blipFill>
        <p:spPr>
          <a:xfrm>
            <a:off x="22013259" y="4344990"/>
            <a:ext cx="10435025" cy="4450781"/>
          </a:xfrm>
          <a:prstGeom prst="rect">
            <a:avLst/>
          </a:prstGeom>
        </p:spPr>
      </p:pic>
      <p:graphicFrame>
        <p:nvGraphicFramePr>
          <p:cNvPr id="55" name="Table 54">
            <a:extLst>
              <a:ext uri="{FF2B5EF4-FFF2-40B4-BE49-F238E27FC236}">
                <a16:creationId xmlns:a16="http://schemas.microsoft.com/office/drawing/2014/main" id="{941B0588-79AF-F147-8E4F-7452FDCC4B76}"/>
              </a:ext>
            </a:extLst>
          </p:cNvPr>
          <p:cNvGraphicFramePr>
            <a:graphicFrameLocks noGrp="1"/>
          </p:cNvGraphicFramePr>
          <p:nvPr>
            <p:extLst>
              <p:ext uri="{D42A27DB-BD31-4B8C-83A1-F6EECF244321}">
                <p14:modId xmlns:p14="http://schemas.microsoft.com/office/powerpoint/2010/main" val="2406903138"/>
              </p:ext>
            </p:extLst>
          </p:nvPr>
        </p:nvGraphicFramePr>
        <p:xfrm>
          <a:off x="21388785" y="13010576"/>
          <a:ext cx="11398104" cy="6583680"/>
        </p:xfrm>
        <a:graphic>
          <a:graphicData uri="http://schemas.openxmlformats.org/drawingml/2006/table">
            <a:tbl>
              <a:tblPr firstRow="1" bandRow="1">
                <a:tableStyleId>{073A0DAA-6AF3-43AB-8588-CEC1D06C72B9}</a:tableStyleId>
              </a:tblPr>
              <a:tblGrid>
                <a:gridCol w="1266456">
                  <a:extLst>
                    <a:ext uri="{9D8B030D-6E8A-4147-A177-3AD203B41FA5}">
                      <a16:colId xmlns:a16="http://schemas.microsoft.com/office/drawing/2014/main" val="2373251001"/>
                    </a:ext>
                  </a:extLst>
                </a:gridCol>
                <a:gridCol w="1266456">
                  <a:extLst>
                    <a:ext uri="{9D8B030D-6E8A-4147-A177-3AD203B41FA5}">
                      <a16:colId xmlns:a16="http://schemas.microsoft.com/office/drawing/2014/main" val="640508841"/>
                    </a:ext>
                  </a:extLst>
                </a:gridCol>
                <a:gridCol w="1266456">
                  <a:extLst>
                    <a:ext uri="{9D8B030D-6E8A-4147-A177-3AD203B41FA5}">
                      <a16:colId xmlns:a16="http://schemas.microsoft.com/office/drawing/2014/main" val="2195908470"/>
                    </a:ext>
                  </a:extLst>
                </a:gridCol>
                <a:gridCol w="1266456">
                  <a:extLst>
                    <a:ext uri="{9D8B030D-6E8A-4147-A177-3AD203B41FA5}">
                      <a16:colId xmlns:a16="http://schemas.microsoft.com/office/drawing/2014/main" val="2606349697"/>
                    </a:ext>
                  </a:extLst>
                </a:gridCol>
                <a:gridCol w="1266456">
                  <a:extLst>
                    <a:ext uri="{9D8B030D-6E8A-4147-A177-3AD203B41FA5}">
                      <a16:colId xmlns:a16="http://schemas.microsoft.com/office/drawing/2014/main" val="621644093"/>
                    </a:ext>
                  </a:extLst>
                </a:gridCol>
                <a:gridCol w="1266456">
                  <a:extLst>
                    <a:ext uri="{9D8B030D-6E8A-4147-A177-3AD203B41FA5}">
                      <a16:colId xmlns:a16="http://schemas.microsoft.com/office/drawing/2014/main" val="3755747473"/>
                    </a:ext>
                  </a:extLst>
                </a:gridCol>
                <a:gridCol w="1266456">
                  <a:extLst>
                    <a:ext uri="{9D8B030D-6E8A-4147-A177-3AD203B41FA5}">
                      <a16:colId xmlns:a16="http://schemas.microsoft.com/office/drawing/2014/main" val="3712152299"/>
                    </a:ext>
                  </a:extLst>
                </a:gridCol>
                <a:gridCol w="1266456">
                  <a:extLst>
                    <a:ext uri="{9D8B030D-6E8A-4147-A177-3AD203B41FA5}">
                      <a16:colId xmlns:a16="http://schemas.microsoft.com/office/drawing/2014/main" val="1378867941"/>
                    </a:ext>
                  </a:extLst>
                </a:gridCol>
                <a:gridCol w="1266456">
                  <a:extLst>
                    <a:ext uri="{9D8B030D-6E8A-4147-A177-3AD203B41FA5}">
                      <a16:colId xmlns:a16="http://schemas.microsoft.com/office/drawing/2014/main" val="404851847"/>
                    </a:ext>
                  </a:extLst>
                </a:gridCol>
              </a:tblGrid>
              <a:tr h="370840">
                <a:tc>
                  <a:txBody>
                    <a:bodyPr/>
                    <a:lstStyle/>
                    <a:p>
                      <a:pPr algn="ctr"/>
                      <a:r>
                        <a:rPr lang="en-US" sz="2300" dirty="0"/>
                        <a:t>Sample</a:t>
                      </a:r>
                    </a:p>
                  </a:txBody>
                  <a:tcPr anchor="b">
                    <a:solidFill>
                      <a:srgbClr val="09244E"/>
                    </a:solidFill>
                  </a:tcPr>
                </a:tc>
                <a:tc>
                  <a:txBody>
                    <a:bodyPr/>
                    <a:lstStyle/>
                    <a:p>
                      <a:pPr algn="ctr"/>
                      <a:r>
                        <a:rPr lang="en-US" sz="2300" dirty="0"/>
                        <a:t>Sample Size (P1</a:t>
                      </a:r>
                      <a:r>
                        <a:rPr lang="en-US" sz="2300" baseline="0" dirty="0"/>
                        <a:t>)</a:t>
                      </a:r>
                      <a:endParaRPr lang="en-US" sz="2300" dirty="0"/>
                    </a:p>
                  </a:txBody>
                  <a:tcPr anchor="b">
                    <a:solidFill>
                      <a:srgbClr val="09244E"/>
                    </a:solidFill>
                  </a:tcPr>
                </a:tc>
                <a:tc>
                  <a:txBody>
                    <a:bodyPr/>
                    <a:lstStyle/>
                    <a:p>
                      <a:pPr algn="ctr"/>
                      <a:r>
                        <a:rPr lang="en-US" sz="2300" dirty="0"/>
                        <a:t>Mean PE Emission (P1)</a:t>
                      </a:r>
                    </a:p>
                  </a:txBody>
                  <a:tcPr anchor="b">
                    <a:solidFill>
                      <a:srgbClr val="09244E"/>
                    </a:solidFill>
                  </a:tcPr>
                </a:tc>
                <a:tc>
                  <a:txBody>
                    <a:bodyPr/>
                    <a:lstStyle/>
                    <a:p>
                      <a:pPr algn="ctr"/>
                      <a:r>
                        <a:rPr lang="en-US" sz="2300" dirty="0"/>
                        <a:t>Sample</a:t>
                      </a:r>
                      <a:r>
                        <a:rPr lang="en-US" sz="2300" baseline="0" dirty="0"/>
                        <a:t> Size (P2)</a:t>
                      </a:r>
                      <a:endParaRPr lang="en-US" sz="2300" dirty="0"/>
                    </a:p>
                  </a:txBody>
                  <a:tcPr anchor="b">
                    <a:solidFill>
                      <a:srgbClr val="09244E"/>
                    </a:solidFill>
                  </a:tcPr>
                </a:tc>
                <a:tc>
                  <a:txBody>
                    <a:bodyPr/>
                    <a:lstStyle/>
                    <a:p>
                      <a:pPr algn="ctr"/>
                      <a:r>
                        <a:rPr lang="en-US" sz="2300" dirty="0"/>
                        <a:t>Mean PE Emission (P2)</a:t>
                      </a:r>
                    </a:p>
                  </a:txBody>
                  <a:tcPr anchor="b">
                    <a:solidFill>
                      <a:srgbClr val="09244E"/>
                    </a:solidFill>
                  </a:tcPr>
                </a:tc>
                <a:tc>
                  <a:txBody>
                    <a:bodyPr/>
                    <a:lstStyle/>
                    <a:p>
                      <a:pPr algn="ctr"/>
                      <a:r>
                        <a:rPr lang="en-US" sz="2300" dirty="0"/>
                        <a:t>Sample Size (P3)</a:t>
                      </a:r>
                    </a:p>
                  </a:txBody>
                  <a:tcPr anchor="b">
                    <a:solidFill>
                      <a:srgbClr val="09244E"/>
                    </a:solidFill>
                  </a:tcPr>
                </a:tc>
                <a:tc>
                  <a:txBody>
                    <a:bodyPr/>
                    <a:lstStyle/>
                    <a:p>
                      <a:pPr algn="ctr"/>
                      <a:r>
                        <a:rPr lang="en-US" sz="2300" dirty="0"/>
                        <a:t>Mean PE</a:t>
                      </a:r>
                      <a:r>
                        <a:rPr lang="en-US" sz="2300" baseline="0" dirty="0"/>
                        <a:t> Emission (P3)</a:t>
                      </a:r>
                      <a:endParaRPr lang="en-US" sz="2300" dirty="0"/>
                    </a:p>
                  </a:txBody>
                  <a:tcPr anchor="b">
                    <a:solidFill>
                      <a:srgbClr val="09244E"/>
                    </a:solidFill>
                  </a:tcPr>
                </a:tc>
                <a:tc>
                  <a:txBody>
                    <a:bodyPr/>
                    <a:lstStyle/>
                    <a:p>
                      <a:pPr algn="ctr"/>
                      <a:r>
                        <a:rPr lang="en-US" sz="2300" dirty="0"/>
                        <a:t>Sample Size (P4)</a:t>
                      </a:r>
                    </a:p>
                  </a:txBody>
                  <a:tcPr anchor="b">
                    <a:solidFill>
                      <a:srgbClr val="09244E"/>
                    </a:solidFill>
                  </a:tcPr>
                </a:tc>
                <a:tc>
                  <a:txBody>
                    <a:bodyPr/>
                    <a:lstStyle/>
                    <a:p>
                      <a:pPr algn="ctr"/>
                      <a:r>
                        <a:rPr lang="en-US" sz="2300" dirty="0"/>
                        <a:t>Mean PE</a:t>
                      </a:r>
                      <a:r>
                        <a:rPr lang="en-US" sz="2300" baseline="0" dirty="0"/>
                        <a:t> Emission (P4)</a:t>
                      </a:r>
                      <a:endParaRPr lang="en-US" sz="2300" dirty="0"/>
                    </a:p>
                  </a:txBody>
                  <a:tcPr anchor="b">
                    <a:solidFill>
                      <a:srgbClr val="09244E"/>
                    </a:solidFill>
                  </a:tcPr>
                </a:tc>
                <a:extLst>
                  <a:ext uri="{0D108BD9-81ED-4DB2-BD59-A6C34878D82A}">
                    <a16:rowId xmlns:a16="http://schemas.microsoft.com/office/drawing/2014/main" val="902462634"/>
                  </a:ext>
                </a:extLst>
              </a:tr>
              <a:tr h="370840">
                <a:tc>
                  <a:txBody>
                    <a:bodyPr/>
                    <a:lstStyle/>
                    <a:p>
                      <a:r>
                        <a:rPr lang="en-US" sz="2000" dirty="0"/>
                        <a:t>Unlabeled</a:t>
                      </a:r>
                    </a:p>
                  </a:txBody>
                  <a:tcPr/>
                </a:tc>
                <a:tc>
                  <a:txBody>
                    <a:bodyPr/>
                    <a:lstStyle/>
                    <a:p>
                      <a:r>
                        <a:rPr lang="en-US" sz="2300" dirty="0"/>
                        <a:t>25000</a:t>
                      </a:r>
                    </a:p>
                  </a:txBody>
                  <a:tcPr/>
                </a:tc>
                <a:tc>
                  <a:txBody>
                    <a:bodyPr/>
                    <a:lstStyle/>
                    <a:p>
                      <a:r>
                        <a:rPr lang="en-US" sz="2300" dirty="0"/>
                        <a:t>170.5</a:t>
                      </a:r>
                    </a:p>
                  </a:txBody>
                  <a:tcPr/>
                </a:tc>
                <a:tc>
                  <a:txBody>
                    <a:bodyPr/>
                    <a:lstStyle/>
                    <a:p>
                      <a:r>
                        <a:rPr lang="en-US" sz="2300" dirty="0"/>
                        <a:t>3449</a:t>
                      </a:r>
                    </a:p>
                  </a:txBody>
                  <a:tcPr/>
                </a:tc>
                <a:tc>
                  <a:txBody>
                    <a:bodyPr/>
                    <a:lstStyle/>
                    <a:p>
                      <a:r>
                        <a:rPr lang="en-US" sz="2300" dirty="0"/>
                        <a:t>677.9</a:t>
                      </a:r>
                    </a:p>
                  </a:txBody>
                  <a:tcPr/>
                </a:tc>
                <a:tc>
                  <a:txBody>
                    <a:bodyPr/>
                    <a:lstStyle/>
                    <a:p>
                      <a:r>
                        <a:rPr lang="en-US" sz="2300" dirty="0"/>
                        <a:t>0</a:t>
                      </a:r>
                    </a:p>
                  </a:txBody>
                  <a:tcPr/>
                </a:tc>
                <a:tc>
                  <a:txBody>
                    <a:bodyPr/>
                    <a:lstStyle/>
                    <a:p>
                      <a:r>
                        <a:rPr lang="en-US" sz="2300" dirty="0"/>
                        <a:t>N/A</a:t>
                      </a:r>
                    </a:p>
                  </a:txBody>
                  <a:tcPr/>
                </a:tc>
                <a:tc>
                  <a:txBody>
                    <a:bodyPr/>
                    <a:lstStyle/>
                    <a:p>
                      <a:r>
                        <a:rPr lang="en-US" sz="2300" dirty="0"/>
                        <a:t>0</a:t>
                      </a:r>
                    </a:p>
                  </a:txBody>
                  <a:tcPr/>
                </a:tc>
                <a:tc>
                  <a:txBody>
                    <a:bodyPr/>
                    <a:lstStyle/>
                    <a:p>
                      <a:r>
                        <a:rPr lang="en-US" sz="2300" dirty="0"/>
                        <a:t>N/A</a:t>
                      </a:r>
                    </a:p>
                  </a:txBody>
                  <a:tcPr/>
                </a:tc>
                <a:extLst>
                  <a:ext uri="{0D108BD9-81ED-4DB2-BD59-A6C34878D82A}">
                    <a16:rowId xmlns:a16="http://schemas.microsoft.com/office/drawing/2014/main" val="4117578869"/>
                  </a:ext>
                </a:extLst>
              </a:tr>
              <a:tr h="370840">
                <a:tc>
                  <a:txBody>
                    <a:bodyPr/>
                    <a:lstStyle/>
                    <a:p>
                      <a:r>
                        <a:rPr lang="en-US" sz="2300" baseline="0" dirty="0"/>
                        <a:t>diH</a:t>
                      </a:r>
                      <a:r>
                        <a:rPr lang="en-US" sz="2300" baseline="-25000" dirty="0"/>
                        <a:t>2</a:t>
                      </a:r>
                      <a:r>
                        <a:rPr lang="en-US" sz="2300" baseline="0" dirty="0"/>
                        <a:t>O + JC-1</a:t>
                      </a:r>
                      <a:endParaRPr lang="en-US" sz="2300" dirty="0"/>
                    </a:p>
                  </a:txBody>
                  <a:tcPr/>
                </a:tc>
                <a:tc>
                  <a:txBody>
                    <a:bodyPr/>
                    <a:lstStyle/>
                    <a:p>
                      <a:r>
                        <a:rPr lang="en-US" sz="2300" dirty="0"/>
                        <a:t>25000</a:t>
                      </a:r>
                    </a:p>
                  </a:txBody>
                  <a:tcPr/>
                </a:tc>
                <a:tc>
                  <a:txBody>
                    <a:bodyPr/>
                    <a:lstStyle/>
                    <a:p>
                      <a:r>
                        <a:rPr lang="en-US" sz="2300" dirty="0"/>
                        <a:t>109370.5</a:t>
                      </a:r>
                    </a:p>
                  </a:txBody>
                  <a:tcPr/>
                </a:tc>
                <a:tc>
                  <a:txBody>
                    <a:bodyPr/>
                    <a:lstStyle/>
                    <a:p>
                      <a:r>
                        <a:rPr lang="en-US" sz="2300" dirty="0"/>
                        <a:t>7356</a:t>
                      </a:r>
                    </a:p>
                  </a:txBody>
                  <a:tcPr>
                    <a:solidFill>
                      <a:srgbClr val="FFFF00"/>
                    </a:solidFill>
                  </a:tcPr>
                </a:tc>
                <a:tc>
                  <a:txBody>
                    <a:bodyPr/>
                    <a:lstStyle/>
                    <a:p>
                      <a:r>
                        <a:rPr lang="en-US" sz="2300" dirty="0"/>
                        <a:t>18691.6</a:t>
                      </a:r>
                    </a:p>
                  </a:txBody>
                  <a:tcPr/>
                </a:tc>
                <a:tc>
                  <a:txBody>
                    <a:bodyPr/>
                    <a:lstStyle/>
                    <a:p>
                      <a:r>
                        <a:rPr lang="en-US" sz="2300" dirty="0"/>
                        <a:t>17511</a:t>
                      </a:r>
                    </a:p>
                  </a:txBody>
                  <a:tcPr/>
                </a:tc>
                <a:tc>
                  <a:txBody>
                    <a:bodyPr/>
                    <a:lstStyle/>
                    <a:p>
                      <a:r>
                        <a:rPr lang="en-US" sz="2300" dirty="0"/>
                        <a:t>147967.2</a:t>
                      </a:r>
                    </a:p>
                  </a:txBody>
                  <a:tcPr>
                    <a:solidFill>
                      <a:srgbClr val="FFFF00"/>
                    </a:solidFill>
                  </a:tcPr>
                </a:tc>
                <a:tc>
                  <a:txBody>
                    <a:bodyPr/>
                    <a:lstStyle/>
                    <a:p>
                      <a:r>
                        <a:rPr lang="en-US" sz="2300" dirty="0"/>
                        <a:t>5955</a:t>
                      </a:r>
                    </a:p>
                  </a:txBody>
                  <a:tcPr/>
                </a:tc>
                <a:tc>
                  <a:txBody>
                    <a:bodyPr/>
                    <a:lstStyle/>
                    <a:p>
                      <a:r>
                        <a:rPr lang="en-US" sz="2300" dirty="0"/>
                        <a:t>23270.6</a:t>
                      </a:r>
                    </a:p>
                  </a:txBody>
                  <a:tcPr>
                    <a:solidFill>
                      <a:srgbClr val="FFFF00"/>
                    </a:solidFill>
                  </a:tcPr>
                </a:tc>
                <a:extLst>
                  <a:ext uri="{0D108BD9-81ED-4DB2-BD59-A6C34878D82A}">
                    <a16:rowId xmlns:a16="http://schemas.microsoft.com/office/drawing/2014/main" val="3351035930"/>
                  </a:ext>
                </a:extLst>
              </a:tr>
              <a:tr h="370840">
                <a:tc>
                  <a:txBody>
                    <a:bodyPr/>
                    <a:lstStyle/>
                    <a:p>
                      <a:r>
                        <a:rPr lang="en-US" sz="2300" dirty="0"/>
                        <a:t>1 </a:t>
                      </a:r>
                      <a:r>
                        <a:rPr lang="en-US" sz="2300" dirty="0" err="1"/>
                        <a:t>mM</a:t>
                      </a:r>
                      <a:r>
                        <a:rPr lang="en-US" sz="2300" dirty="0"/>
                        <a:t> </a:t>
                      </a:r>
                      <a:r>
                        <a:rPr lang="en-US" sz="2000" dirty="0" err="1"/>
                        <a:t>Maltoside</a:t>
                      </a:r>
                      <a:r>
                        <a:rPr lang="en-US" sz="2000" dirty="0"/>
                        <a:t> + JC-1</a:t>
                      </a:r>
                    </a:p>
                  </a:txBody>
                  <a:tcPr/>
                </a:tc>
                <a:tc>
                  <a:txBody>
                    <a:bodyPr/>
                    <a:lstStyle/>
                    <a:p>
                      <a:r>
                        <a:rPr lang="en-US" sz="2300" dirty="0"/>
                        <a:t>25387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300" dirty="0"/>
                        <a:t>81612.6</a:t>
                      </a:r>
                    </a:p>
                  </a:txBody>
                  <a:tcPr/>
                </a:tc>
                <a:tc>
                  <a:txBody>
                    <a:bodyPr/>
                    <a:lstStyle/>
                    <a:p>
                      <a:r>
                        <a:rPr lang="en-US" sz="2300" dirty="0"/>
                        <a:t>12410</a:t>
                      </a:r>
                    </a:p>
                  </a:txBody>
                  <a:tcP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300" dirty="0"/>
                        <a:t>3687.4</a:t>
                      </a:r>
                    </a:p>
                  </a:txBody>
                  <a:tcPr/>
                </a:tc>
                <a:tc>
                  <a:txBody>
                    <a:bodyPr/>
                    <a:lstStyle/>
                    <a:p>
                      <a:r>
                        <a:rPr lang="en-US" sz="2300" dirty="0"/>
                        <a:t>12918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300" dirty="0"/>
                        <a:t>156810.2</a:t>
                      </a:r>
                    </a:p>
                  </a:txBody>
                  <a:tcPr>
                    <a:solidFill>
                      <a:srgbClr val="FFFF00"/>
                    </a:solidFill>
                  </a:tcPr>
                </a:tc>
                <a:tc>
                  <a:txBody>
                    <a:bodyPr/>
                    <a:lstStyle/>
                    <a:p>
                      <a:r>
                        <a:rPr lang="en-US" sz="2300" dirty="0"/>
                        <a:t>591</a:t>
                      </a:r>
                    </a:p>
                  </a:txBody>
                  <a:tcPr/>
                </a:tc>
                <a:tc>
                  <a:txBody>
                    <a:bodyPr/>
                    <a:lstStyle/>
                    <a:p>
                      <a:r>
                        <a:rPr lang="en-US" sz="2300" dirty="0"/>
                        <a:t>19891.0</a:t>
                      </a:r>
                    </a:p>
                    <a:p>
                      <a:endParaRPr lang="en-US" sz="2300" dirty="0"/>
                    </a:p>
                  </a:txBody>
                  <a:tcPr>
                    <a:solidFill>
                      <a:srgbClr val="FFFF00"/>
                    </a:solidFill>
                  </a:tcPr>
                </a:tc>
                <a:extLst>
                  <a:ext uri="{0D108BD9-81ED-4DB2-BD59-A6C34878D82A}">
                    <a16:rowId xmlns:a16="http://schemas.microsoft.com/office/drawing/2014/main" val="295597364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300" dirty="0"/>
                        <a:t>2 mM </a:t>
                      </a:r>
                      <a:r>
                        <a:rPr lang="en-US" sz="2000" dirty="0" err="1"/>
                        <a:t>Maltoside</a:t>
                      </a:r>
                      <a:r>
                        <a:rPr lang="en-US" sz="2000" dirty="0"/>
                        <a:t> + JC-1</a:t>
                      </a:r>
                    </a:p>
                  </a:txBody>
                  <a:tcPr/>
                </a:tc>
                <a:tc>
                  <a:txBody>
                    <a:bodyPr/>
                    <a:lstStyle/>
                    <a:p>
                      <a:r>
                        <a:rPr lang="en-US" sz="2300" dirty="0"/>
                        <a:t>19513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300" baseline="0" dirty="0"/>
                        <a:t>97642.8</a:t>
                      </a:r>
                      <a:endParaRPr lang="en-US" sz="2300" dirty="0"/>
                    </a:p>
                    <a:p>
                      <a:endParaRPr lang="en-US" sz="2300" dirty="0"/>
                    </a:p>
                  </a:txBody>
                  <a:tcPr/>
                </a:tc>
                <a:tc>
                  <a:txBody>
                    <a:bodyPr/>
                    <a:lstStyle/>
                    <a:p>
                      <a:r>
                        <a:rPr lang="en-US" sz="2300" dirty="0"/>
                        <a:t>7361</a:t>
                      </a:r>
                    </a:p>
                  </a:txBody>
                  <a:tcP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300" dirty="0"/>
                        <a:t>2526.2</a:t>
                      </a:r>
                    </a:p>
                  </a:txBody>
                  <a:tcPr/>
                </a:tc>
                <a:tc>
                  <a:txBody>
                    <a:bodyPr/>
                    <a:lstStyle/>
                    <a:p>
                      <a:r>
                        <a:rPr lang="en-US" sz="2300" dirty="0"/>
                        <a:t>11512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300" dirty="0"/>
                        <a:t>162685.4</a:t>
                      </a:r>
                    </a:p>
                  </a:txBody>
                  <a:tcPr>
                    <a:solidFill>
                      <a:srgbClr val="FFFF00"/>
                    </a:solidFill>
                  </a:tcPr>
                </a:tc>
                <a:tc>
                  <a:txBody>
                    <a:bodyPr/>
                    <a:lstStyle/>
                    <a:p>
                      <a:r>
                        <a:rPr lang="en-US" sz="2300" dirty="0"/>
                        <a:t>590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300" dirty="0"/>
                        <a:t>23884.8</a:t>
                      </a:r>
                    </a:p>
                  </a:txBody>
                  <a:tcPr>
                    <a:solidFill>
                      <a:srgbClr val="FFFF00"/>
                    </a:solidFill>
                  </a:tcPr>
                </a:tc>
                <a:extLst>
                  <a:ext uri="{0D108BD9-81ED-4DB2-BD59-A6C34878D82A}">
                    <a16:rowId xmlns:a16="http://schemas.microsoft.com/office/drawing/2014/main" val="38340191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300" dirty="0"/>
                        <a:t>5 mM </a:t>
                      </a:r>
                      <a:r>
                        <a:rPr lang="en-US" sz="2000" dirty="0" err="1"/>
                        <a:t>Maltoside</a:t>
                      </a:r>
                      <a:r>
                        <a:rPr lang="en-US" sz="2000" dirty="0"/>
                        <a:t> + JC-1</a:t>
                      </a:r>
                    </a:p>
                  </a:txBody>
                  <a:tcPr/>
                </a:tc>
                <a:tc>
                  <a:txBody>
                    <a:bodyPr/>
                    <a:lstStyle/>
                    <a:p>
                      <a:r>
                        <a:rPr lang="en-US" sz="2300" dirty="0"/>
                        <a:t>15063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300" baseline="0" dirty="0"/>
                        <a:t>75191.6</a:t>
                      </a:r>
                      <a:endParaRPr lang="en-US" sz="2300" dirty="0"/>
                    </a:p>
                    <a:p>
                      <a:endParaRPr lang="en-US" sz="2300" dirty="0"/>
                    </a:p>
                  </a:txBody>
                  <a:tcPr/>
                </a:tc>
                <a:tc>
                  <a:txBody>
                    <a:bodyPr/>
                    <a:lstStyle/>
                    <a:p>
                      <a:r>
                        <a:rPr lang="en-US" sz="2300" dirty="0"/>
                        <a:t>6718</a:t>
                      </a:r>
                    </a:p>
                  </a:txBody>
                  <a:tcP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300" baseline="0" dirty="0"/>
                        <a:t>2027.7</a:t>
                      </a:r>
                      <a:endParaRPr lang="en-US" sz="2300" dirty="0"/>
                    </a:p>
                    <a:p>
                      <a:endParaRPr lang="en-US" sz="2300" dirty="0"/>
                    </a:p>
                  </a:txBody>
                  <a:tcPr/>
                </a:tc>
                <a:tc>
                  <a:txBody>
                    <a:bodyPr/>
                    <a:lstStyle/>
                    <a:p>
                      <a:r>
                        <a:rPr lang="en-US" sz="2300" dirty="0"/>
                        <a:t>7418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300" baseline="0" dirty="0"/>
                        <a:t>148306.5</a:t>
                      </a:r>
                      <a:endParaRPr lang="en-US" sz="2300" dirty="0"/>
                    </a:p>
                  </a:txBody>
                  <a:tcPr>
                    <a:solidFill>
                      <a:srgbClr val="FFFF00"/>
                    </a:solidFill>
                  </a:tcPr>
                </a:tc>
                <a:tc>
                  <a:txBody>
                    <a:bodyPr/>
                    <a:lstStyle/>
                    <a:p>
                      <a:r>
                        <a:rPr lang="en-US" sz="2300" dirty="0"/>
                        <a:t>907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300" baseline="0" dirty="0"/>
                        <a:t>21347.7</a:t>
                      </a:r>
                      <a:endParaRPr lang="en-US" sz="2300" dirty="0"/>
                    </a:p>
                    <a:p>
                      <a:endParaRPr lang="en-US" sz="2300" dirty="0"/>
                    </a:p>
                  </a:txBody>
                  <a:tcPr>
                    <a:solidFill>
                      <a:srgbClr val="FFFF00"/>
                    </a:solidFill>
                  </a:tcPr>
                </a:tc>
                <a:extLst>
                  <a:ext uri="{0D108BD9-81ED-4DB2-BD59-A6C34878D82A}">
                    <a16:rowId xmlns:a16="http://schemas.microsoft.com/office/drawing/2014/main" val="259577613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300" dirty="0"/>
                        <a:t>10 mM </a:t>
                      </a:r>
                      <a:r>
                        <a:rPr lang="en-US" sz="2000" dirty="0" err="1"/>
                        <a:t>Maltoside</a:t>
                      </a:r>
                      <a:r>
                        <a:rPr lang="en-US" sz="2000" dirty="0"/>
                        <a:t> + JC-1</a:t>
                      </a:r>
                    </a:p>
                  </a:txBody>
                  <a:tcPr/>
                </a:tc>
                <a:tc>
                  <a:txBody>
                    <a:bodyPr/>
                    <a:lstStyle/>
                    <a:p>
                      <a:r>
                        <a:rPr lang="en-US" sz="2300" dirty="0"/>
                        <a:t>11279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300" baseline="0" dirty="0"/>
                        <a:t>60897.0</a:t>
                      </a:r>
                      <a:endParaRPr lang="en-US" sz="2300" dirty="0"/>
                    </a:p>
                    <a:p>
                      <a:endParaRPr lang="en-US" sz="2300" dirty="0"/>
                    </a:p>
                  </a:txBody>
                  <a:tcPr/>
                </a:tc>
                <a:tc>
                  <a:txBody>
                    <a:bodyPr/>
                    <a:lstStyle/>
                    <a:p>
                      <a:r>
                        <a:rPr lang="en-US" sz="2300" dirty="0"/>
                        <a:t>4809</a:t>
                      </a:r>
                    </a:p>
                  </a:txBody>
                  <a:tcP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300" baseline="0" dirty="0"/>
                        <a:t>1516.5</a:t>
                      </a:r>
                      <a:endParaRPr lang="en-US" sz="2300" dirty="0"/>
                    </a:p>
                    <a:p>
                      <a:endParaRPr lang="en-US" sz="2300" dirty="0"/>
                    </a:p>
                  </a:txBody>
                  <a:tcPr/>
                </a:tc>
                <a:tc>
                  <a:txBody>
                    <a:bodyPr/>
                    <a:lstStyle/>
                    <a:p>
                      <a:r>
                        <a:rPr lang="en-US" sz="2300" dirty="0"/>
                        <a:t>4703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300" baseline="0" dirty="0"/>
                        <a:t>138716.6</a:t>
                      </a:r>
                      <a:endParaRPr lang="en-US" sz="2300" dirty="0"/>
                    </a:p>
                  </a:txBody>
                  <a:tcPr>
                    <a:solidFill>
                      <a:srgbClr val="FFFF00"/>
                    </a:solidFill>
                  </a:tcPr>
                </a:tc>
                <a:tc>
                  <a:txBody>
                    <a:bodyPr/>
                    <a:lstStyle/>
                    <a:p>
                      <a:r>
                        <a:rPr lang="en-US" sz="2300" dirty="0"/>
                        <a:t>1688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300" baseline="0" dirty="0"/>
                        <a:t>16520.8</a:t>
                      </a:r>
                      <a:endParaRPr lang="en-US" sz="2300" dirty="0"/>
                    </a:p>
                    <a:p>
                      <a:endParaRPr lang="en-US" sz="2300" dirty="0"/>
                    </a:p>
                  </a:txBody>
                  <a:tcPr>
                    <a:solidFill>
                      <a:srgbClr val="FFFF00"/>
                    </a:solidFill>
                  </a:tcPr>
                </a:tc>
                <a:extLst>
                  <a:ext uri="{0D108BD9-81ED-4DB2-BD59-A6C34878D82A}">
                    <a16:rowId xmlns:a16="http://schemas.microsoft.com/office/drawing/2014/main" val="2571359184"/>
                  </a:ext>
                </a:extLst>
              </a:tr>
            </a:tbl>
          </a:graphicData>
        </a:graphic>
      </p:graphicFrame>
      <p:sp>
        <p:nvSpPr>
          <p:cNvPr id="3" name="TextBox 2">
            <a:extLst>
              <a:ext uri="{FF2B5EF4-FFF2-40B4-BE49-F238E27FC236}">
                <a16:creationId xmlns:a16="http://schemas.microsoft.com/office/drawing/2014/main" id="{29339272-3554-1649-B114-9D7C12D187A7}"/>
              </a:ext>
            </a:extLst>
          </p:cNvPr>
          <p:cNvSpPr txBox="1"/>
          <p:nvPr/>
        </p:nvSpPr>
        <p:spPr>
          <a:xfrm>
            <a:off x="21388785" y="12535619"/>
            <a:ext cx="10846812" cy="461665"/>
          </a:xfrm>
          <a:prstGeom prst="rect">
            <a:avLst/>
          </a:prstGeom>
          <a:noFill/>
        </p:spPr>
        <p:txBody>
          <a:bodyPr wrap="square" rtlCol="0">
            <a:spAutoFit/>
          </a:bodyPr>
          <a:lstStyle/>
          <a:p>
            <a:r>
              <a:rPr lang="en-US" sz="2400" b="1" dirty="0"/>
              <a:t>Table 1. Increasing </a:t>
            </a:r>
            <a:r>
              <a:rPr lang="en-US" sz="2400" b="1" dirty="0" err="1"/>
              <a:t>maltoside</a:t>
            </a:r>
            <a:r>
              <a:rPr lang="en-US" sz="2400" b="1" dirty="0"/>
              <a:t> concentration shows a shift in the P2 population only. </a:t>
            </a:r>
          </a:p>
        </p:txBody>
      </p:sp>
    </p:spTree>
    <p:extLst>
      <p:ext uri="{BB962C8B-B14F-4D97-AF65-F5344CB8AC3E}">
        <p14:creationId xmlns:p14="http://schemas.microsoft.com/office/powerpoint/2010/main" val="32477086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32408</TotalTime>
  <Words>2174</Words>
  <Application>Microsoft Macintosh PowerPoint</Application>
  <PresentationFormat>Custom</PresentationFormat>
  <Paragraphs>120</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Garamond</vt:lpstr>
      <vt:lpstr>Lucida Grande</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Montalvo</dc:creator>
  <cp:lastModifiedBy>Echols, Olivia B</cp:lastModifiedBy>
  <cp:revision>371</cp:revision>
  <dcterms:created xsi:type="dcterms:W3CDTF">2013-10-19T16:33:22Z</dcterms:created>
  <dcterms:modified xsi:type="dcterms:W3CDTF">2021-03-15T18:12:45Z</dcterms:modified>
</cp:coreProperties>
</file>