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71" r:id="rId9"/>
    <p:sldId id="272" r:id="rId10"/>
    <p:sldId id="273" r:id="rId11"/>
    <p:sldId id="274" r:id="rId12"/>
    <p:sldId id="275" r:id="rId13"/>
    <p:sldId id="263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28" autoAdjust="0"/>
  </p:normalViewPr>
  <p:slideViewPr>
    <p:cSldViewPr snapToGrid="0" snapToObjects="1">
      <p:cViewPr varScale="1">
        <p:scale>
          <a:sx n="68" d="100"/>
          <a:sy n="68" d="100"/>
        </p:scale>
        <p:origin x="124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CCECF-7BF2-4668-9C2C-DA40F768C8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E3934-76A9-44FA-A624-DF16A585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5E3934-76A9-44FA-A624-DF16A585DB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04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5E3934-76A9-44FA-A624-DF16A585DB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7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ealthyweight/assessing/bmi/childrens_bmi/about_childrens_bm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BMI, Skinfold Measurements, and Exercise Heart Rate Against Average Steps of Gratiot Co. Youth from 2011-2015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332" y="3898712"/>
            <a:ext cx="6858000" cy="71888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 Makowka and Jasmin Martinez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76B087-C464-40D7-B302-CB88B7184A32}"/>
              </a:ext>
            </a:extLst>
          </p:cNvPr>
          <p:cNvSpPr txBox="1"/>
          <p:nvPr/>
        </p:nvSpPr>
        <p:spPr>
          <a:xfrm>
            <a:off x="421105" y="192505"/>
            <a:ext cx="8301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Steps vs Triceps Skinfold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6FFD8D-C122-4B07-AA0D-78C099DF0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37" y="1239253"/>
            <a:ext cx="4357663" cy="3711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455A4-F373-48DD-894D-6D9FE5FDB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39253"/>
            <a:ext cx="4357663" cy="371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8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B0F78-3414-4081-9431-73CC953DEAF1}"/>
              </a:ext>
            </a:extLst>
          </p:cNvPr>
          <p:cNvSpPr txBox="1"/>
          <p:nvPr/>
        </p:nvSpPr>
        <p:spPr>
          <a:xfrm>
            <a:off x="0" y="370621"/>
            <a:ext cx="92402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Steps vs Summative Skinfold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B74D45-EE36-495B-AD7C-F2DF50805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82" y="1408080"/>
            <a:ext cx="4402318" cy="35910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52B990-A9A4-42F0-BC78-DEB9E0B7F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408080"/>
            <a:ext cx="4402318" cy="359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7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07A58-B3B6-4CC0-9B9E-C0142D8368B7}"/>
              </a:ext>
            </a:extLst>
          </p:cNvPr>
          <p:cNvSpPr txBox="1"/>
          <p:nvPr/>
        </p:nvSpPr>
        <p:spPr>
          <a:xfrm>
            <a:off x="0" y="238336"/>
            <a:ext cx="9180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Steps vs Exercise Heart Rate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C13DD0-20DB-4532-AB31-E0999FC8D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54" y="1357460"/>
            <a:ext cx="4392845" cy="35350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3AF569-528F-429A-AEFF-BF8815514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57459"/>
            <a:ext cx="4458833" cy="353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7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2DF6-6C1F-4F6D-9725-EFD5309C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Boys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82D8C-BBD3-4676-878F-B74EB5051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BMI - 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(3)=61.582, p=0.000</a:t>
            </a: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Bicep skinfold - 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(3)=61.985, p=0.000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Triceps skinfold - 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(3)=38.458, p=0.000</a:t>
            </a: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Sum skinfold - 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(3)=61.351, p=0.000</a:t>
            </a: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EHR - 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(3)=10.404, p=0.015</a:t>
            </a:r>
          </a:p>
          <a:p>
            <a:pPr>
              <a:buSzPct val="114999"/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Reject null hypothesis; there is a difference in the average number of steps between all variables according to their quartiles</a:t>
            </a:r>
          </a:p>
        </p:txBody>
      </p:sp>
    </p:spTree>
    <p:extLst>
      <p:ext uri="{BB962C8B-B14F-4D97-AF65-F5344CB8AC3E}">
        <p14:creationId xmlns:p14="http://schemas.microsoft.com/office/powerpoint/2010/main" val="213532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4E1C-710D-437F-834C-6EC55107F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Girls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276E-163D-495E-9F14-D9EABA676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BMI -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(3)=76.294, p=0.000</a:t>
            </a: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Bicep skinfold - 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(3)=39.023, p=0.000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Triceps skinfold - 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(3)=33.709, p=0.000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skinfold - 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(3)=41.090, p=0.000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EHR - 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(3)=10.404, p=0.015</a:t>
            </a:r>
          </a:p>
          <a:p>
            <a:pPr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 null hypothesis; there is a difference in the average number of steps between all variables according to their quartiles</a:t>
            </a:r>
          </a:p>
        </p:txBody>
      </p:sp>
    </p:spTree>
    <p:extLst>
      <p:ext uri="{BB962C8B-B14F-4D97-AF65-F5344CB8AC3E}">
        <p14:creationId xmlns:p14="http://schemas.microsoft.com/office/powerpoint/2010/main" val="247185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744A-5E34-4223-9948-04980E0C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72A23-7454-454F-B333-9CA3A4D8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Jankowski M. et al </a:t>
            </a:r>
            <a:r>
              <a:rPr lang="en-US" baseline="30000" dirty="0">
                <a:ea typeface="+mn-lt"/>
                <a:cs typeface="+mn-lt"/>
              </a:rPr>
              <a:t>1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lvl="1">
              <a:buSzPct val="114999"/>
            </a:pPr>
            <a:r>
              <a:rPr lang="en-US" dirty="0">
                <a:ea typeface="+mn-lt"/>
                <a:cs typeface="+mn-lt"/>
              </a:rPr>
              <a:t>VO</a:t>
            </a:r>
            <a:r>
              <a:rPr lang="en-US" baseline="-25000" dirty="0">
                <a:ea typeface="+mn-lt"/>
                <a:cs typeface="+mn-lt"/>
              </a:rPr>
              <a:t>2 </a:t>
            </a:r>
            <a:r>
              <a:rPr lang="en-US" dirty="0">
                <a:ea typeface="+mn-lt"/>
                <a:cs typeface="+mn-lt"/>
              </a:rPr>
              <a:t>max can be estimated in children using the step test</a:t>
            </a:r>
          </a:p>
          <a:p>
            <a:pPr lvl="1">
              <a:buSzPct val="114999"/>
            </a:pPr>
            <a:r>
              <a:rPr lang="en-US" dirty="0">
                <a:ea typeface="+mn-lt"/>
                <a:cs typeface="+mn-lt"/>
              </a:rPr>
              <a:t>Excellent cardiorespiratory fitness: EHR of 95-102 bpm</a:t>
            </a:r>
          </a:p>
          <a:p>
            <a:pPr lvl="1">
              <a:buSzPct val="114999"/>
            </a:pPr>
            <a:r>
              <a:rPr lang="en-US" dirty="0">
                <a:ea typeface="+mn-lt"/>
                <a:cs typeface="+mn-lt"/>
              </a:rPr>
              <a:t>Poor cardiorespiratory fitness: EHR greater than 142 bpm</a:t>
            </a:r>
          </a:p>
          <a:p>
            <a:pPr lvl="1">
              <a:buSzPct val="114999"/>
            </a:pPr>
            <a:endParaRPr lang="en-US" dirty="0">
              <a:ea typeface="+mn-lt"/>
              <a:cs typeface="+mn-lt"/>
            </a:endParaRPr>
          </a:p>
          <a:p>
            <a:pPr>
              <a:buSzPct val="114999"/>
            </a:pPr>
            <a:r>
              <a:rPr lang="en-US" dirty="0" err="1">
                <a:ea typeface="+mn-lt"/>
                <a:cs typeface="+mn-lt"/>
              </a:rPr>
              <a:t>Raistenskis</a:t>
            </a:r>
            <a:r>
              <a:rPr lang="en-US" dirty="0">
                <a:ea typeface="+mn-lt"/>
                <a:cs typeface="+mn-lt"/>
              </a:rPr>
              <a:t> J. et al – results from 6-minute walk test </a:t>
            </a:r>
            <a:r>
              <a:rPr lang="en-US" baseline="30000" dirty="0">
                <a:ea typeface="+mn-lt"/>
                <a:cs typeface="+mn-lt"/>
              </a:rPr>
              <a:t>2</a:t>
            </a:r>
          </a:p>
          <a:p>
            <a:pPr lvl="1">
              <a:buSzPct val="114999"/>
            </a:pPr>
            <a:r>
              <a:rPr lang="en-US" dirty="0">
                <a:ea typeface="+mn-lt"/>
                <a:cs typeface="+mn-lt"/>
              </a:rPr>
              <a:t>Obese children engaged in moderate to vigorous activity 22.4 minutes less per day and walked 50.9m less on average than the normal-weight children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2395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642B-ECA5-4182-987B-E69CCEEF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56A9-6188-4526-B8A6-9FECCB3D2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Jankowski M. et al </a:t>
            </a:r>
            <a:r>
              <a:rPr lang="en-US" baseline="30000" dirty="0">
                <a:ea typeface="+mn-lt"/>
                <a:cs typeface="+mn-lt"/>
              </a:rPr>
              <a:t>1 </a:t>
            </a:r>
            <a:endParaRPr lang="en-US" dirty="0"/>
          </a:p>
          <a:p>
            <a:pPr lvl="1">
              <a:buSzPct val="114999"/>
            </a:pPr>
            <a:r>
              <a:rPr lang="en-US" dirty="0"/>
              <a:t>Study implication: excluded those whose EHR exceeded 180 bpm for more than 15 sec</a:t>
            </a:r>
          </a:p>
          <a:p>
            <a:pPr lvl="1">
              <a:buSzPct val="114999"/>
            </a:pPr>
            <a:endParaRPr lang="en-US" baseline="30000" dirty="0"/>
          </a:p>
          <a:p>
            <a:pPr>
              <a:buSzPct val="114999"/>
            </a:pPr>
            <a:r>
              <a:rPr lang="en-US" dirty="0"/>
              <a:t>Abu </a:t>
            </a:r>
            <a:r>
              <a:rPr lang="en-US" dirty="0" err="1"/>
              <a:t>Hanifah</a:t>
            </a:r>
            <a:r>
              <a:rPr lang="en-US" dirty="0"/>
              <a:t> R. et al </a:t>
            </a:r>
            <a:r>
              <a:rPr lang="en-US" baseline="30000" dirty="0">
                <a:ea typeface="+mn-lt"/>
                <a:cs typeface="+mn-lt"/>
              </a:rPr>
              <a:t>9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lvl="1">
              <a:buSzPct val="114999"/>
            </a:pPr>
            <a:r>
              <a:rPr lang="en-US" dirty="0"/>
              <a:t>Inverse association between body composition measurements and HRR among healthy adolescents</a:t>
            </a:r>
          </a:p>
          <a:p>
            <a:pPr lvl="1">
              <a:buSzPct val="114999"/>
            </a:pPr>
            <a:r>
              <a:rPr lang="en-US" dirty="0"/>
              <a:t>Body composition measurements were correlated with HRR2min in girls and in boys all body composition, except BMI z-score, were associated with HRR2min</a:t>
            </a:r>
          </a:p>
        </p:txBody>
      </p:sp>
    </p:spTree>
    <p:extLst>
      <p:ext uri="{BB962C8B-B14F-4D97-AF65-F5344CB8AC3E}">
        <p14:creationId xmlns:p14="http://schemas.microsoft.com/office/powerpoint/2010/main" val="19028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E2B6-29AC-4716-9963-09DFF2F7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FF92B-18B1-4301-A3DE-2CFF3F1F7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Strengths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Large population size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Kruskal Wallis and Mann Whitney U Tests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Missing data were removed</a:t>
            </a:r>
          </a:p>
          <a:p>
            <a:pPr>
              <a:buSzPct val="114999"/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Limitations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Outliers 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Skinfold inclusion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5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C5299-5143-4424-BD05-676C66C2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5EB47-C053-45C9-AFF3-28AACBAF2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Risk Behavior Survey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hours do you watch tv per day?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hours do you utilize the computer for reasons not related to schoolwork?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past 12 months, how many sports teams did you play?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describe your weight?</a:t>
            </a:r>
          </a:p>
          <a:p>
            <a:pPr marL="457200" lvl="1" indent="0">
              <a:buSzPct val="114999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analysis of data between 2011-2015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21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C078-FC92-4AAF-B80C-3382E0AE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ECFD-EDC1-41F2-A1E4-2F50D1FE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7935686" cy="35895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Jankowski M,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Niedzielska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Brzezinski M, Drabik J. Cardiorespiratory fitness in children: a simple screening test for population studies.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Cardiol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2015; 36:27-32. Doi: 10.1007/s00246-014-0960-0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Dorsey KB, Herrin J,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Krumholz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HM. Patterns of moderate and vigorous physical activity in obese and overweight compared with non-overweight children. 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J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2011; 6(0):1-15. Doi: 10.3109/17477166.2010.490586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Centers for Disease Control and Prevention. About Child &amp; Teen BMI. </a:t>
            </a:r>
            <a:r>
              <a:rPr lang="en-US" sz="85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https://www.cdc.gov/healthyweight/assessing/bmi/childrens_bmi/about_childrens_bmi.html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Published June 29, 2020. Accessed November 11, 2020.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Raistenskis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Sidlauskiene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Strukcinskiene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Ugur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Baysal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Buckus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 Physical activity and physical fitness in obese, overweight, and normal-weight children. 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 J Med Sci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2016; 46(2):443-450. Doi: 10.3906/sag-1411-119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Carson V, Hunter S,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Kuzik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N, et al. Systematic review of sedentary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health indicators in school-aged children and youth: an update. 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2016;41(6 Suppl 3):S240-S265. doi:10.1139/apnm-2015-0630  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Fakhouri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TH, Hughes JP, Burt VL, Song M, Fulton JE, Ogden CL. Physical activity in U.S. youth aged 12-15 years, 2012. NCHS Data Brief. 2014;(141):1-8. PMID: 24401547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Trost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SG, Pate RR,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Sallis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JF, et al. Age and gender differences in objectively measured physical activity in youth. Med Sci Sports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2002; 34(2):350-355. Doi: 10.1097/00005768-200202000-00025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Arundell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L, Fletcher E, Salmon J, Veitch J, Hinkley T. A systematic review of the prevalence of sedentary behavior during the after-school period among children aged 5-18 years. 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J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 Act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2016; 13(1):93. Doi:10.1186/s12966-016-0419-1</a:t>
            </a:r>
          </a:p>
          <a:p>
            <a:pPr marL="0" lvl="0" indent="0">
              <a:buNone/>
            </a:pPr>
            <a:endParaRPr lang="en-US" sz="85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Abu </a:t>
            </a:r>
            <a:r>
              <a:rPr lang="en-US" sz="85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Hanifah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R, Mohamed MNA, Jaafar Z, et al. The correlates of body composition with heart rate recovery after step test: an exploratory study of Malaysian adolescents. </a:t>
            </a:r>
            <a:r>
              <a:rPr lang="en-US" sz="850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PloS</a:t>
            </a:r>
            <a:r>
              <a:rPr lang="en-US" sz="85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en-US" sz="85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2013; 8(12): e82893. Doi: 10.1371/journal.pone.0082893</a:t>
            </a:r>
          </a:p>
        </p:txBody>
      </p:sp>
    </p:spTree>
    <p:extLst>
      <p:ext uri="{BB962C8B-B14F-4D97-AF65-F5344CB8AC3E}">
        <p14:creationId xmlns:p14="http://schemas.microsoft.com/office/powerpoint/2010/main" val="6247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4172"/>
            <a:ext cx="8229600" cy="3943349"/>
          </a:xfrm>
        </p:spPr>
        <p:txBody>
          <a:bodyPr>
            <a:normAutofit fontScale="62500" lnSpcReduction="20000"/>
          </a:bodyPr>
          <a:lstStyle/>
          <a:p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Jankowski M. et al 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</a:p>
          <a:p>
            <a:pPr lvl="1">
              <a:buSzPct val="114999"/>
            </a:pP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Kasch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pulse recovery test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Observed overweight and obese children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Dorsey KB. et al 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2  </a:t>
            </a: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Overweight and obese individuals performed less physical activity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Differences in obese, overweight, and normal weight children were observed using height, weight, waist and hip circumference, skinfold thickness, and BMI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3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Raistenskis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J. et al </a:t>
            </a:r>
            <a:r>
              <a:rPr lang="en-US" baseline="30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Overweight/obese children were less physically active and walked less in 6-minute walk 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D51B-C799-483A-8DC1-005537C4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CF87-F574-475B-82E7-EB56BA1A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Carson V. et al – systematic review 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screen time associated with lower physical activity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Fakhouri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TH. et al 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obese individuals had lower physical activity compared to normal weight or slightly overweight 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did have more physical activity compared to girls 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Arundell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L. et. al 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 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spent half of the after-school period in sedentary time and such sedentary time was higher in adolescents</a:t>
            </a:r>
          </a:p>
        </p:txBody>
      </p:sp>
    </p:spTree>
    <p:extLst>
      <p:ext uri="{BB962C8B-B14F-4D97-AF65-F5344CB8AC3E}">
        <p14:creationId xmlns:p14="http://schemas.microsoft.com/office/powerpoint/2010/main" val="8448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C809E-0144-420B-B0CA-4D180F9F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7626-FD23-4A13-A565-077D45FA8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Objective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average steps of Gratiot Co. youth in rural Michigan against their quartiles of  body mass index, exercise heart rate and skinfolds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Quartiles are separated into 0-25th, 26th-50th, 51st-75th and 76th-100th percentiles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Null: No difference of average steps between quartiles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Alternative: Average number of steps decrease as the quartiles increase</a:t>
            </a:r>
          </a:p>
        </p:txBody>
      </p:sp>
    </p:spTree>
    <p:extLst>
      <p:ext uri="{BB962C8B-B14F-4D97-AF65-F5344CB8AC3E}">
        <p14:creationId xmlns:p14="http://schemas.microsoft.com/office/powerpoint/2010/main" val="89981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BED5A-0CDD-4BD8-924B-4BB995D0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A7BAD-DA91-42AA-B3F1-0DFE19FD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62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study conducted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Cross-Sectional Study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population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Gratiot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Co. youth in rural Michigan aged 11-13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for how surveillance was conducted</a:t>
            </a: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6-minute step-test tracked by pedometer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BMI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Skinfold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92358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7951-3DFD-4EEC-8A7B-1B2DA7BF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DB5AA-5760-47FF-8DEA-5FF3657A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combined from 2011-2015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were sorted into quartiles</a:t>
            </a:r>
          </a:p>
          <a:p>
            <a:pPr lvl="1">
              <a:buSzPct val="114999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 missing data removed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Kruskal Wallis</a:t>
            </a:r>
          </a:p>
          <a:p>
            <a:pPr lvl="1">
              <a:buSzPct val="114999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Mann-Whitney 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5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85A271-B425-45EF-8B1B-CA412B32182C}"/>
              </a:ext>
            </a:extLst>
          </p:cNvPr>
          <p:cNvSpPr txBox="1"/>
          <p:nvPr/>
        </p:nvSpPr>
        <p:spPr>
          <a:xfrm>
            <a:off x="268235" y="274882"/>
            <a:ext cx="85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1: Descriptive statistics of average steps of Gratiot Co. youth 		  between 2011-2015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533DCE8C-7681-4CED-9241-D81F6457B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436303"/>
              </p:ext>
            </p:extLst>
          </p:nvPr>
        </p:nvGraphicFramePr>
        <p:xfrm>
          <a:off x="268234" y="1197168"/>
          <a:ext cx="8574977" cy="36714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13232">
                  <a:extLst>
                    <a:ext uri="{9D8B030D-6E8A-4147-A177-3AD203B41FA5}">
                      <a16:colId xmlns:a16="http://schemas.microsoft.com/office/drawing/2014/main" val="1661332326"/>
                    </a:ext>
                  </a:extLst>
                </a:gridCol>
                <a:gridCol w="1679749">
                  <a:extLst>
                    <a:ext uri="{9D8B030D-6E8A-4147-A177-3AD203B41FA5}">
                      <a16:colId xmlns:a16="http://schemas.microsoft.com/office/drawing/2014/main" val="1819854076"/>
                    </a:ext>
                  </a:extLst>
                </a:gridCol>
                <a:gridCol w="1660347">
                  <a:extLst>
                    <a:ext uri="{9D8B030D-6E8A-4147-A177-3AD203B41FA5}">
                      <a16:colId xmlns:a16="http://schemas.microsoft.com/office/drawing/2014/main" val="81847944"/>
                    </a:ext>
                  </a:extLst>
                </a:gridCol>
                <a:gridCol w="2121649">
                  <a:extLst>
                    <a:ext uri="{9D8B030D-6E8A-4147-A177-3AD203B41FA5}">
                      <a16:colId xmlns:a16="http://schemas.microsoft.com/office/drawing/2014/main" val="2974331139"/>
                    </a:ext>
                  </a:extLst>
                </a:gridCol>
              </a:tblGrid>
              <a:tr h="367145">
                <a:tc gridSpan="2">
                  <a:txBody>
                    <a:bodyPr/>
                    <a:lstStyle/>
                    <a:p>
                      <a:pPr algn="l" rtl="0" fontAlgn="base"/>
                      <a:endParaRPr lang="en-US" sz="1200" b="1" i="0" cap="all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16" marR="97216" marT="48608" marB="4860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tx1"/>
                          </a:solidFill>
                          <a:effectLst/>
                        </a:rPr>
                        <a:t>MALE </a:t>
                      </a:r>
                      <a:endParaRPr lang="en-US" sz="1900" b="1" i="0" cap="all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tx1"/>
                          </a:solidFill>
                          <a:effectLst/>
                        </a:rPr>
                        <a:t>FEMALE  </a:t>
                      </a:r>
                      <a:endParaRPr lang="en-US" sz="1900" b="1" i="0" cap="all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2475572992"/>
                  </a:ext>
                </a:extLst>
              </a:tr>
              <a:tr h="367145"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bg2"/>
                          </a:solidFill>
                          <a:effectLst/>
                        </a:rPr>
                        <a:t>N </a:t>
                      </a:r>
                      <a:endParaRPr lang="en-US" sz="1900" b="1" i="0" cap="all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Valid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1149 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1087 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2207080637"/>
                  </a:ext>
                </a:extLst>
              </a:tr>
              <a:tr h="367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Missing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32 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34 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2497165516"/>
                  </a:ext>
                </a:extLst>
              </a:tr>
              <a:tr h="3671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bg2"/>
                          </a:solidFill>
                          <a:effectLst/>
                        </a:rPr>
                        <a:t>MEAN </a:t>
                      </a:r>
                      <a:endParaRPr lang="en-US" sz="1900" b="1" i="0" cap="all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200" b="0" i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670.97 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664.43 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1202945129"/>
                  </a:ext>
                </a:extLst>
              </a:tr>
              <a:tr h="36714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bg2"/>
                          </a:solidFill>
                          <a:effectLst/>
                        </a:rPr>
                        <a:t>STD. DEVIATION </a:t>
                      </a:r>
                      <a:endParaRPr lang="en-US" sz="1900" b="1" i="0" cap="all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200" b="0" i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74.681 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72.612 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429784610"/>
                  </a:ext>
                </a:extLst>
              </a:tr>
              <a:tr h="367145">
                <a:tc rowSpan="5">
                  <a:txBody>
                    <a:bodyPr/>
                    <a:lstStyle/>
                    <a:p>
                      <a:pPr algn="l" rtl="0" fontAlgn="base"/>
                      <a:r>
                        <a:rPr lang="en-US" sz="1200" cap="all" dirty="0">
                          <a:solidFill>
                            <a:schemeClr val="bg2"/>
                          </a:solidFill>
                          <a:effectLst/>
                        </a:rPr>
                        <a:t>QUARTILES </a:t>
                      </a:r>
                      <a:endParaRPr lang="en-US" sz="1900" b="1" i="0" cap="all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Min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157 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145 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1323227408"/>
                  </a:ext>
                </a:extLst>
              </a:tr>
              <a:tr h="367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25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th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647 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637 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540873698"/>
                  </a:ext>
                </a:extLst>
              </a:tr>
              <a:tr h="367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50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th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689 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680 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2633038879"/>
                  </a:ext>
                </a:extLst>
              </a:tr>
              <a:tr h="367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75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th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715 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712 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1343107629"/>
                  </a:ext>
                </a:extLst>
              </a:tr>
              <a:tr h="367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Max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947 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860 </a:t>
                      </a:r>
                      <a:endParaRPr lang="en-US" sz="1900" b="0" i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7216" marR="97216" marT="48608" marB="48608"/>
                </a:tc>
                <a:extLst>
                  <a:ext uri="{0D108BD9-81ED-4DB2-BD59-A6C34878D82A}">
                    <a16:rowId xmlns:a16="http://schemas.microsoft.com/office/drawing/2014/main" val="135677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98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A84B85-67F8-474C-86FF-36B73F4D24D6}"/>
              </a:ext>
            </a:extLst>
          </p:cNvPr>
          <p:cNvSpPr txBox="1"/>
          <p:nvPr/>
        </p:nvSpPr>
        <p:spPr>
          <a:xfrm>
            <a:off x="360948" y="193084"/>
            <a:ext cx="8783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Steps vs Body Mass Index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58F398-2497-47FA-9F35-463893304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52" y="1272618"/>
            <a:ext cx="4465948" cy="36777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701E1D-C114-40B0-8C49-FC049D9EF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72618"/>
            <a:ext cx="4465948" cy="367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9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4FCAF8-D34A-40C8-BE88-0B02A8CFD01F}"/>
              </a:ext>
            </a:extLst>
          </p:cNvPr>
          <p:cNvSpPr txBox="1"/>
          <p:nvPr/>
        </p:nvSpPr>
        <p:spPr>
          <a:xfrm>
            <a:off x="709863" y="222708"/>
            <a:ext cx="8061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Steps vs Bicep Skinfold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52030B-7026-4AA1-A1FA-7D417F156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14" y="1282045"/>
            <a:ext cx="4380086" cy="36387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617F8F-9630-45F3-B1EE-A9EC9851E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1" y="1282045"/>
            <a:ext cx="4380088" cy="363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1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1162</Words>
  <Application>Microsoft Office PowerPoint</Application>
  <PresentationFormat>On-screen Show (16:9)</PresentationFormat>
  <Paragraphs>168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Office Theme</vt:lpstr>
      <vt:lpstr>Analysis of BMI, Skinfold Measurements, and Exercise Heart Rate Against Average Steps of Gratiot Co. Youth from 2011-2015</vt:lpstr>
      <vt:lpstr>Introduction</vt:lpstr>
      <vt:lpstr>Introduction Cont.</vt:lpstr>
      <vt:lpstr>Study Problem</vt:lpstr>
      <vt:lpstr>Methods</vt:lpstr>
      <vt:lpstr>Methods 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- Boys</vt:lpstr>
      <vt:lpstr>Results - Girls</vt:lpstr>
      <vt:lpstr>Discussion</vt:lpstr>
      <vt:lpstr>Discussion Cont. </vt:lpstr>
      <vt:lpstr>Strengths and Limitations</vt:lpstr>
      <vt:lpstr>Future Recommendations</vt:lpstr>
      <vt:lpstr>References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Ewa Makowka</cp:lastModifiedBy>
  <cp:revision>25</cp:revision>
  <dcterms:created xsi:type="dcterms:W3CDTF">2014-11-10T20:35:24Z</dcterms:created>
  <dcterms:modified xsi:type="dcterms:W3CDTF">2021-03-15T22:07:55Z</dcterms:modified>
</cp:coreProperties>
</file>