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581" autoAdjust="0"/>
    <p:restoredTop sz="50000" autoAdjust="0"/>
  </p:normalViewPr>
  <p:slideViewPr>
    <p:cSldViewPr snapToGrid="0" snapToObjects="1">
      <p:cViewPr>
        <p:scale>
          <a:sx n="10" d="100"/>
          <a:sy n="10" d="100"/>
        </p:scale>
        <p:origin x="872" y="1632"/>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3/15/21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3/15/21</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2726963"/>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Identity Construction in the Work of Mario Benedetti</a:t>
            </a:r>
          </a:p>
          <a:p>
            <a:pPr algn="ctr"/>
            <a:r>
              <a:rPr lang="en-US" sz="5800" b="1" dirty="0">
                <a:latin typeface="Times New Roman"/>
                <a:cs typeface="Times New Roman"/>
              </a:rPr>
              <a:t>Grace Jennings</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160" name="Rectangle 159"/>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0980125" y="3934552"/>
            <a:ext cx="22440303" cy="28100713"/>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797829" y="4783819"/>
            <a:ext cx="9312771" cy="8473474"/>
          </a:xfrm>
          <a:prstGeom prst="rect">
            <a:avLst/>
          </a:prstGeom>
          <a:solidFill>
            <a:schemeClr val="bg1"/>
          </a:solidFill>
          <a:ln>
            <a:solidFill>
              <a:srgbClr val="000000"/>
            </a:solidFill>
          </a:ln>
        </p:spPr>
        <p:txBody>
          <a:bodyPr wrap="square" lIns="131445" tIns="65723" rIns="131445" bIns="65723" rtlCol="0">
            <a:spAutoFit/>
          </a:bodyPr>
          <a:lstStyle/>
          <a:p>
            <a:endParaRPr lang="en-US" sz="18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Abstract:</a:t>
            </a:r>
          </a:p>
          <a:p>
            <a:r>
              <a:rPr lang="en-US" sz="2400" dirty="0">
                <a:latin typeface="Times New Roman" panose="02020603050405020304" pitchFamily="18" charset="0"/>
                <a:cs typeface="Times New Roman" panose="02020603050405020304" pitchFamily="18" charset="0"/>
              </a:rPr>
              <a:t>        Mario Benedetti, a native of Uruguay and a prolific writer, contributed vastly to the political context of Uruguay through his literary career. However, it was his twelve-year exile from Uruguay and ban of his work in his home country which forced him to grapple with forming his identity in spite of this and ultimately further connected his work to the hearts and lives of those who read his works developed before, during, and after this time. Several themes displayed in his work such as fate, oppression, love, and identity stem from his own life experiences, especially related to his being part of the Uruguayan middle class. This presentation will examine the life and work of Benedetti focusing on select poems and works of his as spaces where Benedetti experiments with themes of identity and identity construction. More specifically, within his works, Benedetti engages in processes of identity construction that echo Freudian concepts of self and the subconscious. The concept of “id”, “ego”, and “super-ego” used by Freud speak to the human psyche having more than one aspect, which highlights the complexity of identity. An examination of the concept of construction of identity in Benedetti’s life and works, especially through an understanding of Freudian concepts, offers a means to understand how Benedetti creatively incorporates undertones of multifaceted identity in his work.</a:t>
            </a:r>
          </a:p>
          <a:p>
            <a:endParaRPr lang="en-US" sz="2000" dirty="0">
              <a:latin typeface="Times New Roman"/>
              <a:cs typeface="Times New Roman"/>
            </a:endParaRPr>
          </a:p>
        </p:txBody>
      </p:sp>
      <p:sp>
        <p:nvSpPr>
          <p:cNvPr id="166" name="TextBox 165"/>
          <p:cNvSpPr txBox="1"/>
          <p:nvPr/>
        </p:nvSpPr>
        <p:spPr>
          <a:xfrm>
            <a:off x="797833" y="3934552"/>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Abstract</a:t>
            </a:r>
            <a:endParaRPr lang="en-US" sz="6000" dirty="0">
              <a:solidFill>
                <a:schemeClr val="bg1"/>
              </a:solidFill>
              <a:latin typeface="Times New Roman"/>
              <a:cs typeface="Times New Roman"/>
            </a:endParaRPr>
          </a:p>
        </p:txBody>
      </p:sp>
      <p:sp>
        <p:nvSpPr>
          <p:cNvPr id="168" name="TextBox 167"/>
          <p:cNvSpPr txBox="1"/>
          <p:nvPr/>
        </p:nvSpPr>
        <p:spPr>
          <a:xfrm>
            <a:off x="851749" y="13772781"/>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Introduction</a:t>
            </a:r>
            <a:endParaRPr lang="en-US" sz="6000" dirty="0">
              <a:solidFill>
                <a:schemeClr val="bg1"/>
              </a:solidFill>
              <a:latin typeface="Times New Roman"/>
              <a:cs typeface="Times New Roman"/>
            </a:endParaRPr>
          </a:p>
        </p:txBody>
      </p:sp>
      <p:sp>
        <p:nvSpPr>
          <p:cNvPr id="170" name="TextBox 169"/>
          <p:cNvSpPr txBox="1"/>
          <p:nvPr/>
        </p:nvSpPr>
        <p:spPr>
          <a:xfrm>
            <a:off x="863963" y="25640589"/>
            <a:ext cx="9302451" cy="7052384"/>
          </a:xfrm>
          <a:prstGeom prst="rect">
            <a:avLst/>
          </a:prstGeom>
          <a:solidFill>
            <a:schemeClr val="bg1"/>
          </a:solidFill>
          <a:ln cap="rnd">
            <a:solidFill>
              <a:schemeClr val="tx1"/>
            </a:solidFill>
          </a:ln>
        </p:spPr>
        <p:txBody>
          <a:bodyPr wrap="square" lIns="182880" rIns="182880" rtlCol="0">
            <a:noAutofit/>
          </a:bodyPr>
          <a:lstStyle/>
          <a:p>
            <a:pPr algn="just"/>
            <a:endParaRPr lang="en-US" sz="20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1800" dirty="0">
                <a:latin typeface="Times New Roman"/>
                <a:cs typeface="Times New Roman"/>
              </a:rPr>
              <a:t> </a:t>
            </a:r>
          </a:p>
        </p:txBody>
      </p:sp>
      <p:sp>
        <p:nvSpPr>
          <p:cNvPr id="171" name="TextBox 170"/>
          <p:cNvSpPr txBox="1"/>
          <p:nvPr/>
        </p:nvSpPr>
        <p:spPr>
          <a:xfrm>
            <a:off x="888238" y="24824290"/>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Key Concepts (Methods)</a:t>
            </a:r>
            <a:endParaRPr lang="en-US" sz="6000" dirty="0">
              <a:solidFill>
                <a:schemeClr val="bg1"/>
              </a:solidFill>
              <a:latin typeface="Times New Roman"/>
              <a:cs typeface="Times New Roman"/>
            </a:endParaRPr>
          </a:p>
        </p:txBody>
      </p:sp>
      <p:grpSp>
        <p:nvGrpSpPr>
          <p:cNvPr id="175" name="Group 174"/>
          <p:cNvGrpSpPr/>
          <p:nvPr/>
        </p:nvGrpSpPr>
        <p:grpSpPr>
          <a:xfrm>
            <a:off x="34008529" y="17332524"/>
            <a:ext cx="9262894" cy="6177608"/>
            <a:chOff x="34114657" y="17838275"/>
            <a:chExt cx="9302450" cy="5751506"/>
          </a:xfrm>
        </p:grpSpPr>
        <p:sp>
          <p:nvSpPr>
            <p:cNvPr id="176" name="TextBox 175"/>
            <p:cNvSpPr txBox="1"/>
            <p:nvPr/>
          </p:nvSpPr>
          <p:spPr>
            <a:xfrm>
              <a:off x="34114657" y="18649563"/>
              <a:ext cx="9302450" cy="4940218"/>
            </a:xfrm>
            <a:prstGeom prst="rect">
              <a:avLst/>
            </a:prstGeom>
            <a:solidFill>
              <a:srgbClr val="FFFFFF"/>
            </a:solidFill>
            <a:ln cap="rnd">
              <a:solidFill>
                <a:schemeClr val="tx1"/>
              </a:solidFill>
            </a:ln>
          </p:spPr>
          <p:txBody>
            <a:bodyPr wrap="square" lIns="182880" rIns="182880" rtlCol="0">
              <a:noAutofit/>
            </a:bodyPr>
            <a:lstStyle/>
            <a:p>
              <a:pPr algn="just"/>
              <a:endParaRPr lang="en-US" sz="2000" dirty="0">
                <a:latin typeface="Times New Roman"/>
                <a:cs typeface="Times New Roman"/>
              </a:endParaRPr>
            </a:p>
            <a:p>
              <a:pPr marL="514350" indent="-514350">
                <a:lnSpc>
                  <a:spcPct val="140000"/>
                </a:lnSpc>
                <a:buFontTx/>
                <a:buAutoNum type="arabicPeriod"/>
              </a:pPr>
              <a:r>
                <a:rPr lang="en-US" sz="2400" dirty="0">
                  <a:solidFill>
                    <a:prstClr val="black"/>
                  </a:solidFill>
                  <a:latin typeface="Times New Roman"/>
                  <a:cs typeface="Times New Roman"/>
                </a:rPr>
                <a:t>As far as future work, examining other works of literature through the lens of psychology, more specifically, using Freud’s concepts of the id, ego, and super ego.</a:t>
              </a:r>
            </a:p>
            <a:p>
              <a:pPr marL="514350" indent="-514350">
                <a:lnSpc>
                  <a:spcPct val="140000"/>
                </a:lnSpc>
                <a:buFontTx/>
                <a:buAutoNum type="arabicPeriod"/>
              </a:pPr>
              <a:r>
                <a:rPr lang="en-US" sz="2400" dirty="0">
                  <a:solidFill>
                    <a:prstClr val="black"/>
                  </a:solidFill>
                  <a:latin typeface="Times New Roman"/>
                  <a:cs typeface="Times New Roman"/>
                </a:rPr>
                <a:t>Further studying the works of Benedetti, perhaps focusing more on his larger works, such as novels to study running themes of identity throughout.</a:t>
              </a:r>
            </a:p>
            <a:p>
              <a:pPr marL="514350" indent="-514350">
                <a:lnSpc>
                  <a:spcPct val="140000"/>
                </a:lnSpc>
                <a:buFontTx/>
                <a:buAutoNum type="arabicPeriod"/>
              </a:pPr>
              <a:r>
                <a:rPr lang="en-US" sz="2400" dirty="0">
                  <a:solidFill>
                    <a:prstClr val="black"/>
                  </a:solidFill>
                  <a:latin typeface="Times New Roman"/>
                  <a:cs typeface="Times New Roman"/>
                </a:rPr>
                <a:t>Making further connections between the life of Benedetti and his work, focusing specifically on his exile and if and or how that time impacted his style of writing.</a:t>
              </a:r>
            </a:p>
          </p:txBody>
        </p:sp>
        <p:sp>
          <p:nvSpPr>
            <p:cNvPr id="177" name="TextBox 176"/>
            <p:cNvSpPr txBox="1"/>
            <p:nvPr/>
          </p:nvSpPr>
          <p:spPr>
            <a:xfrm>
              <a:off x="34114657" y="17838275"/>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Future Work</a:t>
              </a:r>
              <a:endParaRPr lang="en-US" sz="6000" dirty="0">
                <a:solidFill>
                  <a:schemeClr val="bg1"/>
                </a:solidFill>
                <a:latin typeface="Garamond"/>
                <a:cs typeface="Garamond"/>
              </a:endParaRPr>
            </a:p>
          </p:txBody>
        </p:sp>
      </p:grpSp>
      <p:sp>
        <p:nvSpPr>
          <p:cNvPr id="178" name="TextBox 177"/>
          <p:cNvSpPr txBox="1"/>
          <p:nvPr/>
        </p:nvSpPr>
        <p:spPr>
          <a:xfrm>
            <a:off x="34028306" y="24572788"/>
            <a:ext cx="93215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 </a:t>
            </a:r>
            <a:endParaRPr lang="en-US" sz="6000" dirty="0">
              <a:solidFill>
                <a:schemeClr val="bg1"/>
              </a:solidFill>
              <a:latin typeface="Times New Roman"/>
              <a:cs typeface="Times New Roman"/>
            </a:endParaRPr>
          </a:p>
        </p:txBody>
      </p:sp>
      <p:grpSp>
        <p:nvGrpSpPr>
          <p:cNvPr id="179" name="Group 178"/>
          <p:cNvGrpSpPr/>
          <p:nvPr/>
        </p:nvGrpSpPr>
        <p:grpSpPr>
          <a:xfrm>
            <a:off x="34008529" y="3934552"/>
            <a:ext cx="9302449" cy="12125880"/>
            <a:chOff x="34008529" y="3934553"/>
            <a:chExt cx="9302449" cy="11462400"/>
          </a:xfrm>
        </p:grpSpPr>
        <p:sp>
          <p:nvSpPr>
            <p:cNvPr id="180" name="TextBox 179"/>
            <p:cNvSpPr txBox="1"/>
            <p:nvPr/>
          </p:nvSpPr>
          <p:spPr>
            <a:xfrm>
              <a:off x="34008529" y="4700802"/>
              <a:ext cx="9302449" cy="10696151"/>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panose="02020603050405020304" pitchFamily="18" charset="0"/>
                <a:cs typeface="Times New Roman" panose="02020603050405020304" pitchFamily="18" charset="0"/>
              </a:endParaRPr>
            </a:p>
            <a:p>
              <a:pPr lvl="0" indent="228600" defTabSz="914400" eaLnBrk="0" fontAlgn="base" hangingPunct="0">
                <a:spcBef>
                  <a:spcPct val="0"/>
                </a:spcBef>
                <a:spcAft>
                  <a:spcPct val="0"/>
                </a:spcAft>
              </a:pP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Freudian Perspectives in Benedetti: </a:t>
              </a:r>
            </a:p>
            <a:p>
              <a:pPr lvl="0" indent="228600" defTabSz="914400" eaLnBrk="0" fontAlgn="base" hangingPunct="0">
                <a:spcBef>
                  <a:spcPct val="0"/>
                </a:spcBef>
                <a:spcAft>
                  <a:spcPct val="0"/>
                </a:spcAft>
              </a:pPr>
              <a:endParaRPr lang="en-US" altLang="en-US" sz="2400" dirty="0">
                <a:latin typeface="Times New Roman" panose="02020603050405020304" pitchFamily="18" charset="0"/>
                <a:cs typeface="Times New Roman" panose="02020603050405020304" pitchFamily="18" charset="0"/>
              </a:endParaRPr>
            </a:p>
            <a:p>
              <a:pPr lvl="0" indent="228600" defTabSz="914400" eaLnBrk="0" fontAlgn="base" hangingPunct="0">
                <a:spcBef>
                  <a:spcPct val="0"/>
                </a:spcBef>
                <a:spcAft>
                  <a:spcPct val="0"/>
                </a:spcAft>
              </a:pP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While many think Freud’s ideas solely impacted the realm of psychology, his theories and ideas can be traced to literature as well. Some of his concepts, specifically in the work of Benedetti, can inform literary analysis through his model of the id, ego, and superego, which comprise, for Freud, the three essential parts of the human personality. </a:t>
              </a:r>
            </a:p>
            <a:p>
              <a:pPr lvl="0" indent="228600" defTabSz="914400" eaLnBrk="0" fontAlgn="base" hangingPunct="0">
                <a:spcBef>
                  <a:spcPct val="0"/>
                </a:spcBef>
                <a:spcAft>
                  <a:spcPct val="0"/>
                </a:spcAft>
              </a:pPr>
              <a:endParaRPr lang="en-US" alt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lvl="0" indent="228600" defTabSz="914400" eaLnBrk="0" fontAlgn="base" hangingPunct="0">
                <a:spcBef>
                  <a:spcPct val="0"/>
                </a:spcBef>
                <a:spcAft>
                  <a:spcPct val="0"/>
                </a:spcAft>
              </a:pP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These concepts, intertwined with the conscious, the subconscious, and the unconscious inform character development and identity throughout much of literature. Freudian themes in the work of Mario Benedetti, like repressed Id, the conscious vs. unconscious self, and even the absurd, reveal how Benedetti perceives identity as a conflict between selves, our desires, and the “morality” of the world we live in.</a:t>
              </a:r>
            </a:p>
            <a:p>
              <a:pPr lvl="0" indent="228600" defTabSz="914400" eaLnBrk="0" fontAlgn="base" hangingPunct="0">
                <a:spcBef>
                  <a:spcPct val="0"/>
                </a:spcBef>
                <a:spcAft>
                  <a:spcPct val="0"/>
                </a:spcAft>
              </a:pPr>
              <a:endParaRPr lang="en-US" alt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lvl="0" indent="228600" defTabSz="914400" eaLnBrk="0" fontAlgn="base" hangingPunct="0">
                <a:spcBef>
                  <a:spcPct val="0"/>
                </a:spcBef>
                <a:spcAft>
                  <a:spcPct val="0"/>
                </a:spcAft>
              </a:pPr>
              <a:r>
                <a:rPr lang="en-US" sz="2400" dirty="0">
                  <a:latin typeface="Times New Roman" panose="02020603050405020304" pitchFamily="18" charset="0"/>
                  <a:cs typeface="Times New Roman" panose="02020603050405020304" pitchFamily="18" charset="0"/>
                </a:rPr>
                <a:t>In “</a:t>
              </a:r>
              <a:r>
                <a:rPr lang="en-US" sz="2400" dirty="0" err="1">
                  <a:latin typeface="Times New Roman" panose="02020603050405020304" pitchFamily="18" charset="0"/>
                  <a:cs typeface="Times New Roman" panose="02020603050405020304" pitchFamily="18" charset="0"/>
                </a:rPr>
                <a:t>Hermano</a:t>
              </a:r>
              <a:r>
                <a:rPr lang="en-US" sz="2400" dirty="0">
                  <a:latin typeface="Times New Roman" panose="02020603050405020304" pitchFamily="18" charset="0"/>
                  <a:cs typeface="Times New Roman" panose="02020603050405020304" pitchFamily="18" charset="0"/>
                </a:rPr>
                <a:t>,” the poem presents the conflict between family dynamics. The description of the brother, while not openly hostile, seems to be resentful, nonetheless. The narrative voice represses the true feeling he has, not only because of family ties but potentially due to work and society implications.</a:t>
              </a:r>
            </a:p>
            <a:p>
              <a:pPr lvl="0" indent="228600" defTabSz="914400" eaLnBrk="0" fontAlgn="base" hangingPunct="0">
                <a:spcBef>
                  <a:spcPct val="0"/>
                </a:spcBef>
                <a:spcAft>
                  <a:spcPct val="0"/>
                </a:spcAft>
              </a:pPr>
              <a:endParaRPr lang="en-US" sz="2400" dirty="0">
                <a:latin typeface="Times New Roman" panose="02020603050405020304" pitchFamily="18" charset="0"/>
                <a:cs typeface="Times New Roman" panose="02020603050405020304" pitchFamily="18" charset="0"/>
              </a:endParaRPr>
            </a:p>
            <a:p>
              <a:pPr lvl="0" indent="228600" defTabSz="914400" eaLnBrk="0" fontAlgn="base" hangingPunct="0">
                <a:spcBef>
                  <a:spcPct val="0"/>
                </a:spcBef>
                <a:spcAft>
                  <a:spcPct val="0"/>
                </a:spcAft>
              </a:pP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Ellos</a:t>
              </a:r>
              <a:r>
                <a:rPr lang="en-US" sz="2400" dirty="0">
                  <a:latin typeface="Times New Roman" panose="02020603050405020304" pitchFamily="18" charset="0"/>
                  <a:cs typeface="Times New Roman" panose="02020603050405020304" pitchFamily="18" charset="0"/>
                </a:rPr>
                <a:t>” highlights the difference between one’s work self (the self we present to others, one’s ego), and an internal, desiring self, which is likened to the id not shown to others. The repressed self in “</a:t>
              </a:r>
              <a:r>
                <a:rPr lang="en-US" sz="2400" dirty="0" err="1">
                  <a:latin typeface="Times New Roman" panose="02020603050405020304" pitchFamily="18" charset="0"/>
                  <a:cs typeface="Times New Roman" panose="02020603050405020304" pitchFamily="18" charset="0"/>
                </a:rPr>
                <a:t>Ellos</a:t>
              </a:r>
              <a:r>
                <a:rPr lang="en-US" sz="2400" dirty="0">
                  <a:latin typeface="Times New Roman" panose="02020603050405020304" pitchFamily="18" charset="0"/>
                  <a:cs typeface="Times New Roman" panose="02020603050405020304" pitchFamily="18" charset="0"/>
                </a:rPr>
                <a:t>,” like the id, knows it is hidden from the outside world, leaving only the work self to be seen, the ego.</a:t>
              </a:r>
            </a:p>
          </p:txBody>
        </p:sp>
        <p:sp>
          <p:nvSpPr>
            <p:cNvPr id="181" name="TextBox 180"/>
            <p:cNvSpPr txBox="1"/>
            <p:nvPr/>
          </p:nvSpPr>
          <p:spPr>
            <a:xfrm>
              <a:off x="34011515" y="3934553"/>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Conclusion</a:t>
              </a:r>
              <a:endParaRPr lang="en-US" sz="6000" dirty="0">
                <a:solidFill>
                  <a:schemeClr val="bg1"/>
                </a:solidFill>
                <a:latin typeface="Times New Roman"/>
                <a:cs typeface="Times New Roman"/>
              </a:endParaRPr>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sp>
        <p:nvSpPr>
          <p:cNvPr id="10" name="Rectangle 5">
            <a:extLst>
              <a:ext uri="{FF2B5EF4-FFF2-40B4-BE49-F238E27FC236}">
                <a16:creationId xmlns:a16="http://schemas.microsoft.com/office/drawing/2014/main" id="{F44A3274-5876-DB43-8BB9-5099529F20E0}"/>
              </a:ext>
            </a:extLst>
          </p:cNvPr>
          <p:cNvSpPr>
            <a:spLocks noChangeArrowheads="1"/>
          </p:cNvSpPr>
          <p:nvPr/>
        </p:nvSpPr>
        <p:spPr bwMode="auto">
          <a:xfrm>
            <a:off x="851749" y="14624956"/>
            <a:ext cx="9377731" cy="1000273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Benedetti: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Benedetti, a native of Uruguay and a prolific writer, was most well-known for his short stories. Born September 14, 1920, to a family of Italian immigrants, Benedetti began his literary career through poetry which quickly turned to short stories. By 1960 his works had not only become best sellers in Uruguay, but he had also become well known throughout Latin America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Rohter</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However, beginning in 1973 he was exiled from Uruguay for twelve years by the military dictatorship due to his involvement with a political coalition; during this time his work was also banished from Uruguay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Rohter</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Nonetheless, he spent these twelve years in Argentina, Peru, Cuba and Spain before returning to Uruguay in 1983. On May 17, 2009, Benedetti died in Montevideo, the place where he grew up as a young child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Echeverría</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Freud: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Sigmund Freud, an Austrian neurologist and the founder of psychoanalysis, is widely known for the mark he left on psychology. Born May 6, 1856, Freud’s life and ideas changed the field of phycology. He is most well-known for his psychoanalysis which is considered a method for treating mental illness as well as a theory which explains human behavior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Storr</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6-15, 40-52, 132-141). Freud developed a topographical model for studying the mind to describe the conscious, the subconscious, and the unconscious; following this model he created a more structural model of the mind composed of the id, ego, and superego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Storr</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57-63). On September 23, 1939, Freud died in Hampstead, London; however, his theories and ideas are still used today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Storr</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132).</a:t>
            </a: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632BE0A-118C-EB4B-AC04-727D098FCD9F}"/>
              </a:ext>
            </a:extLst>
          </p:cNvPr>
          <p:cNvSpPr txBox="1"/>
          <p:nvPr/>
        </p:nvSpPr>
        <p:spPr>
          <a:xfrm>
            <a:off x="5647848" y="25997233"/>
            <a:ext cx="4230171" cy="6370975"/>
          </a:xfrm>
          <a:prstGeom prst="rect">
            <a:avLst/>
          </a:prstGeom>
          <a:noFill/>
          <a:ln>
            <a:solidFill>
              <a:schemeClr val="tx1"/>
            </a:solidFill>
          </a:ln>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Levels of consciousness:</a:t>
            </a:r>
          </a:p>
          <a:p>
            <a:pPr lvl="0"/>
            <a:endParaRPr lang="en-US" sz="2400" dirty="0">
              <a:latin typeface="Times New Roman" panose="02020603050405020304" pitchFamily="18" charset="0"/>
              <a:cs typeface="Times New Roman" panose="02020603050405020304" pitchFamily="18" charset="0"/>
            </a:endParaRPr>
          </a:p>
          <a:p>
            <a:pPr lvl="0"/>
            <a:r>
              <a:rPr lang="en-US" sz="2400" i="1" dirty="0">
                <a:latin typeface="Times New Roman" panose="02020603050405020304" pitchFamily="18" charset="0"/>
                <a:cs typeface="Times New Roman" panose="02020603050405020304" pitchFamily="18" charset="0"/>
              </a:rPr>
              <a:t>Conscious</a:t>
            </a:r>
            <a:r>
              <a:rPr lang="en-US" sz="2400" dirty="0">
                <a:latin typeface="Times New Roman" panose="02020603050405020304" pitchFamily="18" charset="0"/>
                <a:cs typeface="Times New Roman" panose="02020603050405020304" pitchFamily="18" charset="0"/>
              </a:rPr>
              <a:t>: </a:t>
            </a:r>
          </a:p>
          <a:p>
            <a:pPr lvl="0"/>
            <a:r>
              <a:rPr lang="en-US" sz="2400" dirty="0">
                <a:latin typeface="Times New Roman" panose="02020603050405020304" pitchFamily="18" charset="0"/>
                <a:cs typeface="Times New Roman" panose="02020603050405020304" pitchFamily="18" charset="0"/>
              </a:rPr>
              <a:t>-Thoughts and feeling we are aware of</a:t>
            </a:r>
          </a:p>
          <a:p>
            <a:r>
              <a:rPr lang="en-US" sz="2400" dirty="0">
                <a:latin typeface="Times New Roman" panose="02020603050405020304" pitchFamily="18" charset="0"/>
                <a:cs typeface="Times New Roman" panose="02020603050405020304" pitchFamily="18" charset="0"/>
              </a:rPr>
              <a:t> </a:t>
            </a:r>
          </a:p>
          <a:p>
            <a:pPr lvl="0"/>
            <a:r>
              <a:rPr lang="en-US" sz="2400" i="1" dirty="0">
                <a:latin typeface="Times New Roman" panose="02020603050405020304" pitchFamily="18" charset="0"/>
                <a:cs typeface="Times New Roman" panose="02020603050405020304" pitchFamily="18" charset="0"/>
              </a:rPr>
              <a:t>Preconscious</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-Thoughts and memories easily retrieved </a:t>
            </a:r>
          </a:p>
          <a:p>
            <a:r>
              <a:rPr lang="en-US" sz="2400" dirty="0">
                <a:latin typeface="Times New Roman" panose="02020603050405020304" pitchFamily="18" charset="0"/>
                <a:cs typeface="Times New Roman" panose="02020603050405020304" pitchFamily="18" charset="0"/>
              </a:rPr>
              <a:t> </a:t>
            </a:r>
          </a:p>
          <a:p>
            <a:pPr lvl="0"/>
            <a:r>
              <a:rPr lang="en-US" sz="2400" i="1" dirty="0">
                <a:latin typeface="Times New Roman" panose="02020603050405020304" pitchFamily="18" charset="0"/>
                <a:cs typeface="Times New Roman" panose="02020603050405020304" pitchFamily="18" charset="0"/>
              </a:rPr>
              <a:t>Unconscious</a:t>
            </a:r>
            <a:r>
              <a:rPr lang="en-US" sz="2400" dirty="0">
                <a:latin typeface="Times New Roman" panose="02020603050405020304" pitchFamily="18" charset="0"/>
                <a:cs typeface="Times New Roman" panose="02020603050405020304" pitchFamily="18" charset="0"/>
              </a:rPr>
              <a:t>: </a:t>
            </a:r>
          </a:p>
          <a:p>
            <a:pPr lvl="0"/>
            <a:r>
              <a:rPr lang="en-US" sz="2400" dirty="0">
                <a:latin typeface="Times New Roman" panose="02020603050405020304" pitchFamily="18" charset="0"/>
                <a:cs typeface="Times New Roman" panose="02020603050405020304" pitchFamily="18" charset="0"/>
              </a:rPr>
              <a:t>-Cannot access</a:t>
            </a:r>
          </a:p>
          <a:p>
            <a:pPr lvl="0"/>
            <a:r>
              <a:rPr lang="en-US" sz="2400" dirty="0">
                <a:latin typeface="Times New Roman" panose="02020603050405020304" pitchFamily="18" charset="0"/>
                <a:cs typeface="Times New Roman" panose="02020603050405020304" pitchFamily="18" charset="0"/>
              </a:rPr>
              <a:t>-Exposed in dreams, Freudian slips</a:t>
            </a:r>
          </a:p>
          <a:p>
            <a:pPr lvl="0"/>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Storr</a:t>
            </a:r>
            <a:r>
              <a:rPr lang="en-US" sz="2400" dirty="0">
                <a:latin typeface="Times New Roman" panose="02020603050405020304" pitchFamily="18" charset="0"/>
                <a:cs typeface="Times New Roman" panose="02020603050405020304" pitchFamily="18" charset="0"/>
              </a:rPr>
              <a:t> 59-60) </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Frued</a:t>
            </a:r>
            <a:r>
              <a:rPr lang="en-US" sz="2400" dirty="0">
                <a:latin typeface="Times New Roman" panose="02020603050405020304" pitchFamily="18" charset="0"/>
                <a:cs typeface="Times New Roman" panose="02020603050405020304" pitchFamily="18" charset="0"/>
              </a:rPr>
              <a:t> xi-xii, 354)</a:t>
            </a:r>
            <a:r>
              <a:rPr lang="en-US" sz="2000" dirty="0">
                <a:latin typeface="Times New Roman" panose="02020603050405020304" pitchFamily="18" charset="0"/>
                <a:cs typeface="Times New Roman" panose="02020603050405020304" pitchFamily="18" charset="0"/>
              </a:rPr>
              <a:t> </a:t>
            </a:r>
            <a:endParaRPr lang="en-US" dirty="0"/>
          </a:p>
        </p:txBody>
      </p:sp>
      <p:sp>
        <p:nvSpPr>
          <p:cNvPr id="12" name="TextBox 11">
            <a:extLst>
              <a:ext uri="{FF2B5EF4-FFF2-40B4-BE49-F238E27FC236}">
                <a16:creationId xmlns:a16="http://schemas.microsoft.com/office/drawing/2014/main" id="{D203AEB7-D1F2-8F4A-85ED-11A592A8F12A}"/>
              </a:ext>
            </a:extLst>
          </p:cNvPr>
          <p:cNvSpPr txBox="1"/>
          <p:nvPr/>
        </p:nvSpPr>
        <p:spPr>
          <a:xfrm>
            <a:off x="24564959" y="4268275"/>
            <a:ext cx="8315837" cy="14496276"/>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“El </a:t>
            </a:r>
            <a:r>
              <a:rPr lang="es-ES_tradnl" sz="4800" b="1" dirty="0">
                <a:latin typeface="Times New Roman" panose="02020603050405020304" pitchFamily="18" charset="0"/>
                <a:cs typeface="Times New Roman" panose="02020603050405020304" pitchFamily="18" charset="0"/>
              </a:rPr>
              <a:t>Otro Yo</a:t>
            </a:r>
            <a:r>
              <a:rPr lang="en-US" sz="4800" b="1" dirty="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Summary:</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“El </a:t>
            </a:r>
            <a:r>
              <a:rPr lang="es-ES_tradnl" sz="2800" dirty="0">
                <a:latin typeface="Times New Roman" panose="02020603050405020304" pitchFamily="18" charset="0"/>
                <a:cs typeface="Times New Roman" panose="02020603050405020304" pitchFamily="18" charset="0"/>
              </a:rPr>
              <a:t>Otro Yo</a:t>
            </a:r>
            <a:r>
              <a:rPr lang="en-US" sz="2800" dirty="0">
                <a:latin typeface="Times New Roman" panose="02020603050405020304" pitchFamily="18" charset="0"/>
                <a:cs typeface="Times New Roman" panose="02020603050405020304" pitchFamily="18" charset="0"/>
              </a:rPr>
              <a:t>” is a short story written by Benedetti in the year 1986. In the story the character, Armando, is described as being an ordinary boy in all aspects except for the fact that he has another self which prevents him from being his true self. Throughout the text, Armando seems to be presented as the “main” self, the Ego; however, once the “other self” is gone, it seems to reveal Armando as the Id, residing in the unconscious, as he is entirely acting upon instinct and impulse. After the other self is out of the picture, Armando is hardly recognizable as himself and is unable to express himself and feel the way he wants to feel or is actually feeling due to the fact that his “other self” had taken those emotions with him in his death. </a:t>
            </a:r>
          </a:p>
          <a:p>
            <a:endParaRPr lang="en-US" sz="2800" dirty="0"/>
          </a:p>
          <a:p>
            <a:r>
              <a:rPr lang="en-US" sz="2800" dirty="0">
                <a:latin typeface="Times New Roman" panose="02020603050405020304" pitchFamily="18" charset="0"/>
                <a:cs typeface="Times New Roman" panose="02020603050405020304" pitchFamily="18" charset="0"/>
              </a:rPr>
              <a:t>Freudian concepts seen in “El </a:t>
            </a:r>
            <a:r>
              <a:rPr lang="en-US" sz="2800" dirty="0" err="1">
                <a:latin typeface="Times New Roman" panose="02020603050405020304" pitchFamily="18" charset="0"/>
                <a:cs typeface="Times New Roman" panose="02020603050405020304" pitchFamily="18" charset="0"/>
              </a:rPr>
              <a:t>Otro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Armando = id</a:t>
            </a:r>
          </a:p>
          <a:p>
            <a:r>
              <a:rPr lang="en-US" sz="2800" dirty="0">
                <a:latin typeface="Times New Roman" panose="02020603050405020304" pitchFamily="18" charset="0"/>
                <a:cs typeface="Times New Roman" panose="02020603050405020304" pitchFamily="18" charset="0"/>
              </a:rPr>
              <a:t>El </a:t>
            </a:r>
            <a:r>
              <a:rPr lang="en-US" sz="2800" dirty="0" err="1">
                <a:latin typeface="Times New Roman" panose="02020603050405020304" pitchFamily="18" charset="0"/>
                <a:cs typeface="Times New Roman" panose="02020603050405020304" pitchFamily="18" charset="0"/>
              </a:rPr>
              <a:t>Otro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a:t>
            </a:r>
            <a:r>
              <a:rPr lang="en-US" sz="2800" dirty="0">
                <a:latin typeface="Times New Roman" panose="02020603050405020304" pitchFamily="18" charset="0"/>
                <a:cs typeface="Times New Roman" panose="02020603050405020304" pitchFamily="18" charset="0"/>
              </a:rPr>
              <a:t> = ego or possibly the super ego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Armando is seen as the id which is represented as vulgar in the story; whereas the other self is seen as the ego and is represented as moral. Throughout the story there is a clear battle between the id and the ego; this can also be expressed as an internal battle between vulgar self and true self. Throughout Benedetti’s works a duality of repressed self and true self can be seen at play.</a:t>
            </a:r>
          </a:p>
          <a:p>
            <a:endParaRPr lang="en-US" sz="2800" dirty="0"/>
          </a:p>
          <a:p>
            <a:endParaRPr lang="en-US" sz="2800" dirty="0"/>
          </a:p>
          <a:p>
            <a:endParaRPr lang="en-US" sz="2400" dirty="0"/>
          </a:p>
        </p:txBody>
      </p:sp>
      <p:sp>
        <p:nvSpPr>
          <p:cNvPr id="20" name="TextBox 19">
            <a:extLst>
              <a:ext uri="{FF2B5EF4-FFF2-40B4-BE49-F238E27FC236}">
                <a16:creationId xmlns:a16="http://schemas.microsoft.com/office/drawing/2014/main" id="{817F223A-4C37-C544-A1B5-9ADDE4C5CB9A}"/>
              </a:ext>
            </a:extLst>
          </p:cNvPr>
          <p:cNvSpPr txBox="1"/>
          <p:nvPr/>
        </p:nvSpPr>
        <p:spPr>
          <a:xfrm>
            <a:off x="11743835" y="19336515"/>
            <a:ext cx="4941882" cy="12280285"/>
          </a:xfrm>
          <a:prstGeom prst="rect">
            <a:avLst/>
          </a:prstGeom>
          <a:noFill/>
          <a:ln>
            <a:solidFill>
              <a:schemeClr val="tx1"/>
            </a:solidFill>
          </a:ln>
        </p:spPr>
        <p:txBody>
          <a:bodyPr wrap="square" rtlCol="0">
            <a:spAutoFit/>
          </a:bodyPr>
          <a:lstStyle/>
          <a:p>
            <a:pPr algn="ctr"/>
            <a:r>
              <a:rPr lang="es-ES" sz="4800" b="1" dirty="0">
                <a:latin typeface="Times New Roman" panose="02020603050405020304" pitchFamily="18" charset="0"/>
                <a:cs typeface="Times New Roman" panose="02020603050405020304" pitchFamily="18" charset="0"/>
              </a:rPr>
              <a:t>“Hermano”</a:t>
            </a:r>
          </a:p>
          <a:p>
            <a:endParaRPr lang="en-US" sz="2400" dirty="0">
              <a:latin typeface="Times New Roman" panose="02020603050405020304" pitchFamily="18" charset="0"/>
              <a:cs typeface="Times New Roman" panose="02020603050405020304" pitchFamily="18" charset="0"/>
            </a:endParaRPr>
          </a:p>
          <a:p>
            <a:r>
              <a:rPr lang="es-ES" sz="2400" cap="small" dirty="0">
                <a:latin typeface="Times New Roman" panose="02020603050405020304" pitchFamily="18" charset="0"/>
                <a:cs typeface="Times New Roman" panose="02020603050405020304" pitchFamily="18" charset="0"/>
              </a:rPr>
              <a:t>Qué suerte</a:t>
            </a:r>
            <a:br>
              <a:rPr lang="es-ES" sz="2400" dirty="0">
                <a:latin typeface="Times New Roman" panose="02020603050405020304" pitchFamily="18" charset="0"/>
                <a:cs typeface="Times New Roman" panose="02020603050405020304" pitchFamily="18" charset="0"/>
              </a:rPr>
            </a:br>
            <a:r>
              <a:rPr lang="es-ES" sz="2400" dirty="0">
                <a:highlight>
                  <a:srgbClr val="C0C0C0"/>
                </a:highlight>
                <a:latin typeface="Times New Roman" panose="02020603050405020304" pitchFamily="18" charset="0"/>
                <a:cs typeface="Times New Roman" panose="02020603050405020304" pitchFamily="18" charset="0"/>
              </a:rPr>
              <a:t>siempre iguales</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hermano</a:t>
            </a:r>
            <a:br>
              <a:rPr lang="es-ES" sz="2400" dirty="0">
                <a:latin typeface="Times New Roman" panose="02020603050405020304" pitchFamily="18" charset="0"/>
                <a:cs typeface="Times New Roman" panose="02020603050405020304" pitchFamily="18" charset="0"/>
              </a:rPr>
            </a:br>
            <a:r>
              <a:rPr lang="es-ES" sz="2400" dirty="0">
                <a:highlight>
                  <a:srgbClr val="00FFFF"/>
                </a:highlight>
                <a:latin typeface="Times New Roman" panose="02020603050405020304" pitchFamily="18" charset="0"/>
                <a:cs typeface="Times New Roman" panose="02020603050405020304" pitchFamily="18" charset="0"/>
              </a:rPr>
              <a:t>vos</a:t>
            </a:r>
            <a:r>
              <a:rPr lang="es-ES" sz="2400" dirty="0">
                <a:latin typeface="Times New Roman" panose="02020603050405020304" pitchFamily="18" charset="0"/>
                <a:cs typeface="Times New Roman" panose="02020603050405020304" pitchFamily="18" charset="0"/>
              </a:rPr>
              <a:t> y </a:t>
            </a:r>
            <a:r>
              <a:rPr lang="es-ES" sz="2400" dirty="0">
                <a:highlight>
                  <a:srgbClr val="FFFF00"/>
                </a:highlight>
                <a:latin typeface="Times New Roman" panose="02020603050405020304" pitchFamily="18" charset="0"/>
                <a:cs typeface="Times New Roman" panose="02020603050405020304" pitchFamily="18" charset="0"/>
              </a:rPr>
              <a:t>yo</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desde aquella alegría</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de nuestro primer sueldo</a:t>
            </a:r>
            <a:br>
              <a:rPr lang="es-ES" sz="2400" dirty="0">
                <a:latin typeface="Times New Roman" panose="02020603050405020304" pitchFamily="18" charset="0"/>
                <a:cs typeface="Times New Roman" panose="02020603050405020304" pitchFamily="18" charset="0"/>
              </a:rPr>
            </a:br>
            <a:r>
              <a:rPr lang="es-ES" sz="2400" dirty="0">
                <a:highlight>
                  <a:srgbClr val="C0C0C0"/>
                </a:highlight>
                <a:latin typeface="Times New Roman" panose="02020603050405020304" pitchFamily="18" charset="0"/>
                <a:cs typeface="Times New Roman" panose="02020603050405020304" pitchFamily="18" charset="0"/>
              </a:rPr>
              <a:t>siempre iguales</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hermano</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en las licencias</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en los aguinaldos</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en los ascensos</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en las comisiones</a:t>
            </a:r>
            <a:br>
              <a:rPr lang="es-ES" sz="2400" dirty="0">
                <a:latin typeface="Times New Roman" panose="02020603050405020304" pitchFamily="18" charset="0"/>
                <a:cs typeface="Times New Roman" panose="02020603050405020304" pitchFamily="18" charset="0"/>
              </a:rPr>
            </a:br>
            <a:r>
              <a:rPr lang="es-ES" sz="2400" dirty="0">
                <a:highlight>
                  <a:srgbClr val="C0C0C0"/>
                </a:highlight>
                <a:latin typeface="Times New Roman" panose="02020603050405020304" pitchFamily="18" charset="0"/>
                <a:cs typeface="Times New Roman" panose="02020603050405020304" pitchFamily="18" charset="0"/>
              </a:rPr>
              <a:t>siempre en el mismo cargo</a:t>
            </a:r>
            <a:br>
              <a:rPr lang="es-ES" sz="2400" dirty="0">
                <a:highlight>
                  <a:srgbClr val="C0C0C0"/>
                </a:highlight>
                <a:latin typeface="Times New Roman" panose="02020603050405020304" pitchFamily="18" charset="0"/>
                <a:cs typeface="Times New Roman" panose="02020603050405020304" pitchFamily="18" charset="0"/>
              </a:rPr>
            </a:br>
            <a:r>
              <a:rPr lang="es-ES" sz="2400" dirty="0">
                <a:highlight>
                  <a:srgbClr val="C0C0C0"/>
                </a:highlight>
                <a:latin typeface="Times New Roman" panose="02020603050405020304" pitchFamily="18" charset="0"/>
                <a:cs typeface="Times New Roman" panose="02020603050405020304" pitchFamily="18" charset="0"/>
              </a:rPr>
              <a:t>siempre en el mismo sueldo</a:t>
            </a:r>
            <a:br>
              <a:rPr lang="es-ES" sz="2400" dirty="0">
                <a:latin typeface="Times New Roman" panose="02020603050405020304" pitchFamily="18" charset="0"/>
                <a:cs typeface="Times New Roman" panose="02020603050405020304" pitchFamily="18" charset="0"/>
              </a:rPr>
            </a:br>
            <a:r>
              <a:rPr lang="es-ES" sz="2400" dirty="0">
                <a:highlight>
                  <a:srgbClr val="FFFF00"/>
                </a:highlight>
                <a:latin typeface="Times New Roman" panose="02020603050405020304" pitchFamily="18" charset="0"/>
                <a:cs typeface="Times New Roman" panose="02020603050405020304" pitchFamily="18" charset="0"/>
              </a:rPr>
              <a:t>yo</a:t>
            </a:r>
            <a:br>
              <a:rPr lang="es-ES" sz="2400" dirty="0">
                <a:latin typeface="Times New Roman" panose="02020603050405020304" pitchFamily="18" charset="0"/>
                <a:cs typeface="Times New Roman" panose="02020603050405020304" pitchFamily="18" charset="0"/>
              </a:rPr>
            </a:br>
            <a:r>
              <a:rPr lang="es-ES" sz="2400" dirty="0">
                <a:highlight>
                  <a:srgbClr val="00FF00"/>
                </a:highlight>
                <a:latin typeface="Times New Roman" panose="02020603050405020304" pitchFamily="18" charset="0"/>
                <a:cs typeface="Times New Roman" panose="02020603050405020304" pitchFamily="18" charset="0"/>
              </a:rPr>
              <a:t>usando lo que sé</a:t>
            </a:r>
            <a:br>
              <a:rPr lang="es-ES" sz="2400" dirty="0">
                <a:latin typeface="Times New Roman" panose="02020603050405020304" pitchFamily="18" charset="0"/>
                <a:cs typeface="Times New Roman" panose="02020603050405020304" pitchFamily="18" charset="0"/>
              </a:rPr>
            </a:br>
            <a:r>
              <a:rPr lang="es-ES" sz="2400" dirty="0">
                <a:highlight>
                  <a:srgbClr val="00FF00"/>
                </a:highlight>
                <a:latin typeface="Times New Roman" panose="02020603050405020304" pitchFamily="18" charset="0"/>
                <a:cs typeface="Times New Roman" panose="02020603050405020304" pitchFamily="18" charset="0"/>
              </a:rPr>
              <a:t>brindando lo que tengo</a:t>
            </a:r>
            <a:br>
              <a:rPr lang="es-ES" sz="2400" dirty="0">
                <a:highlight>
                  <a:srgbClr val="00FF00"/>
                </a:highlight>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ecuaciones</a:t>
            </a:r>
            <a:br>
              <a:rPr lang="es-ES" sz="2400" dirty="0">
                <a:highlight>
                  <a:srgbClr val="00FF00"/>
                </a:highlight>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inglés</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teneduría</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alemán</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buena letra</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logaritmos</a:t>
            </a:r>
            <a:br>
              <a:rPr lang="es-ES" sz="2400" dirty="0">
                <a:latin typeface="Times New Roman" panose="02020603050405020304" pitchFamily="18" charset="0"/>
                <a:cs typeface="Times New Roman" panose="02020603050405020304" pitchFamily="18" charset="0"/>
              </a:rPr>
            </a:br>
            <a:r>
              <a:rPr lang="es-ES" sz="2400" dirty="0">
                <a:highlight>
                  <a:srgbClr val="FFFF00"/>
                </a:highlight>
                <a:latin typeface="Times New Roman" panose="02020603050405020304" pitchFamily="18" charset="0"/>
                <a:cs typeface="Times New Roman" panose="02020603050405020304" pitchFamily="18" charset="0"/>
              </a:rPr>
              <a:t>yo</a:t>
            </a:r>
            <a:r>
              <a:rPr lang="es-ES" sz="2400" dirty="0">
                <a:latin typeface="Times New Roman" panose="02020603050405020304" pitchFamily="18" charset="0"/>
                <a:cs typeface="Times New Roman" panose="02020603050405020304" pitchFamily="18" charset="0"/>
              </a:rPr>
              <a:t> </a:t>
            </a:r>
            <a:br>
              <a:rPr lang="es-ES" sz="2400" dirty="0">
                <a:latin typeface="Times New Roman" panose="02020603050405020304" pitchFamily="18" charset="0"/>
                <a:cs typeface="Times New Roman" panose="02020603050405020304" pitchFamily="18" charset="0"/>
              </a:rPr>
            </a:br>
            <a:r>
              <a:rPr lang="es-ES" sz="2400" dirty="0">
                <a:highlight>
                  <a:srgbClr val="00FF00"/>
                </a:highlight>
                <a:latin typeface="Times New Roman" panose="02020603050405020304" pitchFamily="18" charset="0"/>
                <a:cs typeface="Times New Roman" panose="02020603050405020304" pitchFamily="18" charset="0"/>
              </a:rPr>
              <a:t>usando lo que sé</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nada más</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nada </a:t>
            </a:r>
            <a:r>
              <a:rPr lang="es-ES" sz="2400" dirty="0" err="1">
                <a:latin typeface="Times New Roman" panose="02020603050405020304" pitchFamily="18" charset="0"/>
                <a:cs typeface="Times New Roman" panose="02020603050405020304" pitchFamily="18" charset="0"/>
              </a:rPr>
              <a:t>menus</a:t>
            </a:r>
            <a:br>
              <a:rPr lang="es-ES" sz="2400" dirty="0">
                <a:latin typeface="Times New Roman" panose="02020603050405020304" pitchFamily="18" charset="0"/>
                <a:cs typeface="Times New Roman" panose="02020603050405020304" pitchFamily="18" charset="0"/>
              </a:rPr>
            </a:br>
            <a:r>
              <a:rPr lang="es-ES" sz="2400" dirty="0">
                <a:highlight>
                  <a:srgbClr val="00FFFF"/>
                </a:highlight>
                <a:latin typeface="Times New Roman" panose="02020603050405020304" pitchFamily="18" charset="0"/>
                <a:cs typeface="Times New Roman" panose="02020603050405020304" pitchFamily="18" charset="0"/>
              </a:rPr>
              <a:t>vos</a:t>
            </a:r>
            <a:br>
              <a:rPr lang="es-ES" sz="2400" dirty="0">
                <a:latin typeface="Times New Roman" panose="02020603050405020304" pitchFamily="18" charset="0"/>
                <a:cs typeface="Times New Roman" panose="02020603050405020304" pitchFamily="18" charset="0"/>
              </a:rPr>
            </a:br>
            <a:r>
              <a:rPr lang="es-ES" sz="2400" dirty="0">
                <a:highlight>
                  <a:srgbClr val="FF00FF"/>
                </a:highlight>
                <a:latin typeface="Times New Roman" panose="02020603050405020304" pitchFamily="18" charset="0"/>
                <a:cs typeface="Times New Roman" panose="02020603050405020304" pitchFamily="18" charset="0"/>
              </a:rPr>
              <a:t>prendido a la Oreja</a:t>
            </a:r>
            <a:br>
              <a:rPr lang="es-ES" sz="2400" dirty="0">
                <a:highlight>
                  <a:srgbClr val="FF00FF"/>
                </a:highlight>
                <a:latin typeface="Times New Roman" panose="02020603050405020304" pitchFamily="18" charset="0"/>
                <a:cs typeface="Times New Roman" panose="02020603050405020304" pitchFamily="18" charset="0"/>
              </a:rPr>
            </a:br>
            <a:r>
              <a:rPr lang="es-ES" sz="2400" dirty="0">
                <a:highlight>
                  <a:srgbClr val="FF00FF"/>
                </a:highlight>
                <a:latin typeface="Times New Roman" panose="02020603050405020304" pitchFamily="18" charset="0"/>
                <a:cs typeface="Times New Roman" panose="02020603050405020304" pitchFamily="18" charset="0"/>
              </a:rPr>
              <a:t>como una caravana.</a:t>
            </a:r>
            <a:endParaRPr lang="en-US" sz="2400" dirty="0">
              <a:highlight>
                <a:srgbClr val="FF00FF"/>
              </a:highlight>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5DD0FED-8B35-C747-868B-66BC1C83A0AF}"/>
              </a:ext>
            </a:extLst>
          </p:cNvPr>
          <p:cNvSpPr txBox="1"/>
          <p:nvPr/>
        </p:nvSpPr>
        <p:spPr>
          <a:xfrm>
            <a:off x="27944983" y="19593654"/>
            <a:ext cx="4935813" cy="11910953"/>
          </a:xfrm>
          <a:prstGeom prst="rect">
            <a:avLst/>
          </a:prstGeom>
          <a:noFill/>
          <a:ln>
            <a:solidFill>
              <a:srgbClr val="1F3763"/>
            </a:solidFill>
          </a:ln>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a:t>
            </a:r>
            <a:r>
              <a:rPr lang="en-US" sz="4800" b="1" dirty="0" err="1">
                <a:latin typeface="Times New Roman" panose="02020603050405020304" pitchFamily="18" charset="0"/>
                <a:cs typeface="Times New Roman" panose="02020603050405020304" pitchFamily="18" charset="0"/>
              </a:rPr>
              <a:t>Ellos</a:t>
            </a:r>
            <a:r>
              <a:rPr lang="en-US" sz="4800" b="1"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s-ES" sz="2400" cap="small" dirty="0">
                <a:highlight>
                  <a:srgbClr val="FFFF00"/>
                </a:highlight>
                <a:latin typeface="Times New Roman" panose="02020603050405020304" pitchFamily="18" charset="0"/>
                <a:cs typeface="Times New Roman" panose="02020603050405020304" pitchFamily="18" charset="0"/>
              </a:rPr>
              <a:t>Ellos saben </a:t>
            </a:r>
            <a:r>
              <a:rPr lang="es-ES" sz="2400" cap="small" dirty="0">
                <a:latin typeface="Times New Roman" panose="02020603050405020304" pitchFamily="18" charset="0"/>
                <a:cs typeface="Times New Roman" panose="02020603050405020304" pitchFamily="18" charset="0"/>
              </a:rPr>
              <a:t>si</a:t>
            </a:r>
            <a:r>
              <a:rPr lang="es-ES" sz="2400" dirty="0">
                <a:latin typeface="Times New Roman" panose="02020603050405020304" pitchFamily="18" charset="0"/>
                <a:cs typeface="Times New Roman" panose="02020603050405020304" pitchFamily="18" charset="0"/>
              </a:rPr>
              <a:t> </a:t>
            </a:r>
            <a:r>
              <a:rPr lang="es-ES" sz="2400" dirty="0">
                <a:highlight>
                  <a:srgbClr val="C0C0C0"/>
                </a:highlight>
                <a:latin typeface="Times New Roman" panose="02020603050405020304" pitchFamily="18" charset="0"/>
                <a:cs typeface="Times New Roman" panose="02020603050405020304" pitchFamily="18" charset="0"/>
              </a:rPr>
              <a:t>soy</a:t>
            </a:r>
            <a:r>
              <a:rPr lang="es-ES" sz="2400" dirty="0">
                <a:latin typeface="Times New Roman" panose="02020603050405020304" pitchFamily="18" charset="0"/>
                <a:cs typeface="Times New Roman" panose="02020603050405020304" pitchFamily="18" charset="0"/>
              </a:rPr>
              <a:t> o si no</a:t>
            </a:r>
            <a:r>
              <a:rPr lang="es-ES" sz="2400" dirty="0">
                <a:highlight>
                  <a:srgbClr val="C0C0C0"/>
                </a:highlight>
                <a:latin typeface="Times New Roman" panose="02020603050405020304" pitchFamily="18" charset="0"/>
                <a:cs typeface="Times New Roman" panose="02020603050405020304" pitchFamily="18" charset="0"/>
              </a:rPr>
              <a:t> soy</a:t>
            </a:r>
            <a:r>
              <a:rPr lang="es-ES" sz="2400" dirty="0">
                <a:latin typeface="Times New Roman" panose="02020603050405020304" pitchFamily="18" charset="0"/>
                <a:cs typeface="Times New Roman" panose="02020603050405020304" pitchFamily="18" charset="0"/>
              </a:rPr>
              <a:t>,</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ellos </a:t>
            </a:r>
            <a:r>
              <a:rPr lang="es-ES" sz="2400" dirty="0">
                <a:highlight>
                  <a:srgbClr val="00FF00"/>
                </a:highlight>
                <a:latin typeface="Times New Roman" panose="02020603050405020304" pitchFamily="18" charset="0"/>
                <a:cs typeface="Times New Roman" panose="02020603050405020304" pitchFamily="18" charset="0"/>
              </a:rPr>
              <a:t>abren</a:t>
            </a:r>
            <a:r>
              <a:rPr lang="es-ES" sz="2400" dirty="0">
                <a:latin typeface="Times New Roman" panose="02020603050405020304" pitchFamily="18" charset="0"/>
                <a:cs typeface="Times New Roman" panose="02020603050405020304" pitchFamily="18" charset="0"/>
              </a:rPr>
              <a:t> la puerta y dicen: «</a:t>
            </a:r>
            <a:r>
              <a:rPr lang="es-ES" sz="2400" dirty="0">
                <a:highlight>
                  <a:srgbClr val="00FFFF"/>
                </a:highlight>
                <a:latin typeface="Times New Roman" panose="02020603050405020304" pitchFamily="18" charset="0"/>
                <a:cs typeface="Times New Roman" panose="02020603050405020304" pitchFamily="18" charset="0"/>
              </a:rPr>
              <a:t>Pase</a:t>
            </a:r>
            <a:r>
              <a:rPr lang="es-ES" sz="2400" dirty="0">
                <a:latin typeface="Times New Roman" panose="02020603050405020304" pitchFamily="18" charset="0"/>
                <a:cs typeface="Times New Roman" panose="02020603050405020304" pitchFamily="18" charset="0"/>
              </a:rPr>
              <a:t>»,</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miran y </a:t>
            </a:r>
            <a:r>
              <a:rPr lang="es-ES" sz="2400" dirty="0">
                <a:highlight>
                  <a:srgbClr val="FF00FF"/>
                </a:highlight>
                <a:latin typeface="Times New Roman" panose="02020603050405020304" pitchFamily="18" charset="0"/>
                <a:cs typeface="Times New Roman" panose="02020603050405020304" pitchFamily="18" charset="0"/>
              </a:rPr>
              <a:t>relativamente son felices</a:t>
            </a:r>
            <a:r>
              <a:rPr lang="es-ES" sz="2400" dirty="0">
                <a:latin typeface="Times New Roman" panose="02020603050405020304" pitchFamily="18" charset="0"/>
                <a:cs typeface="Times New Roman" panose="02020603050405020304" pitchFamily="18" charset="0"/>
              </a:rPr>
              <a:t>,</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endosan el destino como un cheque</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y </a:t>
            </a:r>
            <a:r>
              <a:rPr lang="es-ES" sz="2400" dirty="0">
                <a:highlight>
                  <a:srgbClr val="00FF00"/>
                </a:highlight>
                <a:latin typeface="Times New Roman" panose="02020603050405020304" pitchFamily="18" charset="0"/>
                <a:cs typeface="Times New Roman" panose="02020603050405020304" pitchFamily="18" charset="0"/>
              </a:rPr>
              <a:t>eructan</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aquíescentes</a:t>
            </a:r>
            <a:r>
              <a:rPr lang="es-ES" sz="2400" dirty="0">
                <a:latin typeface="Times New Roman" panose="02020603050405020304" pitchFamily="18" charset="0"/>
                <a:cs typeface="Times New Roman" panose="02020603050405020304" pitchFamily="18" charset="0"/>
              </a:rPr>
              <a:t>, sin provocar a nadie.</a:t>
            </a:r>
            <a:br>
              <a:rPr lang="es-ES" sz="2400" dirty="0">
                <a:latin typeface="Times New Roman" panose="02020603050405020304" pitchFamily="18" charset="0"/>
                <a:cs typeface="Times New Roman" panose="02020603050405020304" pitchFamily="18" charset="0"/>
              </a:rPr>
            </a:br>
            <a:br>
              <a:rPr lang="es-ES" sz="2400" dirty="0">
                <a:latin typeface="Times New Roman" panose="02020603050405020304" pitchFamily="18" charset="0"/>
                <a:cs typeface="Times New Roman" panose="02020603050405020304" pitchFamily="18" charset="0"/>
              </a:rPr>
            </a:br>
            <a:r>
              <a:rPr lang="es-ES" sz="2400" dirty="0">
                <a:highlight>
                  <a:srgbClr val="FFFF00"/>
                </a:highlight>
                <a:latin typeface="Times New Roman" panose="02020603050405020304" pitchFamily="18" charset="0"/>
                <a:cs typeface="Times New Roman" panose="02020603050405020304" pitchFamily="18" charset="0"/>
              </a:rPr>
              <a:t>Ellos saben </a:t>
            </a:r>
            <a:r>
              <a:rPr lang="es-ES" sz="2400" dirty="0">
                <a:latin typeface="Times New Roman" panose="02020603050405020304" pitchFamily="18" charset="0"/>
                <a:cs typeface="Times New Roman" panose="02020603050405020304" pitchFamily="18" charset="0"/>
              </a:rPr>
              <a:t>si </a:t>
            </a:r>
            <a:r>
              <a:rPr lang="es-ES" sz="2400" dirty="0">
                <a:highlight>
                  <a:srgbClr val="C0C0C0"/>
                </a:highlight>
                <a:latin typeface="Times New Roman" panose="02020603050405020304" pitchFamily="18" charset="0"/>
                <a:cs typeface="Times New Roman" panose="02020603050405020304" pitchFamily="18" charset="0"/>
              </a:rPr>
              <a:t>soy</a:t>
            </a:r>
            <a:r>
              <a:rPr lang="es-ES" sz="2400" dirty="0">
                <a:latin typeface="Times New Roman" panose="02020603050405020304" pitchFamily="18" charset="0"/>
                <a:cs typeface="Times New Roman" panose="02020603050405020304" pitchFamily="18" charset="0"/>
              </a:rPr>
              <a:t> o si no </a:t>
            </a:r>
            <a:r>
              <a:rPr lang="es-ES" sz="2400" dirty="0">
                <a:highlight>
                  <a:srgbClr val="C0C0C0"/>
                </a:highlight>
                <a:latin typeface="Times New Roman" panose="02020603050405020304" pitchFamily="18" charset="0"/>
                <a:cs typeface="Times New Roman" panose="02020603050405020304" pitchFamily="18" charset="0"/>
              </a:rPr>
              <a:t>soy</a:t>
            </a:r>
            <a:r>
              <a:rPr lang="es-ES" sz="2400" dirty="0">
                <a:latin typeface="Times New Roman" panose="02020603050405020304" pitchFamily="18" charset="0"/>
                <a:cs typeface="Times New Roman" panose="02020603050405020304" pitchFamily="18" charset="0"/>
              </a:rPr>
              <a:t>,</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por detrás de los dientes dicen: «</a:t>
            </a:r>
            <a:r>
              <a:rPr lang="es-ES" sz="2400" dirty="0">
                <a:highlight>
                  <a:srgbClr val="00FFFF"/>
                </a:highlight>
                <a:latin typeface="Times New Roman" panose="02020603050405020304" pitchFamily="18" charset="0"/>
                <a:cs typeface="Times New Roman" panose="02020603050405020304" pitchFamily="18" charset="0"/>
              </a:rPr>
              <a:t>Hola</a:t>
            </a:r>
            <a:r>
              <a:rPr lang="es-ES" sz="2400" dirty="0">
                <a:latin typeface="Times New Roman" panose="02020603050405020304" pitchFamily="18" charset="0"/>
                <a:cs typeface="Times New Roman" panose="02020603050405020304" pitchFamily="18" charset="0"/>
              </a:rPr>
              <a:t>»,</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hablan y </a:t>
            </a:r>
            <a:r>
              <a:rPr lang="es-ES" sz="2400" dirty="0">
                <a:highlight>
                  <a:srgbClr val="FF00FF"/>
                </a:highlight>
                <a:latin typeface="Times New Roman" panose="02020603050405020304" pitchFamily="18" charset="0"/>
                <a:cs typeface="Times New Roman" panose="02020603050405020304" pitchFamily="18" charset="0"/>
              </a:rPr>
              <a:t>relativamente son ingenuos</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y sencillos y escupen y recelan</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y </a:t>
            </a:r>
            <a:r>
              <a:rPr lang="es-ES" sz="2400" dirty="0">
                <a:highlight>
                  <a:srgbClr val="00FF00"/>
                </a:highlight>
                <a:latin typeface="Times New Roman" panose="02020603050405020304" pitchFamily="18" charset="0"/>
                <a:cs typeface="Times New Roman" panose="02020603050405020304" pitchFamily="18" charset="0"/>
              </a:rPr>
              <a:t>traspiran</a:t>
            </a:r>
            <a:r>
              <a:rPr lang="es-ES" sz="2400" dirty="0">
                <a:latin typeface="Times New Roman" panose="02020603050405020304" pitchFamily="18" charset="0"/>
                <a:cs typeface="Times New Roman" panose="02020603050405020304" pitchFamily="18" charset="0"/>
              </a:rPr>
              <a:t> a veces en dos dedos de frente.</a:t>
            </a:r>
            <a:br>
              <a:rPr lang="es-ES" sz="2400" dirty="0">
                <a:latin typeface="Times New Roman" panose="02020603050405020304" pitchFamily="18" charset="0"/>
                <a:cs typeface="Times New Roman" panose="02020603050405020304" pitchFamily="18" charset="0"/>
              </a:rPr>
            </a:br>
            <a:br>
              <a:rPr lang="es-ES" sz="2400" dirty="0">
                <a:latin typeface="Times New Roman" panose="02020603050405020304" pitchFamily="18" charset="0"/>
                <a:cs typeface="Times New Roman" panose="02020603050405020304" pitchFamily="18" charset="0"/>
              </a:rPr>
            </a:br>
            <a:r>
              <a:rPr lang="es-ES" sz="2400" dirty="0">
                <a:highlight>
                  <a:srgbClr val="FFFF00"/>
                </a:highlight>
                <a:latin typeface="Times New Roman" panose="02020603050405020304" pitchFamily="18" charset="0"/>
                <a:cs typeface="Times New Roman" panose="02020603050405020304" pitchFamily="18" charset="0"/>
              </a:rPr>
              <a:t>Ellos saben </a:t>
            </a:r>
            <a:r>
              <a:rPr lang="es-ES" sz="2400" dirty="0">
                <a:latin typeface="Times New Roman" panose="02020603050405020304" pitchFamily="18" charset="0"/>
                <a:cs typeface="Times New Roman" panose="02020603050405020304" pitchFamily="18" charset="0"/>
              </a:rPr>
              <a:t>si </a:t>
            </a:r>
            <a:r>
              <a:rPr lang="es-ES" sz="2400" dirty="0">
                <a:highlight>
                  <a:srgbClr val="C0C0C0"/>
                </a:highlight>
                <a:latin typeface="Times New Roman" panose="02020603050405020304" pitchFamily="18" charset="0"/>
                <a:cs typeface="Times New Roman" panose="02020603050405020304" pitchFamily="18" charset="0"/>
              </a:rPr>
              <a:t>soy</a:t>
            </a:r>
            <a:r>
              <a:rPr lang="es-ES" sz="2400" dirty="0">
                <a:latin typeface="Times New Roman" panose="02020603050405020304" pitchFamily="18" charset="0"/>
                <a:cs typeface="Times New Roman" panose="02020603050405020304" pitchFamily="18" charset="0"/>
              </a:rPr>
              <a:t> o si no </a:t>
            </a:r>
            <a:r>
              <a:rPr lang="es-ES" sz="2400" dirty="0">
                <a:highlight>
                  <a:srgbClr val="C0C0C0"/>
                </a:highlight>
                <a:latin typeface="Times New Roman" panose="02020603050405020304" pitchFamily="18" charset="0"/>
                <a:cs typeface="Times New Roman" panose="02020603050405020304" pitchFamily="18" charset="0"/>
              </a:rPr>
              <a:t>soy</a:t>
            </a:r>
            <a:r>
              <a:rPr lang="es-ES" sz="2400" dirty="0">
                <a:latin typeface="Times New Roman" panose="02020603050405020304" pitchFamily="18" charset="0"/>
                <a:cs typeface="Times New Roman" panose="02020603050405020304" pitchFamily="18" charset="0"/>
              </a:rPr>
              <a:t>,</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ellos </a:t>
            </a:r>
            <a:r>
              <a:rPr lang="es-ES" sz="2400" dirty="0">
                <a:highlight>
                  <a:srgbClr val="00FF00"/>
                </a:highlight>
                <a:latin typeface="Times New Roman" panose="02020603050405020304" pitchFamily="18" charset="0"/>
                <a:cs typeface="Times New Roman" panose="02020603050405020304" pitchFamily="18" charset="0"/>
              </a:rPr>
              <a:t>cierran</a:t>
            </a:r>
            <a:r>
              <a:rPr lang="es-ES" sz="2400" dirty="0">
                <a:latin typeface="Times New Roman" panose="02020603050405020304" pitchFamily="18" charset="0"/>
                <a:cs typeface="Times New Roman" panose="02020603050405020304" pitchFamily="18" charset="0"/>
              </a:rPr>
              <a:t> la mano y dicen: «</a:t>
            </a:r>
            <a:r>
              <a:rPr lang="es-ES" sz="2400" dirty="0">
                <a:highlight>
                  <a:srgbClr val="00FFFF"/>
                </a:highlight>
                <a:latin typeface="Times New Roman" panose="02020603050405020304" pitchFamily="18" charset="0"/>
                <a:cs typeface="Times New Roman" panose="02020603050405020304" pitchFamily="18" charset="0"/>
              </a:rPr>
              <a:t>Pero</a:t>
            </a:r>
            <a:r>
              <a:rPr lang="es-ES" sz="2400" dirty="0">
                <a:latin typeface="Times New Roman" panose="02020603050405020304" pitchFamily="18" charset="0"/>
                <a:cs typeface="Times New Roman" panose="02020603050405020304" pitchFamily="18" charset="0"/>
              </a:rPr>
              <a:t>»</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viven y </a:t>
            </a:r>
            <a:r>
              <a:rPr lang="es-ES" sz="2400" dirty="0">
                <a:highlight>
                  <a:srgbClr val="FF00FF"/>
                </a:highlight>
                <a:latin typeface="Times New Roman" panose="02020603050405020304" pitchFamily="18" charset="0"/>
                <a:cs typeface="Times New Roman" panose="02020603050405020304" pitchFamily="18" charset="0"/>
              </a:rPr>
              <a:t>relativamente son milagros</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y sueldo y providencia y mal aliento</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y </a:t>
            </a:r>
            <a:r>
              <a:rPr lang="es-ES" sz="2400" dirty="0">
                <a:highlight>
                  <a:srgbClr val="00FF00"/>
                </a:highlight>
                <a:latin typeface="Times New Roman" panose="02020603050405020304" pitchFamily="18" charset="0"/>
                <a:cs typeface="Times New Roman" panose="02020603050405020304" pitchFamily="18" charset="0"/>
              </a:rPr>
              <a:t>gastan</a:t>
            </a:r>
            <a:r>
              <a:rPr lang="es-ES" sz="2400" dirty="0">
                <a:latin typeface="Times New Roman" panose="02020603050405020304" pitchFamily="18" charset="0"/>
                <a:cs typeface="Times New Roman" panose="02020603050405020304" pitchFamily="18" charset="0"/>
              </a:rPr>
              <a:t> por docenas los pañuelos sin lágrimas.</a:t>
            </a:r>
            <a:br>
              <a:rPr lang="es-ES" sz="2400" dirty="0">
                <a:latin typeface="Times New Roman" panose="02020603050405020304" pitchFamily="18" charset="0"/>
                <a:cs typeface="Times New Roman" panose="02020603050405020304" pitchFamily="18" charset="0"/>
              </a:rPr>
            </a:br>
            <a:br>
              <a:rPr lang="es-ES" sz="2400" dirty="0">
                <a:latin typeface="Times New Roman" panose="02020603050405020304" pitchFamily="18" charset="0"/>
                <a:cs typeface="Times New Roman" panose="02020603050405020304" pitchFamily="18" charset="0"/>
              </a:rPr>
            </a:br>
            <a:r>
              <a:rPr lang="es-ES" sz="2400" dirty="0">
                <a:highlight>
                  <a:srgbClr val="FFFF00"/>
                </a:highlight>
                <a:latin typeface="Times New Roman" panose="02020603050405020304" pitchFamily="18" charset="0"/>
                <a:cs typeface="Times New Roman" panose="02020603050405020304" pitchFamily="18" charset="0"/>
              </a:rPr>
              <a:t>Ellos saben </a:t>
            </a:r>
            <a:r>
              <a:rPr lang="es-ES" sz="2400" dirty="0">
                <a:latin typeface="Times New Roman" panose="02020603050405020304" pitchFamily="18" charset="0"/>
                <a:cs typeface="Times New Roman" panose="02020603050405020304" pitchFamily="18" charset="0"/>
              </a:rPr>
              <a:t>si </a:t>
            </a:r>
            <a:r>
              <a:rPr lang="es-ES" sz="2400" dirty="0">
                <a:highlight>
                  <a:srgbClr val="C0C0C0"/>
                </a:highlight>
                <a:latin typeface="Times New Roman" panose="02020603050405020304" pitchFamily="18" charset="0"/>
                <a:cs typeface="Times New Roman" panose="02020603050405020304" pitchFamily="18" charset="0"/>
              </a:rPr>
              <a:t>soy</a:t>
            </a:r>
            <a:r>
              <a:rPr lang="es-ES" sz="2400" dirty="0">
                <a:latin typeface="Times New Roman" panose="02020603050405020304" pitchFamily="18" charset="0"/>
                <a:cs typeface="Times New Roman" panose="02020603050405020304" pitchFamily="18" charset="0"/>
              </a:rPr>
              <a:t> o si no </a:t>
            </a:r>
            <a:r>
              <a:rPr lang="es-ES" sz="2400" dirty="0">
                <a:highlight>
                  <a:srgbClr val="C0C0C0"/>
                </a:highlight>
                <a:latin typeface="Times New Roman" panose="02020603050405020304" pitchFamily="18" charset="0"/>
                <a:cs typeface="Times New Roman" panose="02020603050405020304" pitchFamily="18" charset="0"/>
              </a:rPr>
              <a:t>soy</a:t>
            </a:r>
            <a:r>
              <a:rPr lang="es-ES" sz="2400" dirty="0">
                <a:latin typeface="Times New Roman" panose="02020603050405020304" pitchFamily="18" charset="0"/>
                <a:cs typeface="Times New Roman" panose="02020603050405020304" pitchFamily="18" charset="0"/>
              </a:rPr>
              <a:t>,</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ellos</a:t>
            </a:r>
            <a:r>
              <a:rPr lang="es-ES" sz="2400" dirty="0">
                <a:highlight>
                  <a:srgbClr val="00FF00"/>
                </a:highlight>
                <a:latin typeface="Times New Roman" panose="02020603050405020304" pitchFamily="18" charset="0"/>
                <a:cs typeface="Times New Roman" panose="02020603050405020304" pitchFamily="18" charset="0"/>
              </a:rPr>
              <a:t> miran </a:t>
            </a:r>
            <a:r>
              <a:rPr lang="es-ES" sz="2400" dirty="0">
                <a:latin typeface="Times New Roman" panose="02020603050405020304" pitchFamily="18" charset="0"/>
                <a:cs typeface="Times New Roman" panose="02020603050405020304" pitchFamily="18" charset="0"/>
              </a:rPr>
              <a:t>al cielo y dicen «¿</a:t>
            </a:r>
            <a:r>
              <a:rPr lang="es-ES" sz="2400" dirty="0">
                <a:highlight>
                  <a:srgbClr val="00FFFF"/>
                </a:highlight>
                <a:latin typeface="Times New Roman" panose="02020603050405020304" pitchFamily="18" charset="0"/>
                <a:cs typeface="Times New Roman" panose="02020603050405020304" pitchFamily="18" charset="0"/>
              </a:rPr>
              <a:t>Cuánto</a:t>
            </a:r>
            <a:r>
              <a:rPr lang="es-ES" sz="2400" dirty="0">
                <a:latin typeface="Times New Roman" panose="02020603050405020304" pitchFamily="18" charset="0"/>
                <a:cs typeface="Times New Roman" panose="02020603050405020304" pitchFamily="18" charset="0"/>
              </a:rPr>
              <a:t>?»,</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pasan y </a:t>
            </a:r>
            <a:r>
              <a:rPr lang="es-ES" sz="2400" dirty="0">
                <a:highlight>
                  <a:srgbClr val="FF00FF"/>
                </a:highlight>
                <a:latin typeface="Times New Roman" panose="02020603050405020304" pitchFamily="18" charset="0"/>
                <a:cs typeface="Times New Roman" panose="02020603050405020304" pitchFamily="18" charset="0"/>
              </a:rPr>
              <a:t>relativamente son nombrados</a:t>
            </a:r>
            <a:r>
              <a:rPr lang="es-ES" sz="2400" dirty="0">
                <a:latin typeface="Times New Roman" panose="02020603050405020304" pitchFamily="18" charset="0"/>
                <a:cs typeface="Times New Roman" panose="02020603050405020304" pitchFamily="18" charset="0"/>
              </a:rPr>
              <a:t>,</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pero yo, como ellos me instruyeron,</a:t>
            </a:r>
            <a:br>
              <a:rPr lang="es-ES" sz="2400" dirty="0">
                <a:latin typeface="Times New Roman" panose="02020603050405020304" pitchFamily="18" charset="0"/>
                <a:cs typeface="Times New Roman" panose="02020603050405020304" pitchFamily="18" charset="0"/>
              </a:rPr>
            </a:br>
            <a:r>
              <a:rPr lang="es-ES" sz="2400" dirty="0">
                <a:highlight>
                  <a:srgbClr val="00FF00"/>
                </a:highlight>
                <a:latin typeface="Times New Roman" panose="02020603050405020304" pitchFamily="18" charset="0"/>
                <a:cs typeface="Times New Roman" panose="02020603050405020304" pitchFamily="18" charset="0"/>
              </a:rPr>
              <a:t>no digo </a:t>
            </a:r>
            <a:r>
              <a:rPr lang="es-ES" sz="2400" dirty="0">
                <a:latin typeface="Times New Roman" panose="02020603050405020304" pitchFamily="18" charset="0"/>
                <a:cs typeface="Times New Roman" panose="02020603050405020304" pitchFamily="18" charset="0"/>
              </a:rPr>
              <a:t>ni caramba ni ahí te pudras.</a:t>
            </a:r>
            <a:endParaRPr lang="en-US" sz="2400" dirty="0">
              <a:latin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41" name="Rectangle 29">
            <a:extLst>
              <a:ext uri="{FF2B5EF4-FFF2-40B4-BE49-F238E27FC236}">
                <a16:creationId xmlns:a16="http://schemas.microsoft.com/office/drawing/2014/main" id="{4C7138E4-728A-9F45-B93D-B1CA70E9A459}"/>
              </a:ext>
            </a:extLst>
          </p:cNvPr>
          <p:cNvSpPr>
            <a:spLocks noChangeArrowheads="1"/>
          </p:cNvSpPr>
          <p:nvPr/>
        </p:nvSpPr>
        <p:spPr bwMode="auto">
          <a:xfrm>
            <a:off x="18340238" y="15214027"/>
            <a:ext cx="57522404" cy="53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2" name="Rectangle 46">
            <a:extLst>
              <a:ext uri="{FF2B5EF4-FFF2-40B4-BE49-F238E27FC236}">
                <a16:creationId xmlns:a16="http://schemas.microsoft.com/office/drawing/2014/main" id="{DE730911-4ABE-4D46-AADE-B08021325266}"/>
              </a:ext>
            </a:extLst>
          </p:cNvPr>
          <p:cNvSpPr>
            <a:spLocks noChangeArrowheads="1"/>
          </p:cNvSpPr>
          <p:nvPr/>
        </p:nvSpPr>
        <p:spPr bwMode="auto">
          <a:xfrm flipV="1">
            <a:off x="18340238" y="15749727"/>
            <a:ext cx="575224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9" name="TextBox 48">
            <a:extLst>
              <a:ext uri="{FF2B5EF4-FFF2-40B4-BE49-F238E27FC236}">
                <a16:creationId xmlns:a16="http://schemas.microsoft.com/office/drawing/2014/main" id="{806FF891-037B-0948-8B84-152862C0BACA}"/>
              </a:ext>
            </a:extLst>
          </p:cNvPr>
          <p:cNvSpPr txBox="1"/>
          <p:nvPr/>
        </p:nvSpPr>
        <p:spPr>
          <a:xfrm>
            <a:off x="22629327" y="28826607"/>
            <a:ext cx="4935813" cy="2677656"/>
          </a:xfrm>
          <a:prstGeom prst="rect">
            <a:avLst/>
          </a:prstGeom>
          <a:noFill/>
          <a:ln>
            <a:solidFill>
              <a:srgbClr val="1F3763"/>
            </a:solidFill>
          </a:ln>
          <a:effectLst>
            <a:outerShdw blurRad="50800" dist="38100" dir="2700000" algn="tl" rotWithShape="0">
              <a:prstClr val="black">
                <a:alpha val="40000"/>
              </a:prstClr>
            </a:outerShdw>
          </a:effectLst>
        </p:spPr>
        <p:txBody>
          <a:bodyPr wrap="square" rtlCol="0">
            <a:spAutoFit/>
          </a:bodyPr>
          <a:lstStyle/>
          <a:p>
            <a:r>
              <a:rPr lang="en-US" sz="2400" dirty="0">
                <a:latin typeface="Times New Roman" panose="02020603050405020304" pitchFamily="18" charset="0"/>
                <a:cs typeface="Times New Roman" panose="02020603050405020304" pitchFamily="18" charset="0"/>
              </a:rPr>
              <a:t>Key: “</a:t>
            </a:r>
            <a:r>
              <a:rPr lang="en-US" sz="2400" dirty="0" err="1">
                <a:latin typeface="Times New Roman" panose="02020603050405020304" pitchFamily="18" charset="0"/>
                <a:cs typeface="Times New Roman" panose="02020603050405020304" pitchFamily="18" charset="0"/>
              </a:rPr>
              <a:t>Ellos</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Thoughts of the others: </a:t>
            </a:r>
            <a:r>
              <a:rPr lang="en-US" sz="2400" dirty="0">
                <a:highlight>
                  <a:srgbClr val="FFFF00"/>
                </a:highlight>
                <a:latin typeface="Times New Roman" panose="02020603050405020304" pitchFamily="18" charset="0"/>
                <a:cs typeface="Times New Roman" panose="02020603050405020304" pitchFamily="18" charset="0"/>
              </a:rPr>
              <a:t>yellow</a:t>
            </a:r>
          </a:p>
          <a:p>
            <a:r>
              <a:rPr lang="en-US" sz="2400" dirty="0">
                <a:latin typeface="Times New Roman" panose="02020603050405020304" pitchFamily="18" charset="0"/>
                <a:cs typeface="Times New Roman" panose="02020603050405020304" pitchFamily="18" charset="0"/>
              </a:rPr>
              <a:t>Expressions of the others: </a:t>
            </a:r>
            <a:r>
              <a:rPr lang="en-US" sz="2400" dirty="0">
                <a:highlight>
                  <a:srgbClr val="00FFFF"/>
                </a:highlight>
                <a:latin typeface="Times New Roman" panose="02020603050405020304" pitchFamily="18" charset="0"/>
                <a:cs typeface="Times New Roman" panose="02020603050405020304" pitchFamily="18" charset="0"/>
              </a:rPr>
              <a:t>blue</a:t>
            </a:r>
          </a:p>
          <a:p>
            <a:r>
              <a:rPr lang="en-US" sz="2400" dirty="0">
                <a:latin typeface="Times New Roman" panose="02020603050405020304" pitchFamily="18" charset="0"/>
                <a:cs typeface="Times New Roman" panose="02020603050405020304" pitchFamily="18" charset="0"/>
              </a:rPr>
              <a:t>Actions of the others: </a:t>
            </a:r>
            <a:r>
              <a:rPr lang="en-US" sz="2400" dirty="0">
                <a:highlight>
                  <a:srgbClr val="00FF00"/>
                </a:highlight>
                <a:latin typeface="Times New Roman" panose="02020603050405020304" pitchFamily="18" charset="0"/>
                <a:cs typeface="Times New Roman" panose="02020603050405020304" pitchFamily="18" charset="0"/>
              </a:rPr>
              <a:t>green</a:t>
            </a:r>
          </a:p>
          <a:p>
            <a:r>
              <a:rPr lang="en-US" sz="2400" dirty="0">
                <a:latin typeface="Times New Roman" panose="02020603050405020304" pitchFamily="18" charset="0"/>
                <a:cs typeface="Times New Roman" panose="02020603050405020304" pitchFamily="18" charset="0"/>
              </a:rPr>
              <a:t>Descriptions of the others: </a:t>
            </a:r>
            <a:r>
              <a:rPr lang="en-US" sz="2400" dirty="0">
                <a:highlight>
                  <a:srgbClr val="FF00FF"/>
                </a:highlight>
                <a:latin typeface="Times New Roman" panose="02020603050405020304" pitchFamily="18" charset="0"/>
                <a:cs typeface="Times New Roman" panose="02020603050405020304" pitchFamily="18" charset="0"/>
              </a:rPr>
              <a:t>pink</a:t>
            </a:r>
          </a:p>
          <a:p>
            <a:r>
              <a:rPr lang="en-US" sz="2400" dirty="0">
                <a:latin typeface="Times New Roman" panose="02020603050405020304" pitchFamily="18" charset="0"/>
                <a:cs typeface="Times New Roman" panose="02020603050405020304" pitchFamily="18" charset="0"/>
              </a:rPr>
              <a:t>Self: </a:t>
            </a:r>
            <a:r>
              <a:rPr lang="en-US" sz="2400" dirty="0">
                <a:highlight>
                  <a:srgbClr val="C0C0C0"/>
                </a:highlight>
                <a:latin typeface="Times New Roman" panose="02020603050405020304" pitchFamily="18" charset="0"/>
                <a:cs typeface="Times New Roman" panose="02020603050405020304" pitchFamily="18" charset="0"/>
              </a:rPr>
              <a:t>gray</a:t>
            </a:r>
          </a:p>
        </p:txBody>
      </p:sp>
      <p:sp>
        <p:nvSpPr>
          <p:cNvPr id="58" name="TextBox 57">
            <a:extLst>
              <a:ext uri="{FF2B5EF4-FFF2-40B4-BE49-F238E27FC236}">
                <a16:creationId xmlns:a16="http://schemas.microsoft.com/office/drawing/2014/main" id="{6B7F9C6C-1664-4F4D-A142-1CB671CCEF32}"/>
              </a:ext>
            </a:extLst>
          </p:cNvPr>
          <p:cNvSpPr txBox="1"/>
          <p:nvPr/>
        </p:nvSpPr>
        <p:spPr>
          <a:xfrm>
            <a:off x="1139460" y="25991504"/>
            <a:ext cx="4230171" cy="6370975"/>
          </a:xfrm>
          <a:prstGeom prst="rect">
            <a:avLst/>
          </a:prstGeom>
          <a:no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Id</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Based mainly around instincts </a:t>
            </a:r>
          </a:p>
          <a:p>
            <a:r>
              <a:rPr lang="en-US" sz="2400" dirty="0">
                <a:latin typeface="Times New Roman" panose="02020603050405020304" pitchFamily="18" charset="0"/>
                <a:cs typeface="Times New Roman" panose="02020603050405020304" pitchFamily="18" charset="0"/>
              </a:rPr>
              <a:t>Operates on the Pleasure Principle</a:t>
            </a:r>
          </a:p>
          <a:p>
            <a:r>
              <a:rPr lang="en-US" sz="2400" dirty="0">
                <a:latin typeface="Times New Roman" panose="02020603050405020304" pitchFamily="18" charset="0"/>
                <a:cs typeface="Times New Roman" panose="02020603050405020304" pitchFamily="18" charset="0"/>
              </a:rPr>
              <a:t>Entirely unconscious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Ego</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Based mainly around reality</a:t>
            </a:r>
          </a:p>
          <a:p>
            <a:r>
              <a:rPr lang="en-US" sz="2400" dirty="0">
                <a:latin typeface="Times New Roman" panose="02020603050405020304" pitchFamily="18" charset="0"/>
                <a:cs typeface="Times New Roman" panose="02020603050405020304" pitchFamily="18" charset="0"/>
              </a:rPr>
              <a:t>Moderator between id and super-ego</a:t>
            </a:r>
          </a:p>
          <a:p>
            <a:r>
              <a:rPr lang="en-US" sz="2400" dirty="0">
                <a:latin typeface="Times New Roman" panose="02020603050405020304" pitchFamily="18" charset="0"/>
                <a:cs typeface="Times New Roman" panose="02020603050405020304" pitchFamily="18" charset="0"/>
              </a:rPr>
              <a:t>Represents consciousness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Super-ego:</a:t>
            </a:r>
          </a:p>
          <a:p>
            <a:r>
              <a:rPr lang="en-US" sz="2400" dirty="0">
                <a:latin typeface="Times New Roman" panose="02020603050405020304" pitchFamily="18" charset="0"/>
                <a:cs typeface="Times New Roman" panose="02020603050405020304" pitchFamily="18" charset="0"/>
              </a:rPr>
              <a:t>Ego-idea</a:t>
            </a:r>
          </a:p>
          <a:p>
            <a:r>
              <a:rPr lang="en-US" sz="2400" dirty="0">
                <a:latin typeface="Times New Roman" panose="02020603050405020304" pitchFamily="18" charset="0"/>
                <a:cs typeface="Times New Roman" panose="02020603050405020304" pitchFamily="18" charset="0"/>
              </a:rPr>
              <a:t>Ideal and morals</a:t>
            </a:r>
          </a:p>
          <a:p>
            <a:r>
              <a:rPr lang="en-US" sz="2400" dirty="0">
                <a:latin typeface="Times New Roman" panose="02020603050405020304" pitchFamily="18" charset="0"/>
                <a:cs typeface="Times New Roman" panose="02020603050405020304" pitchFamily="18" charset="0"/>
              </a:rPr>
              <a:t>Operates at a preconscious level</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Storr</a:t>
            </a:r>
            <a:r>
              <a:rPr lang="en-US" sz="2400" dirty="0">
                <a:latin typeface="Times New Roman" panose="02020603050405020304" pitchFamily="18" charset="0"/>
                <a:cs typeface="Times New Roman" panose="02020603050405020304" pitchFamily="18" charset="0"/>
              </a:rPr>
              <a:t> 57-63, 142) </a:t>
            </a:r>
          </a:p>
        </p:txBody>
      </p:sp>
      <p:graphicFrame>
        <p:nvGraphicFramePr>
          <p:cNvPr id="2" name="Table 1">
            <a:extLst>
              <a:ext uri="{FF2B5EF4-FFF2-40B4-BE49-F238E27FC236}">
                <a16:creationId xmlns:a16="http://schemas.microsoft.com/office/drawing/2014/main" id="{25775B4B-8331-D141-A0F5-35133218650D}"/>
              </a:ext>
            </a:extLst>
          </p:cNvPr>
          <p:cNvGraphicFramePr>
            <a:graphicFrameLocks noGrp="1"/>
          </p:cNvGraphicFramePr>
          <p:nvPr>
            <p:extLst>
              <p:ext uri="{D42A27DB-BD31-4B8C-83A1-F6EECF244321}">
                <p14:modId xmlns:p14="http://schemas.microsoft.com/office/powerpoint/2010/main" val="316107688"/>
              </p:ext>
            </p:extLst>
          </p:nvPr>
        </p:nvGraphicFramePr>
        <p:xfrm>
          <a:off x="11672936" y="4578339"/>
          <a:ext cx="11716453" cy="6460099"/>
        </p:xfrm>
        <a:graphic>
          <a:graphicData uri="http://schemas.openxmlformats.org/drawingml/2006/table">
            <a:tbl>
              <a:tblPr firstRow="1" firstCol="1" bandRow="1">
                <a:tableStyleId>{5C22544A-7EE6-4342-B048-85BDC9FD1C3A}</a:tableStyleId>
              </a:tblPr>
              <a:tblGrid>
                <a:gridCol w="1965930">
                  <a:extLst>
                    <a:ext uri="{9D8B030D-6E8A-4147-A177-3AD203B41FA5}">
                      <a16:colId xmlns:a16="http://schemas.microsoft.com/office/drawing/2014/main" val="1129639118"/>
                    </a:ext>
                  </a:extLst>
                </a:gridCol>
                <a:gridCol w="3396249">
                  <a:extLst>
                    <a:ext uri="{9D8B030D-6E8A-4147-A177-3AD203B41FA5}">
                      <a16:colId xmlns:a16="http://schemas.microsoft.com/office/drawing/2014/main" val="502848805"/>
                    </a:ext>
                  </a:extLst>
                </a:gridCol>
                <a:gridCol w="1321982">
                  <a:extLst>
                    <a:ext uri="{9D8B030D-6E8A-4147-A177-3AD203B41FA5}">
                      <a16:colId xmlns:a16="http://schemas.microsoft.com/office/drawing/2014/main" val="3545725753"/>
                    </a:ext>
                  </a:extLst>
                </a:gridCol>
                <a:gridCol w="2653701">
                  <a:extLst>
                    <a:ext uri="{9D8B030D-6E8A-4147-A177-3AD203B41FA5}">
                      <a16:colId xmlns:a16="http://schemas.microsoft.com/office/drawing/2014/main" val="3369617605"/>
                    </a:ext>
                  </a:extLst>
                </a:gridCol>
                <a:gridCol w="2378591">
                  <a:extLst>
                    <a:ext uri="{9D8B030D-6E8A-4147-A177-3AD203B41FA5}">
                      <a16:colId xmlns:a16="http://schemas.microsoft.com/office/drawing/2014/main" val="2731007624"/>
                    </a:ext>
                  </a:extLst>
                </a:gridCol>
              </a:tblGrid>
              <a:tr h="1053988">
                <a:tc gridSpan="5">
                  <a:txBody>
                    <a:bodyPr/>
                    <a:lstStyle/>
                    <a:p>
                      <a:pPr marL="0" marR="0" algn="ctr">
                        <a:spcBef>
                          <a:spcPts val="0"/>
                        </a:spcBef>
                        <a:spcAft>
                          <a:spcPts val="0"/>
                        </a:spcAft>
                      </a:pPr>
                      <a:r>
                        <a:rPr lang="en-US" sz="4800" dirty="0">
                          <a:effectLst/>
                        </a:rPr>
                        <a:t>The Repressed Id in Benedetti</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0653641"/>
                  </a:ext>
                </a:extLst>
              </a:tr>
              <a:tr h="1053988">
                <a:tc>
                  <a:txBody>
                    <a:bodyPr/>
                    <a:lstStyle/>
                    <a:p>
                      <a:pPr marL="0" marR="0" algn="ctr">
                        <a:spcBef>
                          <a:spcPts val="0"/>
                        </a:spcBef>
                        <a:spcAft>
                          <a:spcPts val="0"/>
                        </a:spcAft>
                      </a:pPr>
                      <a:r>
                        <a:rPr lang="en-US" sz="2000" i="1" dirty="0">
                          <a:effectLst/>
                        </a:rPr>
                        <a:t>Work</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i="1" dirty="0">
                          <a:effectLst/>
                        </a:rPr>
                        <a:t>Representation of ID</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marL="0" marR="0" algn="ctr">
                        <a:spcBef>
                          <a:spcPts val="0"/>
                        </a:spcBef>
                        <a:spcAft>
                          <a:spcPts val="0"/>
                        </a:spcAft>
                      </a:pPr>
                      <a:r>
                        <a:rPr lang="en-US" sz="2400" dirty="0">
                          <a:effectLst/>
                        </a:rPr>
                        <a:t>VS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i="1" dirty="0">
                          <a:effectLst/>
                        </a:rPr>
                        <a:t>Conscious Self</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i="1" dirty="0">
                          <a:effectLst/>
                        </a:rPr>
                        <a:t>Classification of Conscious self </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8119269"/>
                  </a:ext>
                </a:extLst>
              </a:tr>
              <a:tr h="1053988">
                <a:tc>
                  <a:txBody>
                    <a:bodyPr/>
                    <a:lstStyle/>
                    <a:p>
                      <a:pPr marL="0" marR="0" algn="ctr">
                        <a:spcBef>
                          <a:spcPts val="0"/>
                        </a:spcBef>
                        <a:spcAft>
                          <a:spcPts val="0"/>
                        </a:spcAft>
                      </a:pPr>
                      <a:r>
                        <a:rPr lang="en-US" sz="2000">
                          <a:effectLst/>
                        </a:rPr>
                        <a:t>“El Otro Yo”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Armando (vulgarity)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spcBef>
                          <a:spcPts val="0"/>
                        </a:spcBef>
                        <a:spcAft>
                          <a:spcPts val="0"/>
                        </a:spcAft>
                      </a:pPr>
                      <a:r>
                        <a:rPr lang="en-US" sz="2000" dirty="0" err="1">
                          <a:effectLst/>
                        </a:rPr>
                        <a:t>Otro</a:t>
                      </a:r>
                      <a:r>
                        <a:rPr lang="en-US" sz="2000" dirty="0">
                          <a:effectLst/>
                        </a:rPr>
                        <a:t> </a:t>
                      </a:r>
                      <a:r>
                        <a:rPr lang="en-US" sz="2000" dirty="0" err="1">
                          <a:effectLst/>
                        </a:rPr>
                        <a:t>Yo</a:t>
                      </a:r>
                      <a:r>
                        <a:rPr lang="en-US" sz="2000" dirty="0">
                          <a:effectLst/>
                        </a:rPr>
                        <a:t> (public self)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Ego/Super ego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067049"/>
                  </a:ext>
                </a:extLst>
              </a:tr>
              <a:tr h="1235235">
                <a:tc>
                  <a:txBody>
                    <a:bodyPr/>
                    <a:lstStyle/>
                    <a:p>
                      <a:pPr marL="0" marR="0" algn="ctr">
                        <a:spcBef>
                          <a:spcPts val="0"/>
                        </a:spcBef>
                        <a:spcAft>
                          <a:spcPts val="0"/>
                        </a:spcAft>
                      </a:pPr>
                      <a:r>
                        <a:rPr lang="en-US" sz="2000">
                          <a:effectLst/>
                        </a:rPr>
                        <a:t>“El hombre que aprendió a ladrar”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Chaos of dog’s bark (Absurdity)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spcBef>
                          <a:spcPts val="0"/>
                        </a:spcBef>
                        <a:spcAft>
                          <a:spcPts val="0"/>
                        </a:spcAft>
                      </a:pPr>
                      <a:r>
                        <a:rPr lang="en-US" sz="2000" dirty="0">
                          <a:effectLst/>
                        </a:rPr>
                        <a:t>Linguistic Order (Rationality)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Ego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216008"/>
                  </a:ext>
                </a:extLst>
              </a:tr>
              <a:tr h="1008912">
                <a:tc>
                  <a:txBody>
                    <a:bodyPr/>
                    <a:lstStyle/>
                    <a:p>
                      <a:pPr marL="0" marR="0" algn="ctr">
                        <a:spcBef>
                          <a:spcPts val="0"/>
                        </a:spcBef>
                        <a:spcAft>
                          <a:spcPts val="0"/>
                        </a:spcAft>
                      </a:pPr>
                      <a:r>
                        <a:rPr lang="en-US" sz="2000">
                          <a:effectLst/>
                        </a:rPr>
                        <a:t>“Hermano”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True feelings of self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spcBef>
                          <a:spcPts val="0"/>
                        </a:spcBef>
                        <a:spcAft>
                          <a:spcPts val="0"/>
                        </a:spcAft>
                      </a:pPr>
                      <a:r>
                        <a:rPr lang="en-US" sz="2000" dirty="0">
                          <a:effectLst/>
                        </a:rPr>
                        <a:t>Family self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Super ego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9188574"/>
                  </a:ext>
                </a:extLst>
              </a:tr>
              <a:tr h="1053988">
                <a:tc>
                  <a:txBody>
                    <a:bodyPr/>
                    <a:lstStyle/>
                    <a:p>
                      <a:pPr marL="0" marR="0" algn="ctr">
                        <a:spcBef>
                          <a:spcPts val="0"/>
                        </a:spcBef>
                        <a:spcAft>
                          <a:spcPts val="0"/>
                        </a:spcAft>
                      </a:pPr>
                      <a:r>
                        <a:rPr lang="en-US" sz="2000">
                          <a:effectLst/>
                        </a:rPr>
                        <a:t>“Ellos”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True, non-work self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spcBef>
                          <a:spcPts val="0"/>
                        </a:spcBef>
                        <a:spcAft>
                          <a:spcPts val="0"/>
                        </a:spcAft>
                      </a:pPr>
                      <a:r>
                        <a:rPr lang="en-US" sz="2000">
                          <a:effectLst/>
                        </a:rPr>
                        <a:t>Work self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Super ego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61846945"/>
                  </a:ext>
                </a:extLst>
              </a:tr>
            </a:tbl>
          </a:graphicData>
        </a:graphic>
      </p:graphicFrame>
      <p:sp>
        <p:nvSpPr>
          <p:cNvPr id="62" name="TextBox 61">
            <a:extLst>
              <a:ext uri="{FF2B5EF4-FFF2-40B4-BE49-F238E27FC236}">
                <a16:creationId xmlns:a16="http://schemas.microsoft.com/office/drawing/2014/main" id="{1A6D448A-EFA8-C94E-8D9F-17406AAFE34D}"/>
              </a:ext>
            </a:extLst>
          </p:cNvPr>
          <p:cNvSpPr txBox="1"/>
          <p:nvPr/>
        </p:nvSpPr>
        <p:spPr>
          <a:xfrm>
            <a:off x="17073331" y="28826607"/>
            <a:ext cx="4935813" cy="2677656"/>
          </a:xfrm>
          <a:prstGeom prst="rect">
            <a:avLst/>
          </a:prstGeom>
          <a:noFill/>
          <a:ln>
            <a:solidFill>
              <a:srgbClr val="1F3763"/>
            </a:solidFill>
          </a:ln>
          <a:effectLst>
            <a:outerShdw blurRad="50800" dist="38100" dir="2700000" algn="tl" rotWithShape="0">
              <a:prstClr val="black">
                <a:alpha val="40000"/>
              </a:prstClr>
            </a:outerShdw>
          </a:effectLst>
        </p:spPr>
        <p:txBody>
          <a:bodyPr wrap="square" rtlCol="0">
            <a:spAutoFit/>
          </a:bodyPr>
          <a:lstStyle/>
          <a:p>
            <a:r>
              <a:rPr lang="en-US" sz="2400" dirty="0">
                <a:latin typeface="Times New Roman" panose="02020603050405020304" pitchFamily="18" charset="0"/>
                <a:cs typeface="Times New Roman" panose="02020603050405020304" pitchFamily="18" charset="0"/>
              </a:rPr>
              <a:t>Key: “</a:t>
            </a:r>
            <a:r>
              <a:rPr lang="en-US" sz="2400" dirty="0" err="1">
                <a:latin typeface="Times New Roman" panose="02020603050405020304" pitchFamily="18" charset="0"/>
                <a:cs typeface="Times New Roman" panose="02020603050405020304" pitchFamily="18" charset="0"/>
              </a:rPr>
              <a:t>Hermano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Self: </a:t>
            </a:r>
            <a:r>
              <a:rPr lang="en-US" sz="2400" dirty="0">
                <a:highlight>
                  <a:srgbClr val="FFFF00"/>
                </a:highlight>
                <a:latin typeface="Times New Roman" panose="02020603050405020304" pitchFamily="18" charset="0"/>
                <a:cs typeface="Times New Roman" panose="02020603050405020304" pitchFamily="18" charset="0"/>
              </a:rPr>
              <a:t>yellow</a:t>
            </a:r>
          </a:p>
          <a:p>
            <a:r>
              <a:rPr lang="en-US" sz="2400" dirty="0">
                <a:latin typeface="Times New Roman" panose="02020603050405020304" pitchFamily="18" charset="0"/>
                <a:cs typeface="Times New Roman" panose="02020603050405020304" pitchFamily="18" charset="0"/>
              </a:rPr>
              <a:t>Brother: </a:t>
            </a:r>
            <a:r>
              <a:rPr lang="en-US" sz="2400" dirty="0">
                <a:highlight>
                  <a:srgbClr val="00FFFF"/>
                </a:highlight>
                <a:latin typeface="Times New Roman" panose="02020603050405020304" pitchFamily="18" charset="0"/>
                <a:cs typeface="Times New Roman" panose="02020603050405020304" pitchFamily="18" charset="0"/>
              </a:rPr>
              <a:t>blue</a:t>
            </a:r>
          </a:p>
          <a:p>
            <a:r>
              <a:rPr lang="en-US" sz="2400" dirty="0">
                <a:latin typeface="Times New Roman" panose="02020603050405020304" pitchFamily="18" charset="0"/>
                <a:cs typeface="Times New Roman" panose="02020603050405020304" pitchFamily="18" charset="0"/>
              </a:rPr>
              <a:t>Actions of self: </a:t>
            </a:r>
            <a:r>
              <a:rPr lang="en-US" sz="2400" dirty="0">
                <a:highlight>
                  <a:srgbClr val="00FF00"/>
                </a:highlight>
                <a:latin typeface="Times New Roman" panose="02020603050405020304" pitchFamily="18" charset="0"/>
                <a:cs typeface="Times New Roman" panose="02020603050405020304" pitchFamily="18" charset="0"/>
              </a:rPr>
              <a:t>green</a:t>
            </a:r>
          </a:p>
          <a:p>
            <a:r>
              <a:rPr lang="en-US" sz="2400" dirty="0">
                <a:latin typeface="Times New Roman" panose="02020603050405020304" pitchFamily="18" charset="0"/>
                <a:cs typeface="Times New Roman" panose="02020603050405020304" pitchFamily="18" charset="0"/>
              </a:rPr>
              <a:t>Actions of brother: </a:t>
            </a:r>
            <a:r>
              <a:rPr lang="en-US" sz="2400" dirty="0">
                <a:highlight>
                  <a:srgbClr val="FF00FF"/>
                </a:highlight>
                <a:latin typeface="Times New Roman" panose="02020603050405020304" pitchFamily="18" charset="0"/>
                <a:cs typeface="Times New Roman" panose="02020603050405020304" pitchFamily="18" charset="0"/>
              </a:rPr>
              <a:t>pink</a:t>
            </a:r>
          </a:p>
          <a:p>
            <a:r>
              <a:rPr lang="en-US" sz="2400" dirty="0">
                <a:latin typeface="Times New Roman" panose="02020603050405020304" pitchFamily="18" charset="0"/>
                <a:cs typeface="Times New Roman" panose="02020603050405020304" pitchFamily="18" charset="0"/>
              </a:rPr>
              <a:t>Identical qualities: </a:t>
            </a:r>
            <a:r>
              <a:rPr lang="en-US" sz="2400" dirty="0">
                <a:highlight>
                  <a:srgbClr val="C0C0C0"/>
                </a:highlight>
                <a:latin typeface="Times New Roman" panose="02020603050405020304" pitchFamily="18" charset="0"/>
                <a:cs typeface="Times New Roman" panose="02020603050405020304" pitchFamily="18" charset="0"/>
              </a:rPr>
              <a:t>gray</a:t>
            </a:r>
          </a:p>
        </p:txBody>
      </p:sp>
      <p:sp>
        <p:nvSpPr>
          <p:cNvPr id="65" name="Rectangle 9">
            <a:extLst>
              <a:ext uri="{FF2B5EF4-FFF2-40B4-BE49-F238E27FC236}">
                <a16:creationId xmlns:a16="http://schemas.microsoft.com/office/drawing/2014/main" id="{407A5BB6-72EA-914F-AC80-FA381991EADD}"/>
              </a:ext>
            </a:extLst>
          </p:cNvPr>
          <p:cNvSpPr>
            <a:spLocks noChangeArrowheads="1"/>
          </p:cNvSpPr>
          <p:nvPr/>
        </p:nvSpPr>
        <p:spPr bwMode="auto">
          <a:xfrm>
            <a:off x="11788091" y="11184821"/>
            <a:ext cx="11716453" cy="800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altLang="en-US" sz="4800" b="1" dirty="0">
                <a:latin typeface="Times New Roman" panose="02020603050405020304" pitchFamily="18" charset="0"/>
                <a:ea typeface="Times New Roman" panose="02020603050405020304" pitchFamily="18" charset="0"/>
                <a:cs typeface="Times New Roman" panose="02020603050405020304" pitchFamily="18" charset="0"/>
              </a:rPr>
              <a:t>“El hombre que </a:t>
            </a:r>
            <a:r>
              <a:rPr lang="es-ES_tradnl" altLang="en-US" sz="4800" b="1" dirty="0">
                <a:latin typeface="Times New Roman" panose="02020603050405020304" pitchFamily="18" charset="0"/>
                <a:ea typeface="Times New Roman" panose="02020603050405020304" pitchFamily="18" charset="0"/>
                <a:cs typeface="Times New Roman" panose="02020603050405020304" pitchFamily="18" charset="0"/>
              </a:rPr>
              <a:t>aprendió a ladrar</a:t>
            </a:r>
            <a:r>
              <a:rPr lang="en-US" altLang="en-US" sz="4800" b="1" dirty="0">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Summary: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 Benedetti’s short story “El hombre que </a:t>
            </a:r>
            <a:r>
              <a:rPr kumimoji="0" lang="es-ES_tradnl"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aprendió a ladrar</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 main character is learning how to bark to be able express love through communication. The short story is written in a very matter-of-fact tone while describing the reasons as to why he is learning to bark. Ultimately, the main character is able to succeed in his learning to actually communicate through barking and not just imitate the sound of barking; however, in the end, it is suggested that he does need to work on his accent as his human accent is still coming through when he is barking.</a:t>
            </a:r>
            <a:endPar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Freudian Concepts seen in “El hombre que </a:t>
            </a:r>
            <a:r>
              <a:rPr lang="es-ES_tradnl" altLang="en-US" sz="2800" b="1" dirty="0">
                <a:latin typeface="Times New Roman" panose="02020603050405020304" pitchFamily="18" charset="0"/>
                <a:ea typeface="Times New Roman" panose="02020603050405020304" pitchFamily="18" charset="0"/>
                <a:cs typeface="Times New Roman" panose="02020603050405020304" pitchFamily="18" charset="0"/>
              </a:rPr>
              <a:t>aprendió a ladrar</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this story there is a direct contrast between chaos and order which can also be expressed as the absurd vs</a:t>
            </a:r>
            <a:r>
              <a:rPr kumimoji="0" lang="en-US" altLang="en-US" sz="2800" b="0" i="0" u="sng" strike="noStrike" cap="none" normalizeH="0" baseline="0" dirty="0">
                <a:ln>
                  <a:noFill/>
                </a:ln>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 rational . The absurd, or chaos, can be seen as the id which is in the realm of the illogical. This story takes an illogical concept and presents it in the most logical of ways (Freud 93).</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98B22BFA-9941-744E-8368-EE833F08F168}"/>
              </a:ext>
            </a:extLst>
          </p:cNvPr>
          <p:cNvPicPr>
            <a:picLocks noChangeAspect="1"/>
          </p:cNvPicPr>
          <p:nvPr/>
        </p:nvPicPr>
        <p:blipFill>
          <a:blip r:embed="rId4"/>
          <a:stretch>
            <a:fillRect/>
          </a:stretch>
        </p:blipFill>
        <p:spPr>
          <a:xfrm>
            <a:off x="17408691" y="20664683"/>
            <a:ext cx="9813317" cy="6491100"/>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68662EF8-3BB7-A440-AE32-A9C7B51E2E5D}"/>
              </a:ext>
            </a:extLst>
          </p:cNvPr>
          <p:cNvPicPr>
            <a:picLocks noChangeAspect="1"/>
          </p:cNvPicPr>
          <p:nvPr/>
        </p:nvPicPr>
        <p:blipFill>
          <a:blip r:embed="rId5"/>
          <a:stretch>
            <a:fillRect/>
          </a:stretch>
        </p:blipFill>
        <p:spPr>
          <a:xfrm>
            <a:off x="34062683" y="25444180"/>
            <a:ext cx="9321499" cy="5368595"/>
          </a:xfrm>
          <a:prstGeom prst="rect">
            <a:avLst/>
          </a:prstGeom>
        </p:spPr>
      </p:pic>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31319</TotalTime>
  <Words>1964</Words>
  <Application>Microsoft Macintosh PowerPoint</Application>
  <PresentationFormat>Custom</PresentationFormat>
  <Paragraphs>129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Garamond</vt:lpstr>
      <vt:lpstr>Lucida Grande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Jennings, Grace V</cp:lastModifiedBy>
  <cp:revision>510</cp:revision>
  <dcterms:created xsi:type="dcterms:W3CDTF">2013-10-19T16:33:22Z</dcterms:created>
  <dcterms:modified xsi:type="dcterms:W3CDTF">2021-03-16T00:15:16Z</dcterms:modified>
</cp:coreProperties>
</file>