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74" r:id="rId4"/>
    <p:sldId id="266" r:id="rId5"/>
    <p:sldId id="262" r:id="rId6"/>
    <p:sldId id="263" r:id="rId7"/>
    <p:sldId id="260" r:id="rId8"/>
    <p:sldId id="264" r:id="rId9"/>
    <p:sldId id="267" r:id="rId10"/>
    <p:sldId id="269" r:id="rId11"/>
    <p:sldId id="275" r:id="rId12"/>
    <p:sldId id="281" r:id="rId13"/>
    <p:sldId id="278" r:id="rId14"/>
    <p:sldId id="265" r:id="rId15"/>
    <p:sldId id="282" r:id="rId16"/>
    <p:sldId id="283" r:id="rId17"/>
    <p:sldId id="284" r:id="rId18"/>
    <p:sldId id="28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Vacchi" initials="DV" lastIdx="7" clrIdx="0">
    <p:extLst>
      <p:ext uri="{19B8F6BF-5375-455C-9EA6-DF929625EA0E}">
        <p15:presenceInfo xmlns:p15="http://schemas.microsoft.com/office/powerpoint/2012/main" userId="f07dc51f5f5d72c8" providerId="Windows Live"/>
      </p:ext>
    </p:extLst>
  </p:cmAuthor>
  <p:cmAuthor id="2" name="Shields, Gregory" initials="SG" lastIdx="2" clrIdx="1">
    <p:extLst>
      <p:ext uri="{19B8F6BF-5375-455C-9EA6-DF929625EA0E}">
        <p15:presenceInfo xmlns:p15="http://schemas.microsoft.com/office/powerpoint/2012/main" userId="S::shielgr@richmond.k12.ga.us::6fb5b15e-bc24-4644-90c9-a05b60679b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/>
    <p:restoredTop sz="96327"/>
  </p:normalViewPr>
  <p:slideViewPr>
    <p:cSldViewPr snapToGrid="0">
      <p:cViewPr varScale="1">
        <p:scale>
          <a:sx n="214" d="100"/>
          <a:sy n="214" d="100"/>
        </p:scale>
        <p:origin x="11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E17EE-553A-46BB-A6C1-AC6C7825549B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084B43-D782-4C5D-B35C-2C500CDA5DF1}">
      <dgm:prSet phldrT="[Text]" custT="1"/>
      <dgm:spPr/>
      <dgm:t>
        <a:bodyPr/>
        <a:lstStyle/>
        <a:p>
          <a:r>
            <a:rPr lang="en-US" sz="1050" b="1" dirty="0"/>
            <a:t>Participants Perspectives</a:t>
          </a:r>
        </a:p>
      </dgm:t>
    </dgm:pt>
    <dgm:pt modelId="{EC340028-EC95-4474-ACAA-5CBD25724D56}" type="parTrans" cxnId="{7466F7D0-8C79-4BC3-8C36-A0E68D4B8F8D}">
      <dgm:prSet/>
      <dgm:spPr/>
      <dgm:t>
        <a:bodyPr/>
        <a:lstStyle/>
        <a:p>
          <a:endParaRPr lang="en-US" sz="1100"/>
        </a:p>
      </dgm:t>
    </dgm:pt>
    <dgm:pt modelId="{2034C9B0-B95A-4537-9DBD-BF3F220044EF}" type="sibTrans" cxnId="{7466F7D0-8C79-4BC3-8C36-A0E68D4B8F8D}">
      <dgm:prSet/>
      <dgm:spPr/>
      <dgm:t>
        <a:bodyPr/>
        <a:lstStyle/>
        <a:p>
          <a:endParaRPr lang="en-US" sz="1100"/>
        </a:p>
      </dgm:t>
    </dgm:pt>
    <dgm:pt modelId="{70E46089-9D3A-4D15-AA12-5F4C9C83746A}">
      <dgm:prSet phldrT="[Text]" custT="1"/>
      <dgm:spPr/>
      <dgm:t>
        <a:bodyPr/>
        <a:lstStyle/>
        <a:p>
          <a:r>
            <a:rPr lang="en-US" sz="1400" dirty="0"/>
            <a:t>Student Focus Group</a:t>
          </a:r>
        </a:p>
      </dgm:t>
    </dgm:pt>
    <dgm:pt modelId="{9DEB462D-75D8-4CFC-9878-DEF287FC11E4}" type="parTrans" cxnId="{F9F125E6-6200-4D27-AAF4-436A3E01C1B0}">
      <dgm:prSet/>
      <dgm:spPr/>
      <dgm:t>
        <a:bodyPr/>
        <a:lstStyle/>
        <a:p>
          <a:endParaRPr lang="en-US" sz="1100"/>
        </a:p>
      </dgm:t>
    </dgm:pt>
    <dgm:pt modelId="{D8C78C61-B8F4-4D3A-9DF7-516A39A251AA}" type="sibTrans" cxnId="{F9F125E6-6200-4D27-AAF4-436A3E01C1B0}">
      <dgm:prSet/>
      <dgm:spPr/>
      <dgm:t>
        <a:bodyPr/>
        <a:lstStyle/>
        <a:p>
          <a:endParaRPr lang="en-US" sz="1100"/>
        </a:p>
      </dgm:t>
    </dgm:pt>
    <dgm:pt modelId="{4485EC8E-EE1D-48A1-B89F-FA6C2FFD9BDC}">
      <dgm:prSet phldrT="[Text]" custT="1"/>
      <dgm:spPr/>
      <dgm:t>
        <a:bodyPr/>
        <a:lstStyle/>
        <a:p>
          <a:r>
            <a:rPr lang="en-US" sz="1400" dirty="0"/>
            <a:t>Individual Parent Interviews</a:t>
          </a:r>
        </a:p>
      </dgm:t>
    </dgm:pt>
    <dgm:pt modelId="{8D17AE48-A042-4C34-A2F1-1FE8A7D7D330}" type="parTrans" cxnId="{0CABF79E-3226-4890-BE74-38CEB43822BE}">
      <dgm:prSet/>
      <dgm:spPr/>
      <dgm:t>
        <a:bodyPr/>
        <a:lstStyle/>
        <a:p>
          <a:endParaRPr lang="en-US" sz="1100"/>
        </a:p>
      </dgm:t>
    </dgm:pt>
    <dgm:pt modelId="{059F4BED-28D2-4FAF-8825-455CA01DAC08}" type="sibTrans" cxnId="{0CABF79E-3226-4890-BE74-38CEB43822BE}">
      <dgm:prSet/>
      <dgm:spPr/>
      <dgm:t>
        <a:bodyPr/>
        <a:lstStyle/>
        <a:p>
          <a:endParaRPr lang="en-US" sz="1100"/>
        </a:p>
      </dgm:t>
    </dgm:pt>
    <dgm:pt modelId="{D2190E48-BD55-4C33-8A4F-21D49ACCFD23}">
      <dgm:prSet phldrT="[Text]" custT="1"/>
      <dgm:spPr/>
      <dgm:t>
        <a:bodyPr/>
        <a:lstStyle/>
        <a:p>
          <a:r>
            <a:rPr lang="en-US" sz="1200" dirty="0"/>
            <a:t>Individual Teacher Interviews</a:t>
          </a:r>
        </a:p>
      </dgm:t>
    </dgm:pt>
    <dgm:pt modelId="{F495D75F-FF84-4884-91C8-18B395A6A836}" type="parTrans" cxnId="{EEE36A2A-74C7-49E6-B3EE-54366BFBE4AF}">
      <dgm:prSet/>
      <dgm:spPr/>
      <dgm:t>
        <a:bodyPr/>
        <a:lstStyle/>
        <a:p>
          <a:endParaRPr lang="en-US" sz="1100"/>
        </a:p>
      </dgm:t>
    </dgm:pt>
    <dgm:pt modelId="{8C69F8DD-3D91-4E5C-A87E-F0D11FF9D71D}" type="sibTrans" cxnId="{EEE36A2A-74C7-49E6-B3EE-54366BFBE4AF}">
      <dgm:prSet/>
      <dgm:spPr/>
      <dgm:t>
        <a:bodyPr/>
        <a:lstStyle/>
        <a:p>
          <a:endParaRPr lang="en-US" sz="1100"/>
        </a:p>
      </dgm:t>
    </dgm:pt>
    <dgm:pt modelId="{8F154399-42BE-4BB1-AA97-D4E02BE97CB9}" type="pres">
      <dgm:prSet presAssocID="{C8DE17EE-553A-46BB-A6C1-AC6C782554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79B874-1A01-4605-A6C3-B9DAAFB1B085}" type="pres">
      <dgm:prSet presAssocID="{EC084B43-D782-4C5D-B35C-2C500CDA5DF1}" presName="centerShape" presStyleLbl="node0" presStyleIdx="0" presStyleCnt="1" custLinFactNeighborX="0" custLinFactNeighborY="4623"/>
      <dgm:spPr/>
    </dgm:pt>
    <dgm:pt modelId="{F3036004-83EB-4B5D-9A6E-A55389B39427}" type="pres">
      <dgm:prSet presAssocID="{9DEB462D-75D8-4CFC-9878-DEF287FC11E4}" presName="parTrans" presStyleLbl="bgSibTrans2D1" presStyleIdx="0" presStyleCnt="3" custScaleX="108040"/>
      <dgm:spPr/>
    </dgm:pt>
    <dgm:pt modelId="{72780493-D51A-4BC2-842A-F5E2A20BE203}" type="pres">
      <dgm:prSet presAssocID="{70E46089-9D3A-4D15-AA12-5F4C9C83746A}" presName="node" presStyleLbl="node1" presStyleIdx="0" presStyleCnt="3" custRadScaleRad="132431" custRadScaleInc="190458">
        <dgm:presLayoutVars>
          <dgm:bulletEnabled val="1"/>
        </dgm:presLayoutVars>
      </dgm:prSet>
      <dgm:spPr/>
    </dgm:pt>
    <dgm:pt modelId="{3FFE1913-7AF3-465A-BC28-5E5E1F64F8A2}" type="pres">
      <dgm:prSet presAssocID="{8D17AE48-A042-4C34-A2F1-1FE8A7D7D330}" presName="parTrans" presStyleLbl="bgSibTrans2D1" presStyleIdx="1" presStyleCnt="3"/>
      <dgm:spPr/>
    </dgm:pt>
    <dgm:pt modelId="{08B0015F-B564-46D5-AAB1-BCA1657E0827}" type="pres">
      <dgm:prSet presAssocID="{4485EC8E-EE1D-48A1-B89F-FA6C2FFD9BDC}" presName="node" presStyleLbl="node1" presStyleIdx="1" presStyleCnt="3" custRadScaleRad="106157" custRadScaleInc="0">
        <dgm:presLayoutVars>
          <dgm:bulletEnabled val="1"/>
        </dgm:presLayoutVars>
      </dgm:prSet>
      <dgm:spPr/>
    </dgm:pt>
    <dgm:pt modelId="{757E5C54-CD97-4C09-862A-05793A30CF58}" type="pres">
      <dgm:prSet presAssocID="{F495D75F-FF84-4884-91C8-18B395A6A836}" presName="parTrans" presStyleLbl="bgSibTrans2D1" presStyleIdx="2" presStyleCnt="3"/>
      <dgm:spPr/>
    </dgm:pt>
    <dgm:pt modelId="{F7FE6D12-3009-496C-A808-9A07B12495BC}" type="pres">
      <dgm:prSet presAssocID="{D2190E48-BD55-4C33-8A4F-21D49ACCFD23}" presName="node" presStyleLbl="node1" presStyleIdx="2" presStyleCnt="3" custRadScaleRad="140275" custRadScaleInc="-184753">
        <dgm:presLayoutVars>
          <dgm:bulletEnabled val="1"/>
        </dgm:presLayoutVars>
      </dgm:prSet>
      <dgm:spPr/>
    </dgm:pt>
  </dgm:ptLst>
  <dgm:cxnLst>
    <dgm:cxn modelId="{76754E0D-2C04-4630-84C7-D95F3732E326}" type="presOf" srcId="{D2190E48-BD55-4C33-8A4F-21D49ACCFD23}" destId="{F7FE6D12-3009-496C-A808-9A07B12495BC}" srcOrd="0" destOrd="0" presId="urn:microsoft.com/office/officeart/2005/8/layout/radial4"/>
    <dgm:cxn modelId="{89988417-7010-4718-B2D5-C1BE589D763D}" type="presOf" srcId="{8D17AE48-A042-4C34-A2F1-1FE8A7D7D330}" destId="{3FFE1913-7AF3-465A-BC28-5E5E1F64F8A2}" srcOrd="0" destOrd="0" presId="urn:microsoft.com/office/officeart/2005/8/layout/radial4"/>
    <dgm:cxn modelId="{EEE36A2A-74C7-49E6-B3EE-54366BFBE4AF}" srcId="{EC084B43-D782-4C5D-B35C-2C500CDA5DF1}" destId="{D2190E48-BD55-4C33-8A4F-21D49ACCFD23}" srcOrd="2" destOrd="0" parTransId="{F495D75F-FF84-4884-91C8-18B395A6A836}" sibTransId="{8C69F8DD-3D91-4E5C-A87E-F0D11FF9D71D}"/>
    <dgm:cxn modelId="{D9270C30-D356-46F2-86D6-BD078975079F}" type="presOf" srcId="{C8DE17EE-553A-46BB-A6C1-AC6C7825549B}" destId="{8F154399-42BE-4BB1-AA97-D4E02BE97CB9}" srcOrd="0" destOrd="0" presId="urn:microsoft.com/office/officeart/2005/8/layout/radial4"/>
    <dgm:cxn modelId="{1DE2B734-BB8D-4181-85BC-6D739607C77A}" type="presOf" srcId="{EC084B43-D782-4C5D-B35C-2C500CDA5DF1}" destId="{8E79B874-1A01-4605-A6C3-B9DAAFB1B085}" srcOrd="0" destOrd="0" presId="urn:microsoft.com/office/officeart/2005/8/layout/radial4"/>
    <dgm:cxn modelId="{7A79BF67-C416-422B-A603-BFFECFD44C23}" type="presOf" srcId="{F495D75F-FF84-4884-91C8-18B395A6A836}" destId="{757E5C54-CD97-4C09-862A-05793A30CF58}" srcOrd="0" destOrd="0" presId="urn:microsoft.com/office/officeart/2005/8/layout/radial4"/>
    <dgm:cxn modelId="{D430C273-1357-4B95-A6DE-055E49EA7AB0}" type="presOf" srcId="{70E46089-9D3A-4D15-AA12-5F4C9C83746A}" destId="{72780493-D51A-4BC2-842A-F5E2A20BE203}" srcOrd="0" destOrd="0" presId="urn:microsoft.com/office/officeart/2005/8/layout/radial4"/>
    <dgm:cxn modelId="{0CABF79E-3226-4890-BE74-38CEB43822BE}" srcId="{EC084B43-D782-4C5D-B35C-2C500CDA5DF1}" destId="{4485EC8E-EE1D-48A1-B89F-FA6C2FFD9BDC}" srcOrd="1" destOrd="0" parTransId="{8D17AE48-A042-4C34-A2F1-1FE8A7D7D330}" sibTransId="{059F4BED-28D2-4FAF-8825-455CA01DAC08}"/>
    <dgm:cxn modelId="{DAB61EBE-83AA-42B7-9593-FE353FA583D4}" type="presOf" srcId="{4485EC8E-EE1D-48A1-B89F-FA6C2FFD9BDC}" destId="{08B0015F-B564-46D5-AAB1-BCA1657E0827}" srcOrd="0" destOrd="0" presId="urn:microsoft.com/office/officeart/2005/8/layout/radial4"/>
    <dgm:cxn modelId="{7466F7D0-8C79-4BC3-8C36-A0E68D4B8F8D}" srcId="{C8DE17EE-553A-46BB-A6C1-AC6C7825549B}" destId="{EC084B43-D782-4C5D-B35C-2C500CDA5DF1}" srcOrd="0" destOrd="0" parTransId="{EC340028-EC95-4474-ACAA-5CBD25724D56}" sibTransId="{2034C9B0-B95A-4537-9DBD-BF3F220044EF}"/>
    <dgm:cxn modelId="{F9F125E6-6200-4D27-AAF4-436A3E01C1B0}" srcId="{EC084B43-D782-4C5D-B35C-2C500CDA5DF1}" destId="{70E46089-9D3A-4D15-AA12-5F4C9C83746A}" srcOrd="0" destOrd="0" parTransId="{9DEB462D-75D8-4CFC-9878-DEF287FC11E4}" sibTransId="{D8C78C61-B8F4-4D3A-9DF7-516A39A251AA}"/>
    <dgm:cxn modelId="{3CE2F1EA-4BA7-4CD3-8D38-73731D627D34}" type="presOf" srcId="{9DEB462D-75D8-4CFC-9878-DEF287FC11E4}" destId="{F3036004-83EB-4B5D-9A6E-A55389B39427}" srcOrd="0" destOrd="0" presId="urn:microsoft.com/office/officeart/2005/8/layout/radial4"/>
    <dgm:cxn modelId="{7545E9DD-6B35-4036-9682-CFB025BDF90C}" type="presParOf" srcId="{8F154399-42BE-4BB1-AA97-D4E02BE97CB9}" destId="{8E79B874-1A01-4605-A6C3-B9DAAFB1B085}" srcOrd="0" destOrd="0" presId="urn:microsoft.com/office/officeart/2005/8/layout/radial4"/>
    <dgm:cxn modelId="{ECFCECFD-2B63-4730-9CED-5208322046F7}" type="presParOf" srcId="{8F154399-42BE-4BB1-AA97-D4E02BE97CB9}" destId="{F3036004-83EB-4B5D-9A6E-A55389B39427}" srcOrd="1" destOrd="0" presId="urn:microsoft.com/office/officeart/2005/8/layout/radial4"/>
    <dgm:cxn modelId="{25D09706-5EB7-4A28-ADB4-66A927E6E476}" type="presParOf" srcId="{8F154399-42BE-4BB1-AA97-D4E02BE97CB9}" destId="{72780493-D51A-4BC2-842A-F5E2A20BE203}" srcOrd="2" destOrd="0" presId="urn:microsoft.com/office/officeart/2005/8/layout/radial4"/>
    <dgm:cxn modelId="{79C4B56B-BD41-4BCE-A4FC-EB411F64B7F6}" type="presParOf" srcId="{8F154399-42BE-4BB1-AA97-D4E02BE97CB9}" destId="{3FFE1913-7AF3-465A-BC28-5E5E1F64F8A2}" srcOrd="3" destOrd="0" presId="urn:microsoft.com/office/officeart/2005/8/layout/radial4"/>
    <dgm:cxn modelId="{8EEEE102-EF33-4946-A02F-FBE4DD677C68}" type="presParOf" srcId="{8F154399-42BE-4BB1-AA97-D4E02BE97CB9}" destId="{08B0015F-B564-46D5-AAB1-BCA1657E0827}" srcOrd="4" destOrd="0" presId="urn:microsoft.com/office/officeart/2005/8/layout/radial4"/>
    <dgm:cxn modelId="{241DA5EA-ECE7-462D-A46F-0582609E6710}" type="presParOf" srcId="{8F154399-42BE-4BB1-AA97-D4E02BE97CB9}" destId="{757E5C54-CD97-4C09-862A-05793A30CF58}" srcOrd="5" destOrd="0" presId="urn:microsoft.com/office/officeart/2005/8/layout/radial4"/>
    <dgm:cxn modelId="{B0264558-6750-49D6-B9DB-CE394FFEC24F}" type="presParOf" srcId="{8F154399-42BE-4BB1-AA97-D4E02BE97CB9}" destId="{F7FE6D12-3009-496C-A808-9A07B12495B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91D9C-2FC2-714A-93FB-3959C531E7DE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879A27-7168-0B4C-9A36-203CFD332B3B}">
      <dgm:prSet phldrT="[Text]" custT="1"/>
      <dgm:spPr/>
      <dgm:t>
        <a:bodyPr/>
        <a:lstStyle/>
        <a:p>
          <a:r>
            <a:rPr lang="en-US" sz="1400" dirty="0"/>
            <a:t>Classroom Environment </a:t>
          </a:r>
        </a:p>
      </dgm:t>
    </dgm:pt>
    <dgm:pt modelId="{4A91C349-B6E6-244A-B5FB-ECAFD18B9F8F}" type="parTrans" cxnId="{62DFA6D5-FC6D-ED43-BFBD-E18B8CE3BF94}">
      <dgm:prSet/>
      <dgm:spPr/>
      <dgm:t>
        <a:bodyPr/>
        <a:lstStyle/>
        <a:p>
          <a:endParaRPr lang="en-US"/>
        </a:p>
      </dgm:t>
    </dgm:pt>
    <dgm:pt modelId="{E2CB5357-AB8D-1E4C-9970-163397F278DE}" type="sibTrans" cxnId="{62DFA6D5-FC6D-ED43-BFBD-E18B8CE3BF94}">
      <dgm:prSet/>
      <dgm:spPr/>
      <dgm:t>
        <a:bodyPr/>
        <a:lstStyle/>
        <a:p>
          <a:endParaRPr lang="en-US"/>
        </a:p>
      </dgm:t>
    </dgm:pt>
    <dgm:pt modelId="{77B4950A-404B-AF49-8426-86B40DBB5D58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Encouragement received from the teacher </a:t>
          </a:r>
        </a:p>
      </dgm:t>
    </dgm:pt>
    <dgm:pt modelId="{B498E3BF-0B01-F94E-ABC9-FB60F1E8A432}" type="parTrans" cxnId="{CE646132-2065-2F4A-BC30-93F8B328D6FF}">
      <dgm:prSet/>
      <dgm:spPr/>
      <dgm:t>
        <a:bodyPr/>
        <a:lstStyle/>
        <a:p>
          <a:endParaRPr lang="en-US"/>
        </a:p>
      </dgm:t>
    </dgm:pt>
    <dgm:pt modelId="{56317F9C-E0B6-D046-8A02-08B66754006C}" type="sibTrans" cxnId="{CE646132-2065-2F4A-BC30-93F8B328D6FF}">
      <dgm:prSet/>
      <dgm:spPr/>
      <dgm:t>
        <a:bodyPr/>
        <a:lstStyle/>
        <a:p>
          <a:endParaRPr lang="en-US"/>
        </a:p>
      </dgm:t>
    </dgm:pt>
    <dgm:pt modelId="{9A1AF436-A086-794E-9C33-636FCF77F077}">
      <dgm:prSet phldrT="[Text]" custT="1"/>
      <dgm:spPr/>
      <dgm:t>
        <a:bodyPr/>
        <a:lstStyle/>
        <a:p>
          <a:r>
            <a:rPr lang="en-US" sz="1400" dirty="0"/>
            <a:t>Parental Involvement </a:t>
          </a:r>
        </a:p>
      </dgm:t>
    </dgm:pt>
    <dgm:pt modelId="{61AA9664-F70C-1545-8596-5758B8E644AA}" type="parTrans" cxnId="{DD49A92C-2DC5-F14E-870D-93B8760B35B2}">
      <dgm:prSet/>
      <dgm:spPr/>
      <dgm:t>
        <a:bodyPr/>
        <a:lstStyle/>
        <a:p>
          <a:endParaRPr lang="en-US"/>
        </a:p>
      </dgm:t>
    </dgm:pt>
    <dgm:pt modelId="{9D5311C4-9F8F-FE41-8123-FE1B6EB61B84}" type="sibTrans" cxnId="{DD49A92C-2DC5-F14E-870D-93B8760B35B2}">
      <dgm:prSet/>
      <dgm:spPr/>
      <dgm:t>
        <a:bodyPr/>
        <a:lstStyle/>
        <a:p>
          <a:endParaRPr lang="en-US"/>
        </a:p>
      </dgm:t>
    </dgm:pt>
    <dgm:pt modelId="{45BC8A42-553D-E041-8A48-F030B1C2A86D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Parent as volunteer within the school </a:t>
          </a:r>
        </a:p>
      </dgm:t>
    </dgm:pt>
    <dgm:pt modelId="{C3598F9D-DDF6-934E-BAF9-A54691DBAE15}" type="parTrans" cxnId="{5924BD56-EE4F-0A48-91F0-91F52563F7E2}">
      <dgm:prSet/>
      <dgm:spPr/>
      <dgm:t>
        <a:bodyPr/>
        <a:lstStyle/>
        <a:p>
          <a:endParaRPr lang="en-US"/>
        </a:p>
      </dgm:t>
    </dgm:pt>
    <dgm:pt modelId="{B18442B7-7408-5041-BF5A-6951A1F7A487}" type="sibTrans" cxnId="{5924BD56-EE4F-0A48-91F0-91F52563F7E2}">
      <dgm:prSet/>
      <dgm:spPr/>
      <dgm:t>
        <a:bodyPr/>
        <a:lstStyle/>
        <a:p>
          <a:endParaRPr lang="en-US"/>
        </a:p>
      </dgm:t>
    </dgm:pt>
    <dgm:pt modelId="{FCCCADBD-F0AB-ED44-B841-9ED5A614E8DA}">
      <dgm:prSet phldrT="[Text]" custT="1"/>
      <dgm:spPr/>
      <dgm:t>
        <a:bodyPr/>
        <a:lstStyle/>
        <a:p>
          <a:r>
            <a:rPr lang="en-US" sz="1400" dirty="0"/>
            <a:t>Community Partners and Organizations</a:t>
          </a:r>
        </a:p>
      </dgm:t>
    </dgm:pt>
    <dgm:pt modelId="{02905EE6-D61E-9B4B-B52C-C29210664855}" type="parTrans" cxnId="{5EA76B78-1FD2-514B-B064-017E46364D24}">
      <dgm:prSet/>
      <dgm:spPr/>
      <dgm:t>
        <a:bodyPr/>
        <a:lstStyle/>
        <a:p>
          <a:endParaRPr lang="en-US"/>
        </a:p>
      </dgm:t>
    </dgm:pt>
    <dgm:pt modelId="{1B3A51F7-1EE3-384C-83BA-462B9BB13CE2}" type="sibTrans" cxnId="{5EA76B78-1FD2-514B-B064-017E46364D24}">
      <dgm:prSet/>
      <dgm:spPr/>
      <dgm:t>
        <a:bodyPr/>
        <a:lstStyle/>
        <a:p>
          <a:endParaRPr lang="en-US"/>
        </a:p>
      </dgm:t>
    </dgm:pt>
    <dgm:pt modelId="{0EA2E2F0-F4F3-B94B-82D0-E26C2684B54B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Recreational Programs </a:t>
          </a:r>
        </a:p>
      </dgm:t>
    </dgm:pt>
    <dgm:pt modelId="{A4F875F1-ED57-BF43-8774-FB2FCFBAC537}" type="parTrans" cxnId="{36437BEF-2FF6-134F-A3E8-AF36186CB861}">
      <dgm:prSet/>
      <dgm:spPr/>
      <dgm:t>
        <a:bodyPr/>
        <a:lstStyle/>
        <a:p>
          <a:endParaRPr lang="en-US"/>
        </a:p>
      </dgm:t>
    </dgm:pt>
    <dgm:pt modelId="{FB926A46-AD49-7241-9557-64D6E1F4DB17}" type="sibTrans" cxnId="{36437BEF-2FF6-134F-A3E8-AF36186CB861}">
      <dgm:prSet/>
      <dgm:spPr/>
      <dgm:t>
        <a:bodyPr/>
        <a:lstStyle/>
        <a:p>
          <a:endParaRPr lang="en-US"/>
        </a:p>
      </dgm:t>
    </dgm:pt>
    <dgm:pt modelId="{484A8695-1C56-8F41-9006-87EE8D34F539}">
      <dgm:prSet phldrT="[Text]" custT="1"/>
      <dgm:spPr/>
      <dgm:t>
        <a:bodyPr/>
        <a:lstStyle/>
        <a:p>
          <a:r>
            <a:rPr lang="en-US" sz="1400" dirty="0"/>
            <a:t>School-connectedness</a:t>
          </a:r>
        </a:p>
      </dgm:t>
    </dgm:pt>
    <dgm:pt modelId="{4275B54B-A2A6-E14E-983F-4E34BC3895DB}" type="parTrans" cxnId="{87D08766-48CF-DE4D-92E0-C8FDEFA3C37E}">
      <dgm:prSet/>
      <dgm:spPr/>
      <dgm:t>
        <a:bodyPr/>
        <a:lstStyle/>
        <a:p>
          <a:endParaRPr lang="en-US"/>
        </a:p>
      </dgm:t>
    </dgm:pt>
    <dgm:pt modelId="{37F7D2ED-DF50-7641-A13D-DD797E75BD1E}" type="sibTrans" cxnId="{87D08766-48CF-DE4D-92E0-C8FDEFA3C37E}">
      <dgm:prSet/>
      <dgm:spPr/>
      <dgm:t>
        <a:bodyPr/>
        <a:lstStyle/>
        <a:p>
          <a:endParaRPr lang="en-US"/>
        </a:p>
      </dgm:t>
    </dgm:pt>
    <dgm:pt modelId="{0957EC3E-A145-FD48-926D-1E7BD2DA09DC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Variety of learning models </a:t>
          </a:r>
        </a:p>
      </dgm:t>
    </dgm:pt>
    <dgm:pt modelId="{C8E8CA09-B4FF-1A4B-8C2A-9AA57298B897}" type="sibTrans" cxnId="{552D27D5-0824-724A-B9E3-6440007FB8F0}">
      <dgm:prSet/>
      <dgm:spPr/>
      <dgm:t>
        <a:bodyPr/>
        <a:lstStyle/>
        <a:p>
          <a:endParaRPr lang="en-US"/>
        </a:p>
      </dgm:t>
    </dgm:pt>
    <dgm:pt modelId="{1EEA7D6D-ADBC-CE47-85E9-A6C1FA541B1B}" type="parTrans" cxnId="{552D27D5-0824-724A-B9E3-6440007FB8F0}">
      <dgm:prSet/>
      <dgm:spPr/>
      <dgm:t>
        <a:bodyPr/>
        <a:lstStyle/>
        <a:p>
          <a:endParaRPr lang="en-US"/>
        </a:p>
      </dgm:t>
    </dgm:pt>
    <dgm:pt modelId="{F6E31778-F885-7241-809A-6799E40563E5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Being accepted by others </a:t>
          </a:r>
        </a:p>
      </dgm:t>
    </dgm:pt>
    <dgm:pt modelId="{6FB041FF-489F-464C-B334-5859CA01691E}" type="parTrans" cxnId="{7243B638-3696-AB41-A185-5AA13E6F8DD4}">
      <dgm:prSet/>
      <dgm:spPr/>
      <dgm:t>
        <a:bodyPr/>
        <a:lstStyle/>
        <a:p>
          <a:endParaRPr lang="en-US"/>
        </a:p>
      </dgm:t>
    </dgm:pt>
    <dgm:pt modelId="{FB2EF7C8-94C6-2445-8D23-D3F46ECAFE8A}" type="sibTrans" cxnId="{7243B638-3696-AB41-A185-5AA13E6F8DD4}">
      <dgm:prSet/>
      <dgm:spPr/>
      <dgm:t>
        <a:bodyPr/>
        <a:lstStyle/>
        <a:p>
          <a:endParaRPr lang="en-US"/>
        </a:p>
      </dgm:t>
    </dgm:pt>
    <dgm:pt modelId="{BF14B40F-1C81-BE42-A6C6-A85570BD4353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Support from school staff </a:t>
          </a:r>
        </a:p>
      </dgm:t>
    </dgm:pt>
    <dgm:pt modelId="{BE55AD9C-2DAE-BA40-8E7E-269675E3CCD3}" type="parTrans" cxnId="{5183E8D8-6180-DC4C-ADCC-4AF5B9822B6E}">
      <dgm:prSet/>
      <dgm:spPr/>
      <dgm:t>
        <a:bodyPr/>
        <a:lstStyle/>
        <a:p>
          <a:endParaRPr lang="en-US"/>
        </a:p>
      </dgm:t>
    </dgm:pt>
    <dgm:pt modelId="{E09BC486-796E-5942-A57A-53477BD99D57}" type="sibTrans" cxnId="{5183E8D8-6180-DC4C-ADCC-4AF5B9822B6E}">
      <dgm:prSet/>
      <dgm:spPr/>
      <dgm:t>
        <a:bodyPr/>
        <a:lstStyle/>
        <a:p>
          <a:endParaRPr lang="en-US"/>
        </a:p>
      </dgm:t>
    </dgm:pt>
    <dgm:pt modelId="{93906AC5-0DE0-C246-BA0F-9DDA07D7E7D2}">
      <dgm:prSet phldrT="[Text]" custT="1"/>
      <dgm:spPr/>
      <dgm:t>
        <a:bodyPr/>
        <a:lstStyle/>
        <a:p>
          <a:r>
            <a:rPr lang="en-US" sz="1400" dirty="0"/>
            <a:t>Student Goals and Determination</a:t>
          </a:r>
        </a:p>
      </dgm:t>
    </dgm:pt>
    <dgm:pt modelId="{D829524C-4E5F-304E-BAA8-ADE942A9093F}" type="parTrans" cxnId="{3059BD92-67C0-7B4F-8722-3E94562F4C23}">
      <dgm:prSet/>
      <dgm:spPr/>
      <dgm:t>
        <a:bodyPr/>
        <a:lstStyle/>
        <a:p>
          <a:endParaRPr lang="en-US"/>
        </a:p>
      </dgm:t>
    </dgm:pt>
    <dgm:pt modelId="{F30F0392-2265-7F45-AB73-F6B2CFD66643}" type="sibTrans" cxnId="{3059BD92-67C0-7B4F-8722-3E94562F4C23}">
      <dgm:prSet/>
      <dgm:spPr/>
      <dgm:t>
        <a:bodyPr/>
        <a:lstStyle/>
        <a:p>
          <a:endParaRPr lang="en-US"/>
        </a:p>
      </dgm:t>
    </dgm:pt>
    <dgm:pt modelId="{0657B7F3-48DC-0E43-A123-3147C819052F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Aspirations to attend college </a:t>
          </a:r>
        </a:p>
      </dgm:t>
    </dgm:pt>
    <dgm:pt modelId="{58791F3B-7DC3-B34E-97DB-0D919046FC96}" type="parTrans" cxnId="{DBFD539B-A0FC-3E43-BB63-AEBB80E419AC}">
      <dgm:prSet/>
      <dgm:spPr/>
      <dgm:t>
        <a:bodyPr/>
        <a:lstStyle/>
        <a:p>
          <a:endParaRPr lang="en-US"/>
        </a:p>
      </dgm:t>
    </dgm:pt>
    <dgm:pt modelId="{CB86DD57-3622-E249-9492-6B8F03D6662B}" type="sibTrans" cxnId="{DBFD539B-A0FC-3E43-BB63-AEBB80E419AC}">
      <dgm:prSet/>
      <dgm:spPr/>
      <dgm:t>
        <a:bodyPr/>
        <a:lstStyle/>
        <a:p>
          <a:endParaRPr lang="en-US"/>
        </a:p>
      </dgm:t>
    </dgm:pt>
    <dgm:pt modelId="{443CDF23-AB6B-684B-945C-03F76188C3A4}">
      <dgm:prSet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Teacher challenging students </a:t>
          </a:r>
        </a:p>
      </dgm:t>
    </dgm:pt>
    <dgm:pt modelId="{FB4AF660-A5BA-354E-8A91-2AE5447DBA24}" type="parTrans" cxnId="{7D8EE651-B44A-9047-8742-7B3DBA6DCD65}">
      <dgm:prSet/>
      <dgm:spPr/>
      <dgm:t>
        <a:bodyPr/>
        <a:lstStyle/>
        <a:p>
          <a:endParaRPr lang="en-US"/>
        </a:p>
      </dgm:t>
    </dgm:pt>
    <dgm:pt modelId="{2CBC0B37-094C-894B-BB7E-2C687B38469D}" type="sibTrans" cxnId="{7D8EE651-B44A-9047-8742-7B3DBA6DCD65}">
      <dgm:prSet/>
      <dgm:spPr/>
      <dgm:t>
        <a:bodyPr/>
        <a:lstStyle/>
        <a:p>
          <a:endParaRPr lang="en-US"/>
        </a:p>
      </dgm:t>
    </dgm:pt>
    <dgm:pt modelId="{8C4BD898-C8F6-D747-BE15-9D908BC61C6F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Parent and teacher relationship </a:t>
          </a:r>
        </a:p>
      </dgm:t>
    </dgm:pt>
    <dgm:pt modelId="{DB6B7897-BA94-AC4E-888A-1AE02A4010F3}" type="parTrans" cxnId="{0AB8080B-D8A2-264D-88C9-7DC1E1185017}">
      <dgm:prSet/>
      <dgm:spPr/>
      <dgm:t>
        <a:bodyPr/>
        <a:lstStyle/>
        <a:p>
          <a:endParaRPr lang="en-US"/>
        </a:p>
      </dgm:t>
    </dgm:pt>
    <dgm:pt modelId="{D546ACB9-80FD-694F-A6D0-9A7394D3B182}" type="sibTrans" cxnId="{0AB8080B-D8A2-264D-88C9-7DC1E1185017}">
      <dgm:prSet/>
      <dgm:spPr/>
      <dgm:t>
        <a:bodyPr/>
        <a:lstStyle/>
        <a:p>
          <a:endParaRPr lang="en-US"/>
        </a:p>
      </dgm:t>
    </dgm:pt>
    <dgm:pt modelId="{D2692618-EB8D-C349-9C1A-E6E84D0DC13C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Value of education </a:t>
          </a:r>
        </a:p>
      </dgm:t>
    </dgm:pt>
    <dgm:pt modelId="{4F7E7250-919B-CC4D-90B8-48A1CAE3B3C2}" type="parTrans" cxnId="{3A9E9CEC-3D98-0443-A762-1EAFB184466A}">
      <dgm:prSet/>
      <dgm:spPr/>
      <dgm:t>
        <a:bodyPr/>
        <a:lstStyle/>
        <a:p>
          <a:endParaRPr lang="en-US"/>
        </a:p>
      </dgm:t>
    </dgm:pt>
    <dgm:pt modelId="{7ABBF62E-4F52-DD4C-9A4A-352F71A85CA5}" type="sibTrans" cxnId="{3A9E9CEC-3D98-0443-A762-1EAFB184466A}">
      <dgm:prSet/>
      <dgm:spPr/>
      <dgm:t>
        <a:bodyPr/>
        <a:lstStyle/>
        <a:p>
          <a:endParaRPr lang="en-US"/>
        </a:p>
      </dgm:t>
    </dgm:pt>
    <dgm:pt modelId="{14080873-6113-5945-8DAB-49ADEFA86DAE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Tutoring Programs </a:t>
          </a:r>
        </a:p>
      </dgm:t>
    </dgm:pt>
    <dgm:pt modelId="{DB9189A6-9751-D645-8F60-54AB83C48AE5}" type="parTrans" cxnId="{07357FBC-F04F-F543-A10E-1BB5F0C1C097}">
      <dgm:prSet/>
      <dgm:spPr/>
      <dgm:t>
        <a:bodyPr/>
        <a:lstStyle/>
        <a:p>
          <a:endParaRPr lang="en-US"/>
        </a:p>
      </dgm:t>
    </dgm:pt>
    <dgm:pt modelId="{BD70AD9E-B3DA-C944-8B60-CC2163DE0D55}" type="sibTrans" cxnId="{07357FBC-F04F-F543-A10E-1BB5F0C1C097}">
      <dgm:prSet/>
      <dgm:spPr/>
      <dgm:t>
        <a:bodyPr/>
        <a:lstStyle/>
        <a:p>
          <a:endParaRPr lang="en-US"/>
        </a:p>
      </dgm:t>
    </dgm:pt>
    <dgm:pt modelId="{45409837-9425-7642-8909-E9DAE803CEAD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Faith-based Organizations </a:t>
          </a:r>
        </a:p>
      </dgm:t>
    </dgm:pt>
    <dgm:pt modelId="{BDFF02E3-4EB4-8B44-B688-3D2DB95C546D}" type="parTrans" cxnId="{EB4B0FEE-B920-E54B-8896-DAD6E306F215}">
      <dgm:prSet/>
      <dgm:spPr/>
      <dgm:t>
        <a:bodyPr/>
        <a:lstStyle/>
        <a:p>
          <a:endParaRPr lang="en-US"/>
        </a:p>
      </dgm:t>
    </dgm:pt>
    <dgm:pt modelId="{2E979912-952A-9347-99A4-8967A761C7F7}" type="sibTrans" cxnId="{EB4B0FEE-B920-E54B-8896-DAD6E306F215}">
      <dgm:prSet/>
      <dgm:spPr/>
      <dgm:t>
        <a:bodyPr/>
        <a:lstStyle/>
        <a:p>
          <a:endParaRPr lang="en-US"/>
        </a:p>
      </dgm:t>
    </dgm:pt>
    <dgm:pt modelId="{5C26F8EE-B233-8D44-9B13-53F3D8ABB286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Participate in school activities </a:t>
          </a:r>
        </a:p>
      </dgm:t>
    </dgm:pt>
    <dgm:pt modelId="{15CD1BD5-8AD6-694B-8F79-CA2CD50AE060}" type="parTrans" cxnId="{52FA8F35-237E-F448-9B3C-17364C73C6AF}">
      <dgm:prSet/>
      <dgm:spPr/>
      <dgm:t>
        <a:bodyPr/>
        <a:lstStyle/>
        <a:p>
          <a:endParaRPr lang="en-US"/>
        </a:p>
      </dgm:t>
    </dgm:pt>
    <dgm:pt modelId="{02014B20-E3D6-B841-BCC8-044DC7FE50E2}" type="sibTrans" cxnId="{52FA8F35-237E-F448-9B3C-17364C73C6AF}">
      <dgm:prSet/>
      <dgm:spPr/>
      <dgm:t>
        <a:bodyPr/>
        <a:lstStyle/>
        <a:p>
          <a:endParaRPr lang="en-US"/>
        </a:p>
      </dgm:t>
    </dgm:pt>
    <dgm:pt modelId="{E58601B3-A5D2-8F44-A891-85102E571355}">
      <dgm:prSet phldrT="[Text]" custT="1"/>
      <dgm:spPr/>
      <dgm:t>
        <a:bodyPr/>
        <a:lstStyle/>
        <a:p>
          <a:r>
            <a:rPr lang="en-US" sz="1050" dirty="0">
              <a:solidFill>
                <a:srgbClr val="002060"/>
              </a:solidFill>
            </a:rPr>
            <a:t>Way out of poverty </a:t>
          </a:r>
        </a:p>
      </dgm:t>
    </dgm:pt>
    <dgm:pt modelId="{08792AFE-A3AD-564C-AFA2-5A813256564F}" type="parTrans" cxnId="{A10550CA-5811-3A48-BD99-7E307187B735}">
      <dgm:prSet/>
      <dgm:spPr/>
      <dgm:t>
        <a:bodyPr/>
        <a:lstStyle/>
        <a:p>
          <a:endParaRPr lang="en-US"/>
        </a:p>
      </dgm:t>
    </dgm:pt>
    <dgm:pt modelId="{6DE55988-07AE-C645-8EC4-707BFA4D3884}" type="sibTrans" cxnId="{A10550CA-5811-3A48-BD99-7E307187B735}">
      <dgm:prSet/>
      <dgm:spPr/>
      <dgm:t>
        <a:bodyPr/>
        <a:lstStyle/>
        <a:p>
          <a:endParaRPr lang="en-US"/>
        </a:p>
      </dgm:t>
    </dgm:pt>
    <dgm:pt modelId="{F14033B3-0A4F-7E4A-93F0-992BC23D7185}" type="pres">
      <dgm:prSet presAssocID="{E2191D9C-2FC2-714A-93FB-3959C531E7DE}" presName="Name0" presStyleCnt="0">
        <dgm:presLayoutVars>
          <dgm:dir/>
          <dgm:animLvl val="lvl"/>
          <dgm:resizeHandles val="exact"/>
        </dgm:presLayoutVars>
      </dgm:prSet>
      <dgm:spPr/>
    </dgm:pt>
    <dgm:pt modelId="{99A64BEF-7EA5-5E4F-BA81-C381195D1202}" type="pres">
      <dgm:prSet presAssocID="{3B879A27-7168-0B4C-9A36-203CFD332B3B}" presName="linNode" presStyleCnt="0"/>
      <dgm:spPr/>
    </dgm:pt>
    <dgm:pt modelId="{750162AA-1C73-EE4E-BFC7-0CA29B5FDA92}" type="pres">
      <dgm:prSet presAssocID="{3B879A27-7168-0B4C-9A36-203CFD332B3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4067506-4FBA-D241-A90B-9A59D9BBD9B4}" type="pres">
      <dgm:prSet presAssocID="{3B879A27-7168-0B4C-9A36-203CFD332B3B}" presName="descendantText" presStyleLbl="alignAccFollowNode1" presStyleIdx="0" presStyleCnt="5">
        <dgm:presLayoutVars>
          <dgm:bulletEnabled val="1"/>
        </dgm:presLayoutVars>
      </dgm:prSet>
      <dgm:spPr/>
    </dgm:pt>
    <dgm:pt modelId="{0211459D-C298-A348-B2FA-54217DE436A7}" type="pres">
      <dgm:prSet presAssocID="{E2CB5357-AB8D-1E4C-9970-163397F278DE}" presName="sp" presStyleCnt="0"/>
      <dgm:spPr/>
    </dgm:pt>
    <dgm:pt modelId="{726F1B12-F0D6-4948-B31D-40F371BD2C10}" type="pres">
      <dgm:prSet presAssocID="{9A1AF436-A086-794E-9C33-636FCF77F077}" presName="linNode" presStyleCnt="0"/>
      <dgm:spPr/>
    </dgm:pt>
    <dgm:pt modelId="{E6C1907A-9AB6-0A4B-A408-B01391E814D9}" type="pres">
      <dgm:prSet presAssocID="{9A1AF436-A086-794E-9C33-636FCF77F07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B6D8CCF-56D0-1B41-9E2F-80588D3C6F8B}" type="pres">
      <dgm:prSet presAssocID="{9A1AF436-A086-794E-9C33-636FCF77F077}" presName="descendantText" presStyleLbl="alignAccFollowNode1" presStyleIdx="1" presStyleCnt="5">
        <dgm:presLayoutVars>
          <dgm:bulletEnabled val="1"/>
        </dgm:presLayoutVars>
      </dgm:prSet>
      <dgm:spPr/>
    </dgm:pt>
    <dgm:pt modelId="{781BB5CB-F339-DD41-996B-200D860CF0B3}" type="pres">
      <dgm:prSet presAssocID="{9D5311C4-9F8F-FE41-8123-FE1B6EB61B84}" presName="sp" presStyleCnt="0"/>
      <dgm:spPr/>
    </dgm:pt>
    <dgm:pt modelId="{1D2C3724-9E5C-D94C-BA5E-95F3C0CA1848}" type="pres">
      <dgm:prSet presAssocID="{FCCCADBD-F0AB-ED44-B841-9ED5A614E8DA}" presName="linNode" presStyleCnt="0"/>
      <dgm:spPr/>
    </dgm:pt>
    <dgm:pt modelId="{69998169-E740-1440-B9FF-BA7C9397A086}" type="pres">
      <dgm:prSet presAssocID="{FCCCADBD-F0AB-ED44-B841-9ED5A614E8D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7DD2EA9-B71E-924B-8980-7F4953719DE8}" type="pres">
      <dgm:prSet presAssocID="{FCCCADBD-F0AB-ED44-B841-9ED5A614E8DA}" presName="descendantText" presStyleLbl="alignAccFollowNode1" presStyleIdx="2" presStyleCnt="5">
        <dgm:presLayoutVars>
          <dgm:bulletEnabled val="1"/>
        </dgm:presLayoutVars>
      </dgm:prSet>
      <dgm:spPr/>
    </dgm:pt>
    <dgm:pt modelId="{5F6A4316-2FB4-224F-89E7-C4D4FB09983D}" type="pres">
      <dgm:prSet presAssocID="{1B3A51F7-1EE3-384C-83BA-462B9BB13CE2}" presName="sp" presStyleCnt="0"/>
      <dgm:spPr/>
    </dgm:pt>
    <dgm:pt modelId="{5257B386-1F59-5E40-8BC7-7719246BFEF4}" type="pres">
      <dgm:prSet presAssocID="{484A8695-1C56-8F41-9006-87EE8D34F539}" presName="linNode" presStyleCnt="0"/>
      <dgm:spPr/>
    </dgm:pt>
    <dgm:pt modelId="{15D3FB4D-91C3-7D41-A92E-CD2A2DCDFD83}" type="pres">
      <dgm:prSet presAssocID="{484A8695-1C56-8F41-9006-87EE8D34F53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CF20DE4-676C-7049-8B68-BA4E84DEF198}" type="pres">
      <dgm:prSet presAssocID="{484A8695-1C56-8F41-9006-87EE8D34F539}" presName="descendantText" presStyleLbl="alignAccFollowNode1" presStyleIdx="3" presStyleCnt="5">
        <dgm:presLayoutVars>
          <dgm:bulletEnabled val="1"/>
        </dgm:presLayoutVars>
      </dgm:prSet>
      <dgm:spPr/>
    </dgm:pt>
    <dgm:pt modelId="{E5F86E08-E859-FE45-AEB6-40E02B5AABA9}" type="pres">
      <dgm:prSet presAssocID="{37F7D2ED-DF50-7641-A13D-DD797E75BD1E}" presName="sp" presStyleCnt="0"/>
      <dgm:spPr/>
    </dgm:pt>
    <dgm:pt modelId="{A7289B39-2986-D244-920C-26377087833D}" type="pres">
      <dgm:prSet presAssocID="{93906AC5-0DE0-C246-BA0F-9DDA07D7E7D2}" presName="linNode" presStyleCnt="0"/>
      <dgm:spPr/>
    </dgm:pt>
    <dgm:pt modelId="{C89B4103-D5F6-DC45-8444-07E6E55F5B43}" type="pres">
      <dgm:prSet presAssocID="{93906AC5-0DE0-C246-BA0F-9DDA07D7E7D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B16282D5-FD46-FB4F-85E6-040637725F2B}" type="pres">
      <dgm:prSet presAssocID="{93906AC5-0DE0-C246-BA0F-9DDA07D7E7D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AB8080B-D8A2-264D-88C9-7DC1E1185017}" srcId="{9A1AF436-A086-794E-9C33-636FCF77F077}" destId="{8C4BD898-C8F6-D747-BE15-9D908BC61C6F}" srcOrd="1" destOrd="0" parTransId="{DB6B7897-BA94-AC4E-888A-1AE02A4010F3}" sibTransId="{D546ACB9-80FD-694F-A6D0-9A7394D3B182}"/>
    <dgm:cxn modelId="{48D11A2B-4E46-C245-BA2E-F14FA58901E8}" type="presOf" srcId="{FCCCADBD-F0AB-ED44-B841-9ED5A614E8DA}" destId="{69998169-E740-1440-B9FF-BA7C9397A086}" srcOrd="0" destOrd="0" presId="urn:microsoft.com/office/officeart/2005/8/layout/vList5"/>
    <dgm:cxn modelId="{DD49A92C-2DC5-F14E-870D-93B8760B35B2}" srcId="{E2191D9C-2FC2-714A-93FB-3959C531E7DE}" destId="{9A1AF436-A086-794E-9C33-636FCF77F077}" srcOrd="1" destOrd="0" parTransId="{61AA9664-F70C-1545-8596-5758B8E644AA}" sibTransId="{9D5311C4-9F8F-FE41-8123-FE1B6EB61B84}"/>
    <dgm:cxn modelId="{CA151F2D-0462-5B4E-BDA7-6304164106A8}" type="presOf" srcId="{E2191D9C-2FC2-714A-93FB-3959C531E7DE}" destId="{F14033B3-0A4F-7E4A-93F0-992BC23D7185}" srcOrd="0" destOrd="0" presId="urn:microsoft.com/office/officeart/2005/8/layout/vList5"/>
    <dgm:cxn modelId="{CE646132-2065-2F4A-BC30-93F8B328D6FF}" srcId="{3B879A27-7168-0B4C-9A36-203CFD332B3B}" destId="{77B4950A-404B-AF49-8426-86B40DBB5D58}" srcOrd="1" destOrd="0" parTransId="{B498E3BF-0B01-F94E-ABC9-FB60F1E8A432}" sibTransId="{56317F9C-E0B6-D046-8A02-08B66754006C}"/>
    <dgm:cxn modelId="{308C9432-CA92-B247-99B2-ACF2EB3ADFC2}" type="presOf" srcId="{0EA2E2F0-F4F3-B94B-82D0-E26C2684B54B}" destId="{A7DD2EA9-B71E-924B-8980-7F4953719DE8}" srcOrd="0" destOrd="0" presId="urn:microsoft.com/office/officeart/2005/8/layout/vList5"/>
    <dgm:cxn modelId="{52FA8F35-237E-F448-9B3C-17364C73C6AF}" srcId="{484A8695-1C56-8F41-9006-87EE8D34F539}" destId="{5C26F8EE-B233-8D44-9B13-53F3D8ABB286}" srcOrd="1" destOrd="0" parTransId="{15CD1BD5-8AD6-694B-8F79-CA2CD50AE060}" sibTransId="{02014B20-E3D6-B841-BCC8-044DC7FE50E2}"/>
    <dgm:cxn modelId="{7243B638-3696-AB41-A185-5AA13E6F8DD4}" srcId="{484A8695-1C56-8F41-9006-87EE8D34F539}" destId="{F6E31778-F885-7241-809A-6799E40563E5}" srcOrd="0" destOrd="0" parTransId="{6FB041FF-489F-464C-B334-5859CA01691E}" sibTransId="{FB2EF7C8-94C6-2445-8D23-D3F46ECAFE8A}"/>
    <dgm:cxn modelId="{650DF93C-8DE5-A346-B556-E86CA20DF1FD}" type="presOf" srcId="{443CDF23-AB6B-684B-945C-03F76188C3A4}" destId="{F4067506-4FBA-D241-A90B-9A59D9BBD9B4}" srcOrd="0" destOrd="2" presId="urn:microsoft.com/office/officeart/2005/8/layout/vList5"/>
    <dgm:cxn modelId="{07C3174D-0E21-C148-85FE-9041EC5704CF}" type="presOf" srcId="{F6E31778-F885-7241-809A-6799E40563E5}" destId="{8CF20DE4-676C-7049-8B68-BA4E84DEF198}" srcOrd="0" destOrd="0" presId="urn:microsoft.com/office/officeart/2005/8/layout/vList5"/>
    <dgm:cxn modelId="{7D8EE651-B44A-9047-8742-7B3DBA6DCD65}" srcId="{3B879A27-7168-0B4C-9A36-203CFD332B3B}" destId="{443CDF23-AB6B-684B-945C-03F76188C3A4}" srcOrd="2" destOrd="0" parTransId="{FB4AF660-A5BA-354E-8A91-2AE5447DBA24}" sibTransId="{2CBC0B37-094C-894B-BB7E-2C687B38469D}"/>
    <dgm:cxn modelId="{2C901B56-EF7B-0B49-92EE-12D9D5B2CBCF}" type="presOf" srcId="{BF14B40F-1C81-BE42-A6C6-A85570BD4353}" destId="{8CF20DE4-676C-7049-8B68-BA4E84DEF198}" srcOrd="0" destOrd="2" presId="urn:microsoft.com/office/officeart/2005/8/layout/vList5"/>
    <dgm:cxn modelId="{C38C4E56-AA04-DB40-BAD7-7BF9E333ED0C}" type="presOf" srcId="{E58601B3-A5D2-8F44-A891-85102E571355}" destId="{B16282D5-FD46-FB4F-85E6-040637725F2B}" srcOrd="0" destOrd="0" presId="urn:microsoft.com/office/officeart/2005/8/layout/vList5"/>
    <dgm:cxn modelId="{5924BD56-EE4F-0A48-91F0-91F52563F7E2}" srcId="{9A1AF436-A086-794E-9C33-636FCF77F077}" destId="{45BC8A42-553D-E041-8A48-F030B1C2A86D}" srcOrd="0" destOrd="0" parTransId="{C3598F9D-DDF6-934E-BAF9-A54691DBAE15}" sibTransId="{B18442B7-7408-5041-BF5A-6951A1F7A487}"/>
    <dgm:cxn modelId="{A832095E-5F97-6C41-9896-B78B18D358A4}" type="presOf" srcId="{45BC8A42-553D-E041-8A48-F030B1C2A86D}" destId="{8B6D8CCF-56D0-1B41-9E2F-80588D3C6F8B}" srcOrd="0" destOrd="0" presId="urn:microsoft.com/office/officeart/2005/8/layout/vList5"/>
    <dgm:cxn modelId="{87D08766-48CF-DE4D-92E0-C8FDEFA3C37E}" srcId="{E2191D9C-2FC2-714A-93FB-3959C531E7DE}" destId="{484A8695-1C56-8F41-9006-87EE8D34F539}" srcOrd="3" destOrd="0" parTransId="{4275B54B-A2A6-E14E-983F-4E34BC3895DB}" sibTransId="{37F7D2ED-DF50-7641-A13D-DD797E75BD1E}"/>
    <dgm:cxn modelId="{A5345667-67DB-794F-9E70-9F06D5FDBAE4}" type="presOf" srcId="{93906AC5-0DE0-C246-BA0F-9DDA07D7E7D2}" destId="{C89B4103-D5F6-DC45-8444-07E6E55F5B43}" srcOrd="0" destOrd="0" presId="urn:microsoft.com/office/officeart/2005/8/layout/vList5"/>
    <dgm:cxn modelId="{CE44DD72-0686-8B42-9410-4A434E75C161}" type="presOf" srcId="{45409837-9425-7642-8909-E9DAE803CEAD}" destId="{A7DD2EA9-B71E-924B-8980-7F4953719DE8}" srcOrd="0" destOrd="2" presId="urn:microsoft.com/office/officeart/2005/8/layout/vList5"/>
    <dgm:cxn modelId="{5EA76B78-1FD2-514B-B064-017E46364D24}" srcId="{E2191D9C-2FC2-714A-93FB-3959C531E7DE}" destId="{FCCCADBD-F0AB-ED44-B841-9ED5A614E8DA}" srcOrd="2" destOrd="0" parTransId="{02905EE6-D61E-9B4B-B52C-C29210664855}" sibTransId="{1B3A51F7-1EE3-384C-83BA-462B9BB13CE2}"/>
    <dgm:cxn modelId="{23DF9D8D-A189-4F46-86DC-AFE325751913}" type="presOf" srcId="{0957EC3E-A145-FD48-926D-1E7BD2DA09DC}" destId="{F4067506-4FBA-D241-A90B-9A59D9BBD9B4}" srcOrd="0" destOrd="0" presId="urn:microsoft.com/office/officeart/2005/8/layout/vList5"/>
    <dgm:cxn modelId="{3059BD92-67C0-7B4F-8722-3E94562F4C23}" srcId="{E2191D9C-2FC2-714A-93FB-3959C531E7DE}" destId="{93906AC5-0DE0-C246-BA0F-9DDA07D7E7D2}" srcOrd="4" destOrd="0" parTransId="{D829524C-4E5F-304E-BAA8-ADE942A9093F}" sibTransId="{F30F0392-2265-7F45-AB73-F6B2CFD66643}"/>
    <dgm:cxn modelId="{0F5E8794-9CC2-344F-9CE2-17CC5DD8F7BF}" type="presOf" srcId="{484A8695-1C56-8F41-9006-87EE8D34F539}" destId="{15D3FB4D-91C3-7D41-A92E-CD2A2DCDFD83}" srcOrd="0" destOrd="0" presId="urn:microsoft.com/office/officeart/2005/8/layout/vList5"/>
    <dgm:cxn modelId="{10FAFE97-505E-AE40-BFE5-DF9645888AF0}" type="presOf" srcId="{D2692618-EB8D-C349-9C1A-E6E84D0DC13C}" destId="{8B6D8CCF-56D0-1B41-9E2F-80588D3C6F8B}" srcOrd="0" destOrd="2" presId="urn:microsoft.com/office/officeart/2005/8/layout/vList5"/>
    <dgm:cxn modelId="{CA4DD098-C882-0541-8D3D-BC216ED6A04D}" type="presOf" srcId="{14080873-6113-5945-8DAB-49ADEFA86DAE}" destId="{A7DD2EA9-B71E-924B-8980-7F4953719DE8}" srcOrd="0" destOrd="1" presId="urn:microsoft.com/office/officeart/2005/8/layout/vList5"/>
    <dgm:cxn modelId="{DBFD539B-A0FC-3E43-BB63-AEBB80E419AC}" srcId="{93906AC5-0DE0-C246-BA0F-9DDA07D7E7D2}" destId="{0657B7F3-48DC-0E43-A123-3147C819052F}" srcOrd="1" destOrd="0" parTransId="{58791F3B-7DC3-B34E-97DB-0D919046FC96}" sibTransId="{CB86DD57-3622-E249-9492-6B8F03D6662B}"/>
    <dgm:cxn modelId="{AC1F72AC-C779-4646-9A48-F325A57549EB}" type="presOf" srcId="{5C26F8EE-B233-8D44-9B13-53F3D8ABB286}" destId="{8CF20DE4-676C-7049-8B68-BA4E84DEF198}" srcOrd="0" destOrd="1" presId="urn:microsoft.com/office/officeart/2005/8/layout/vList5"/>
    <dgm:cxn modelId="{977B08B2-45E0-AB4D-B283-FE9E89549DD4}" type="presOf" srcId="{77B4950A-404B-AF49-8426-86B40DBB5D58}" destId="{F4067506-4FBA-D241-A90B-9A59D9BBD9B4}" srcOrd="0" destOrd="1" presId="urn:microsoft.com/office/officeart/2005/8/layout/vList5"/>
    <dgm:cxn modelId="{3BD72EB3-3BC4-4E4A-8A66-1EA1DC117631}" type="presOf" srcId="{0657B7F3-48DC-0E43-A123-3147C819052F}" destId="{B16282D5-FD46-FB4F-85E6-040637725F2B}" srcOrd="0" destOrd="1" presId="urn:microsoft.com/office/officeart/2005/8/layout/vList5"/>
    <dgm:cxn modelId="{07357FBC-F04F-F543-A10E-1BB5F0C1C097}" srcId="{FCCCADBD-F0AB-ED44-B841-9ED5A614E8DA}" destId="{14080873-6113-5945-8DAB-49ADEFA86DAE}" srcOrd="1" destOrd="0" parTransId="{DB9189A6-9751-D645-8F60-54AB83C48AE5}" sibTransId="{BD70AD9E-B3DA-C944-8B60-CC2163DE0D55}"/>
    <dgm:cxn modelId="{B912ABBE-7AA9-B345-859E-43C802E8C1D2}" type="presOf" srcId="{9A1AF436-A086-794E-9C33-636FCF77F077}" destId="{E6C1907A-9AB6-0A4B-A408-B01391E814D9}" srcOrd="0" destOrd="0" presId="urn:microsoft.com/office/officeart/2005/8/layout/vList5"/>
    <dgm:cxn modelId="{A10550CA-5811-3A48-BD99-7E307187B735}" srcId="{93906AC5-0DE0-C246-BA0F-9DDA07D7E7D2}" destId="{E58601B3-A5D2-8F44-A891-85102E571355}" srcOrd="0" destOrd="0" parTransId="{08792AFE-A3AD-564C-AFA2-5A813256564F}" sibTransId="{6DE55988-07AE-C645-8EC4-707BFA4D3884}"/>
    <dgm:cxn modelId="{552D27D5-0824-724A-B9E3-6440007FB8F0}" srcId="{3B879A27-7168-0B4C-9A36-203CFD332B3B}" destId="{0957EC3E-A145-FD48-926D-1E7BD2DA09DC}" srcOrd="0" destOrd="0" parTransId="{1EEA7D6D-ADBC-CE47-85E9-A6C1FA541B1B}" sibTransId="{C8E8CA09-B4FF-1A4B-8C2A-9AA57298B897}"/>
    <dgm:cxn modelId="{62DFA6D5-FC6D-ED43-BFBD-E18B8CE3BF94}" srcId="{E2191D9C-2FC2-714A-93FB-3959C531E7DE}" destId="{3B879A27-7168-0B4C-9A36-203CFD332B3B}" srcOrd="0" destOrd="0" parTransId="{4A91C349-B6E6-244A-B5FB-ECAFD18B9F8F}" sibTransId="{E2CB5357-AB8D-1E4C-9970-163397F278DE}"/>
    <dgm:cxn modelId="{5183E8D8-6180-DC4C-ADCC-4AF5B9822B6E}" srcId="{484A8695-1C56-8F41-9006-87EE8D34F539}" destId="{BF14B40F-1C81-BE42-A6C6-A85570BD4353}" srcOrd="2" destOrd="0" parTransId="{BE55AD9C-2DAE-BA40-8E7E-269675E3CCD3}" sibTransId="{E09BC486-796E-5942-A57A-53477BD99D57}"/>
    <dgm:cxn modelId="{1B6F6EDB-9C77-C149-9DEF-5332CD4882C8}" type="presOf" srcId="{3B879A27-7168-0B4C-9A36-203CFD332B3B}" destId="{750162AA-1C73-EE4E-BFC7-0CA29B5FDA92}" srcOrd="0" destOrd="0" presId="urn:microsoft.com/office/officeart/2005/8/layout/vList5"/>
    <dgm:cxn modelId="{3A9E9CEC-3D98-0443-A762-1EAFB184466A}" srcId="{9A1AF436-A086-794E-9C33-636FCF77F077}" destId="{D2692618-EB8D-C349-9C1A-E6E84D0DC13C}" srcOrd="2" destOrd="0" parTransId="{4F7E7250-919B-CC4D-90B8-48A1CAE3B3C2}" sibTransId="{7ABBF62E-4F52-DD4C-9A4A-352F71A85CA5}"/>
    <dgm:cxn modelId="{EB4B0FEE-B920-E54B-8896-DAD6E306F215}" srcId="{FCCCADBD-F0AB-ED44-B841-9ED5A614E8DA}" destId="{45409837-9425-7642-8909-E9DAE803CEAD}" srcOrd="2" destOrd="0" parTransId="{BDFF02E3-4EB4-8B44-B688-3D2DB95C546D}" sibTransId="{2E979912-952A-9347-99A4-8967A761C7F7}"/>
    <dgm:cxn modelId="{36437BEF-2FF6-134F-A3E8-AF36186CB861}" srcId="{FCCCADBD-F0AB-ED44-B841-9ED5A614E8DA}" destId="{0EA2E2F0-F4F3-B94B-82D0-E26C2684B54B}" srcOrd="0" destOrd="0" parTransId="{A4F875F1-ED57-BF43-8774-FB2FCFBAC537}" sibTransId="{FB926A46-AD49-7241-9557-64D6E1F4DB17}"/>
    <dgm:cxn modelId="{F51783FC-4E1D-7740-9CFB-6781EDEC89EC}" type="presOf" srcId="{8C4BD898-C8F6-D747-BE15-9D908BC61C6F}" destId="{8B6D8CCF-56D0-1B41-9E2F-80588D3C6F8B}" srcOrd="0" destOrd="1" presId="urn:microsoft.com/office/officeart/2005/8/layout/vList5"/>
    <dgm:cxn modelId="{CD04C29B-7A5B-8342-9269-40C9FE4FB4EB}" type="presParOf" srcId="{F14033B3-0A4F-7E4A-93F0-992BC23D7185}" destId="{99A64BEF-7EA5-5E4F-BA81-C381195D1202}" srcOrd="0" destOrd="0" presId="urn:microsoft.com/office/officeart/2005/8/layout/vList5"/>
    <dgm:cxn modelId="{160E835E-A1D6-BE45-AD7F-3E1CFD78BBFB}" type="presParOf" srcId="{99A64BEF-7EA5-5E4F-BA81-C381195D1202}" destId="{750162AA-1C73-EE4E-BFC7-0CA29B5FDA92}" srcOrd="0" destOrd="0" presId="urn:microsoft.com/office/officeart/2005/8/layout/vList5"/>
    <dgm:cxn modelId="{567C615D-723A-634E-9805-E17DD35A4B8A}" type="presParOf" srcId="{99A64BEF-7EA5-5E4F-BA81-C381195D1202}" destId="{F4067506-4FBA-D241-A90B-9A59D9BBD9B4}" srcOrd="1" destOrd="0" presId="urn:microsoft.com/office/officeart/2005/8/layout/vList5"/>
    <dgm:cxn modelId="{63B146A3-A2AC-7B4B-8920-EC4A3880F7F8}" type="presParOf" srcId="{F14033B3-0A4F-7E4A-93F0-992BC23D7185}" destId="{0211459D-C298-A348-B2FA-54217DE436A7}" srcOrd="1" destOrd="0" presId="urn:microsoft.com/office/officeart/2005/8/layout/vList5"/>
    <dgm:cxn modelId="{1438CBB1-662C-5949-A9CE-916571599CDD}" type="presParOf" srcId="{F14033B3-0A4F-7E4A-93F0-992BC23D7185}" destId="{726F1B12-F0D6-4948-B31D-40F371BD2C10}" srcOrd="2" destOrd="0" presId="urn:microsoft.com/office/officeart/2005/8/layout/vList5"/>
    <dgm:cxn modelId="{D2905B28-9F4E-504D-B211-D7962EF08CEE}" type="presParOf" srcId="{726F1B12-F0D6-4948-B31D-40F371BD2C10}" destId="{E6C1907A-9AB6-0A4B-A408-B01391E814D9}" srcOrd="0" destOrd="0" presId="urn:microsoft.com/office/officeart/2005/8/layout/vList5"/>
    <dgm:cxn modelId="{DFA9F4B0-F386-BB44-9E10-76ADC6D4155E}" type="presParOf" srcId="{726F1B12-F0D6-4948-B31D-40F371BD2C10}" destId="{8B6D8CCF-56D0-1B41-9E2F-80588D3C6F8B}" srcOrd="1" destOrd="0" presId="urn:microsoft.com/office/officeart/2005/8/layout/vList5"/>
    <dgm:cxn modelId="{1C9AC005-D6F5-2241-9D63-3453B7D5417C}" type="presParOf" srcId="{F14033B3-0A4F-7E4A-93F0-992BC23D7185}" destId="{781BB5CB-F339-DD41-996B-200D860CF0B3}" srcOrd="3" destOrd="0" presId="urn:microsoft.com/office/officeart/2005/8/layout/vList5"/>
    <dgm:cxn modelId="{BE8920BE-4B9B-8740-A9F6-F28F345E38BE}" type="presParOf" srcId="{F14033B3-0A4F-7E4A-93F0-992BC23D7185}" destId="{1D2C3724-9E5C-D94C-BA5E-95F3C0CA1848}" srcOrd="4" destOrd="0" presId="urn:microsoft.com/office/officeart/2005/8/layout/vList5"/>
    <dgm:cxn modelId="{F3AFE935-AEE3-A748-9B2B-02270286C165}" type="presParOf" srcId="{1D2C3724-9E5C-D94C-BA5E-95F3C0CA1848}" destId="{69998169-E740-1440-B9FF-BA7C9397A086}" srcOrd="0" destOrd="0" presId="urn:microsoft.com/office/officeart/2005/8/layout/vList5"/>
    <dgm:cxn modelId="{E309122D-2D5E-6743-B6F2-411EEE3ED473}" type="presParOf" srcId="{1D2C3724-9E5C-D94C-BA5E-95F3C0CA1848}" destId="{A7DD2EA9-B71E-924B-8980-7F4953719DE8}" srcOrd="1" destOrd="0" presId="urn:microsoft.com/office/officeart/2005/8/layout/vList5"/>
    <dgm:cxn modelId="{38DBEA9B-DB37-FD4D-B8E7-2750B7CA1C1B}" type="presParOf" srcId="{F14033B3-0A4F-7E4A-93F0-992BC23D7185}" destId="{5F6A4316-2FB4-224F-89E7-C4D4FB09983D}" srcOrd="5" destOrd="0" presId="urn:microsoft.com/office/officeart/2005/8/layout/vList5"/>
    <dgm:cxn modelId="{70FFC6E7-A120-1446-A236-3C55A9BC9867}" type="presParOf" srcId="{F14033B3-0A4F-7E4A-93F0-992BC23D7185}" destId="{5257B386-1F59-5E40-8BC7-7719246BFEF4}" srcOrd="6" destOrd="0" presId="urn:microsoft.com/office/officeart/2005/8/layout/vList5"/>
    <dgm:cxn modelId="{BD5600DE-9F47-824B-9C16-E2084FE2B350}" type="presParOf" srcId="{5257B386-1F59-5E40-8BC7-7719246BFEF4}" destId="{15D3FB4D-91C3-7D41-A92E-CD2A2DCDFD83}" srcOrd="0" destOrd="0" presId="urn:microsoft.com/office/officeart/2005/8/layout/vList5"/>
    <dgm:cxn modelId="{1DF7B256-0255-BB4D-BD44-EA99D3769CB0}" type="presParOf" srcId="{5257B386-1F59-5E40-8BC7-7719246BFEF4}" destId="{8CF20DE4-676C-7049-8B68-BA4E84DEF198}" srcOrd="1" destOrd="0" presId="urn:microsoft.com/office/officeart/2005/8/layout/vList5"/>
    <dgm:cxn modelId="{06A91474-6987-ED44-B9D3-35ADD208FE77}" type="presParOf" srcId="{F14033B3-0A4F-7E4A-93F0-992BC23D7185}" destId="{E5F86E08-E859-FE45-AEB6-40E02B5AABA9}" srcOrd="7" destOrd="0" presId="urn:microsoft.com/office/officeart/2005/8/layout/vList5"/>
    <dgm:cxn modelId="{70C67FB9-9399-AE4C-8E57-5CA4FEC16E2B}" type="presParOf" srcId="{F14033B3-0A4F-7E4A-93F0-992BC23D7185}" destId="{A7289B39-2986-D244-920C-26377087833D}" srcOrd="8" destOrd="0" presId="urn:microsoft.com/office/officeart/2005/8/layout/vList5"/>
    <dgm:cxn modelId="{6D8D753D-3543-2E4D-8889-655FD92038F6}" type="presParOf" srcId="{A7289B39-2986-D244-920C-26377087833D}" destId="{C89B4103-D5F6-DC45-8444-07E6E55F5B43}" srcOrd="0" destOrd="0" presId="urn:microsoft.com/office/officeart/2005/8/layout/vList5"/>
    <dgm:cxn modelId="{3191E6F6-654E-EA42-AA43-7F7188F9772E}" type="presParOf" srcId="{A7289B39-2986-D244-920C-26377087833D}" destId="{B16282D5-FD46-FB4F-85E6-040637725F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9B874-1A01-4605-A6C3-B9DAAFB1B085}">
      <dsp:nvSpPr>
        <dsp:cNvPr id="0" name=""/>
        <dsp:cNvSpPr/>
      </dsp:nvSpPr>
      <dsp:spPr>
        <a:xfrm>
          <a:off x="2097433" y="1460348"/>
          <a:ext cx="1224625" cy="1224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Participants Perspectives</a:t>
          </a:r>
        </a:p>
      </dsp:txBody>
      <dsp:txXfrm>
        <a:off x="2276775" y="1639690"/>
        <a:ext cx="865941" cy="865941"/>
      </dsp:txXfrm>
    </dsp:sp>
    <dsp:sp modelId="{F3036004-83EB-4B5D-9A6E-A55389B39427}">
      <dsp:nvSpPr>
        <dsp:cNvPr id="0" name=""/>
        <dsp:cNvSpPr/>
      </dsp:nvSpPr>
      <dsp:spPr>
        <a:xfrm rot="19756190">
          <a:off x="3149590" y="1176679"/>
          <a:ext cx="1547594" cy="349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80493-D51A-4BC2-842A-F5E2A20BE203}">
      <dsp:nvSpPr>
        <dsp:cNvPr id="0" name=""/>
        <dsp:cNvSpPr/>
      </dsp:nvSpPr>
      <dsp:spPr>
        <a:xfrm>
          <a:off x="3957336" y="519849"/>
          <a:ext cx="1163393" cy="930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Focus Group</a:t>
          </a:r>
        </a:p>
      </dsp:txBody>
      <dsp:txXfrm>
        <a:off x="3984596" y="547109"/>
        <a:ext cx="1108873" cy="876195"/>
      </dsp:txXfrm>
    </dsp:sp>
    <dsp:sp modelId="{3FFE1913-7AF3-465A-BC28-5E5E1F64F8A2}">
      <dsp:nvSpPr>
        <dsp:cNvPr id="0" name=""/>
        <dsp:cNvSpPr/>
      </dsp:nvSpPr>
      <dsp:spPr>
        <a:xfrm rot="16200000">
          <a:off x="2239612" y="760981"/>
          <a:ext cx="940266" cy="349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594515"/>
            <a:satOff val="7627"/>
            <a:lumOff val="-8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0015F-B564-46D5-AAB1-BCA1657E0827}">
      <dsp:nvSpPr>
        <dsp:cNvPr id="0" name=""/>
        <dsp:cNvSpPr/>
      </dsp:nvSpPr>
      <dsp:spPr>
        <a:xfrm>
          <a:off x="2128049" y="0"/>
          <a:ext cx="1163393" cy="930715"/>
        </a:xfrm>
        <a:prstGeom prst="roundRect">
          <a:avLst>
            <a:gd name="adj" fmla="val 10000"/>
          </a:avLst>
        </a:prstGeom>
        <a:solidFill>
          <a:schemeClr val="accent5">
            <a:hueOff val="-4594515"/>
            <a:satOff val="7627"/>
            <a:lumOff val="-8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 Parent Interviews</a:t>
          </a:r>
        </a:p>
      </dsp:txBody>
      <dsp:txXfrm>
        <a:off x="2155309" y="27260"/>
        <a:ext cx="1108873" cy="876195"/>
      </dsp:txXfrm>
    </dsp:sp>
    <dsp:sp modelId="{757E5C54-CD97-4C09-862A-05793A30CF58}">
      <dsp:nvSpPr>
        <dsp:cNvPr id="0" name=""/>
        <dsp:cNvSpPr/>
      </dsp:nvSpPr>
      <dsp:spPr>
        <a:xfrm rot="12849163">
          <a:off x="710539" y="1068183"/>
          <a:ext cx="1551548" cy="349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189031"/>
            <a:satOff val="15255"/>
            <a:lumOff val="-17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E6D12-3009-496C-A808-9A07B12495BC}">
      <dsp:nvSpPr>
        <dsp:cNvPr id="0" name=""/>
        <dsp:cNvSpPr/>
      </dsp:nvSpPr>
      <dsp:spPr>
        <a:xfrm>
          <a:off x="262629" y="341815"/>
          <a:ext cx="1163393" cy="930715"/>
        </a:xfrm>
        <a:prstGeom prst="roundRect">
          <a:avLst>
            <a:gd name="adj" fmla="val 10000"/>
          </a:avLst>
        </a:prstGeom>
        <a:solidFill>
          <a:schemeClr val="accent5">
            <a:hueOff val="-9189031"/>
            <a:satOff val="15255"/>
            <a:lumOff val="-17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Individual Teacher Interviews</a:t>
          </a:r>
        </a:p>
      </dsp:txBody>
      <dsp:txXfrm>
        <a:off x="289889" y="369075"/>
        <a:ext cx="1108873" cy="876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67506-4FBA-D241-A90B-9A59D9BBD9B4}">
      <dsp:nvSpPr>
        <dsp:cNvPr id="0" name=""/>
        <dsp:cNvSpPr/>
      </dsp:nvSpPr>
      <dsp:spPr>
        <a:xfrm rot="5400000">
          <a:off x="3717744" y="-1526603"/>
          <a:ext cx="567862" cy="376628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Variety of learning models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Encouragement received from the teacher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Teacher challenging students </a:t>
          </a:r>
        </a:p>
      </dsp:txBody>
      <dsp:txXfrm rot="-5400000">
        <a:off x="2118535" y="100327"/>
        <a:ext cx="3738561" cy="512420"/>
      </dsp:txXfrm>
    </dsp:sp>
    <dsp:sp modelId="{750162AA-1C73-EE4E-BFC7-0CA29B5FDA92}">
      <dsp:nvSpPr>
        <dsp:cNvPr id="0" name=""/>
        <dsp:cNvSpPr/>
      </dsp:nvSpPr>
      <dsp:spPr>
        <a:xfrm>
          <a:off x="0" y="1623"/>
          <a:ext cx="2118534" cy="709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Classroom Environment </a:t>
          </a:r>
        </a:p>
      </dsp:txBody>
      <dsp:txXfrm>
        <a:off x="34651" y="36274"/>
        <a:ext cx="2049232" cy="640526"/>
      </dsp:txXfrm>
    </dsp:sp>
    <dsp:sp modelId="{8B6D8CCF-56D0-1B41-9E2F-80588D3C6F8B}">
      <dsp:nvSpPr>
        <dsp:cNvPr id="0" name=""/>
        <dsp:cNvSpPr/>
      </dsp:nvSpPr>
      <dsp:spPr>
        <a:xfrm rot="5400000">
          <a:off x="3717744" y="-781284"/>
          <a:ext cx="567862" cy="3766282"/>
        </a:xfrm>
        <a:prstGeom prst="round2SameRect">
          <a:avLst/>
        </a:prstGeom>
        <a:solidFill>
          <a:schemeClr val="accent4">
            <a:tint val="40000"/>
            <a:alpha val="90000"/>
            <a:hueOff val="5377581"/>
            <a:satOff val="7863"/>
            <a:lumOff val="94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377581"/>
              <a:satOff val="7863"/>
              <a:lumOff val="9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Parent as volunteer within the school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Parent and teacher relationship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Value of education </a:t>
          </a:r>
        </a:p>
      </dsp:txBody>
      <dsp:txXfrm rot="-5400000">
        <a:off x="2118535" y="845646"/>
        <a:ext cx="3738561" cy="512420"/>
      </dsp:txXfrm>
    </dsp:sp>
    <dsp:sp modelId="{E6C1907A-9AB6-0A4B-A408-B01391E814D9}">
      <dsp:nvSpPr>
        <dsp:cNvPr id="0" name=""/>
        <dsp:cNvSpPr/>
      </dsp:nvSpPr>
      <dsp:spPr>
        <a:xfrm>
          <a:off x="0" y="746943"/>
          <a:ext cx="2118534" cy="709828"/>
        </a:xfrm>
        <a:prstGeom prst="roundRect">
          <a:avLst/>
        </a:prstGeom>
        <a:solidFill>
          <a:schemeClr val="accent4">
            <a:hueOff val="5300058"/>
            <a:satOff val="-3814"/>
            <a:lumOff val="41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Parental Involvement </a:t>
          </a:r>
        </a:p>
      </dsp:txBody>
      <dsp:txXfrm>
        <a:off x="34651" y="781594"/>
        <a:ext cx="2049232" cy="640526"/>
      </dsp:txXfrm>
    </dsp:sp>
    <dsp:sp modelId="{A7DD2EA9-B71E-924B-8980-7F4953719DE8}">
      <dsp:nvSpPr>
        <dsp:cNvPr id="0" name=""/>
        <dsp:cNvSpPr/>
      </dsp:nvSpPr>
      <dsp:spPr>
        <a:xfrm rot="5400000">
          <a:off x="3717744" y="-35964"/>
          <a:ext cx="567862" cy="3766282"/>
        </a:xfrm>
        <a:prstGeom prst="round2SameRect">
          <a:avLst/>
        </a:prstGeom>
        <a:solidFill>
          <a:schemeClr val="accent4">
            <a:tint val="40000"/>
            <a:alpha val="90000"/>
            <a:hueOff val="10755161"/>
            <a:satOff val="15725"/>
            <a:lumOff val="188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755161"/>
              <a:satOff val="15725"/>
              <a:lumOff val="1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Recreational Programs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Tutoring Programs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Faith-based Organizations </a:t>
          </a:r>
        </a:p>
      </dsp:txBody>
      <dsp:txXfrm rot="-5400000">
        <a:off x="2118535" y="1590966"/>
        <a:ext cx="3738561" cy="512420"/>
      </dsp:txXfrm>
    </dsp:sp>
    <dsp:sp modelId="{69998169-E740-1440-B9FF-BA7C9397A086}">
      <dsp:nvSpPr>
        <dsp:cNvPr id="0" name=""/>
        <dsp:cNvSpPr/>
      </dsp:nvSpPr>
      <dsp:spPr>
        <a:xfrm>
          <a:off x="0" y="1492262"/>
          <a:ext cx="2118534" cy="709828"/>
        </a:xfrm>
        <a:prstGeom prst="roundRect">
          <a:avLst/>
        </a:prstGeom>
        <a:solidFill>
          <a:schemeClr val="accent4">
            <a:hueOff val="10600116"/>
            <a:satOff val="-7627"/>
            <a:lumOff val="8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Community Partners and Organizations</a:t>
          </a:r>
        </a:p>
      </dsp:txBody>
      <dsp:txXfrm>
        <a:off x="34651" y="1526913"/>
        <a:ext cx="2049232" cy="640526"/>
      </dsp:txXfrm>
    </dsp:sp>
    <dsp:sp modelId="{8CF20DE4-676C-7049-8B68-BA4E84DEF198}">
      <dsp:nvSpPr>
        <dsp:cNvPr id="0" name=""/>
        <dsp:cNvSpPr/>
      </dsp:nvSpPr>
      <dsp:spPr>
        <a:xfrm rot="5400000">
          <a:off x="3717744" y="709355"/>
          <a:ext cx="567862" cy="3766282"/>
        </a:xfrm>
        <a:prstGeom prst="round2SameRect">
          <a:avLst/>
        </a:prstGeom>
        <a:solidFill>
          <a:schemeClr val="accent4">
            <a:tint val="40000"/>
            <a:alpha val="90000"/>
            <a:hueOff val="16132742"/>
            <a:satOff val="23588"/>
            <a:lumOff val="28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6132742"/>
              <a:satOff val="23588"/>
              <a:lumOff val="2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Being accepted by others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Participate in school activities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Support from school staff </a:t>
          </a:r>
        </a:p>
      </dsp:txBody>
      <dsp:txXfrm rot="-5400000">
        <a:off x="2118535" y="2336286"/>
        <a:ext cx="3738561" cy="512420"/>
      </dsp:txXfrm>
    </dsp:sp>
    <dsp:sp modelId="{15D3FB4D-91C3-7D41-A92E-CD2A2DCDFD83}">
      <dsp:nvSpPr>
        <dsp:cNvPr id="0" name=""/>
        <dsp:cNvSpPr/>
      </dsp:nvSpPr>
      <dsp:spPr>
        <a:xfrm>
          <a:off x="0" y="2237582"/>
          <a:ext cx="2118534" cy="709828"/>
        </a:xfrm>
        <a:prstGeom prst="roundRect">
          <a:avLst/>
        </a:prstGeom>
        <a:solidFill>
          <a:schemeClr val="accent4">
            <a:hueOff val="15900174"/>
            <a:satOff val="-11441"/>
            <a:lumOff val="125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School-connectedness</a:t>
          </a:r>
        </a:p>
      </dsp:txBody>
      <dsp:txXfrm>
        <a:off x="34651" y="2272233"/>
        <a:ext cx="2049232" cy="640526"/>
      </dsp:txXfrm>
    </dsp:sp>
    <dsp:sp modelId="{B16282D5-FD46-FB4F-85E6-040637725F2B}">
      <dsp:nvSpPr>
        <dsp:cNvPr id="0" name=""/>
        <dsp:cNvSpPr/>
      </dsp:nvSpPr>
      <dsp:spPr>
        <a:xfrm rot="5400000">
          <a:off x="3717744" y="1454674"/>
          <a:ext cx="567862" cy="3766282"/>
        </a:xfrm>
        <a:prstGeom prst="round2SameRect">
          <a:avLst/>
        </a:prstGeom>
        <a:solidFill>
          <a:schemeClr val="accent4">
            <a:tint val="40000"/>
            <a:alpha val="90000"/>
            <a:hueOff val="21510322"/>
            <a:satOff val="31450"/>
            <a:lumOff val="37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1510322"/>
              <a:satOff val="31450"/>
              <a:lumOff val="37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Way out of poverty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rgbClr val="002060"/>
              </a:solidFill>
            </a:rPr>
            <a:t>Aspirations to attend college </a:t>
          </a:r>
        </a:p>
      </dsp:txBody>
      <dsp:txXfrm rot="-5400000">
        <a:off x="2118535" y="3081605"/>
        <a:ext cx="3738561" cy="512420"/>
      </dsp:txXfrm>
    </dsp:sp>
    <dsp:sp modelId="{C89B4103-D5F6-DC45-8444-07E6E55F5B43}">
      <dsp:nvSpPr>
        <dsp:cNvPr id="0" name=""/>
        <dsp:cNvSpPr/>
      </dsp:nvSpPr>
      <dsp:spPr>
        <a:xfrm>
          <a:off x="0" y="2982902"/>
          <a:ext cx="2118534" cy="709828"/>
        </a:xfrm>
        <a:prstGeom prst="roundRect">
          <a:avLst/>
        </a:prstGeom>
        <a:solidFill>
          <a:schemeClr val="accent4">
            <a:hueOff val="21200231"/>
            <a:satOff val="-15255"/>
            <a:lumOff val="16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Goals and Determination</a:t>
          </a:r>
        </a:p>
      </dsp:txBody>
      <dsp:txXfrm>
        <a:off x="34651" y="3017553"/>
        <a:ext cx="2049232" cy="640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57B9-ACD9-4327-A3E1-A5B44A980C6B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FAA09-1BED-4892-BFF6-9CBBD4CCD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1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3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4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10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2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96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8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77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4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2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5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FAA09-1BED-4892-BFF6-9CBBD4CCD4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8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9358-41EB-4B0E-86E0-C748CE07996E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56BC-CACD-427C-814B-BD34309FA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70" y="171847"/>
            <a:ext cx="8776837" cy="22358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Calibri"/>
                <a:ea typeface="+mj-lt"/>
                <a:cs typeface="+mj-lt"/>
              </a:rPr>
              <a:t>A Collective Case Study of Factors</a:t>
            </a:r>
            <a:r>
              <a:rPr lang="en-US" sz="3000" b="1" dirty="0">
                <a:solidFill>
                  <a:schemeClr val="bg2"/>
                </a:solidFill>
                <a:latin typeface="Calibri"/>
                <a:cs typeface="Calibri Light"/>
              </a:rPr>
              <a:t> That Promote Academic Motivation Among High-Performing Economically Disadvantaged Middle School Students</a:t>
            </a:r>
            <a:r>
              <a:rPr lang="en-US" sz="3000" b="1" dirty="0">
                <a:solidFill>
                  <a:srgbClr val="002060"/>
                </a:solidFill>
              </a:rPr>
              <a:t> </a:t>
            </a:r>
            <a:endParaRPr lang="en-US" sz="3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F5FAA-8F09-4EF8-B74F-FCF6F8CA7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35759"/>
            <a:ext cx="6400800" cy="1724451"/>
          </a:xfrm>
        </p:spPr>
        <p:txBody>
          <a:bodyPr>
            <a:normAutofit/>
          </a:bodyPr>
          <a:lstStyle/>
          <a:p>
            <a:r>
              <a:rPr lang="en-US" sz="2000" dirty="0"/>
              <a:t>Gregory Shields, Ph.D. </a:t>
            </a:r>
          </a:p>
          <a:p>
            <a:r>
              <a:rPr lang="en-US" sz="2000" dirty="0"/>
              <a:t>Oral Presentation</a:t>
            </a:r>
          </a:p>
          <a:p>
            <a:r>
              <a:rPr lang="en-US" sz="2000" dirty="0"/>
              <a:t>For</a:t>
            </a:r>
          </a:p>
          <a:p>
            <a:r>
              <a:rPr lang="en-US" sz="2000" dirty="0"/>
              <a:t>Liberty University Research Week 2021</a:t>
            </a:r>
          </a:p>
        </p:txBody>
      </p:sp>
    </p:spTree>
    <p:extLst>
      <p:ext uri="{BB962C8B-B14F-4D97-AF65-F5344CB8AC3E}">
        <p14:creationId xmlns:p14="http://schemas.microsoft.com/office/powerpoint/2010/main" val="207116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1590" y="891036"/>
            <a:ext cx="6394959" cy="925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 holistic analysis approach </a:t>
            </a:r>
            <a:r>
              <a:rPr lang="en-US" sz="500" dirty="0">
                <a:solidFill>
                  <a:schemeClr val="tx1">
                    <a:lumMod val="65000"/>
                  </a:schemeClr>
                </a:solidFill>
              </a:rPr>
              <a:t>Creswell &amp; Poth, 2018; Yin, 2018</a:t>
            </a:r>
          </a:p>
          <a:p>
            <a:r>
              <a:rPr lang="en-US" sz="2000" dirty="0">
                <a:solidFill>
                  <a:srgbClr val="002060"/>
                </a:solidFill>
              </a:rPr>
              <a:t>Data was triangulated </a:t>
            </a:r>
            <a:r>
              <a:rPr lang="en-US" sz="500" dirty="0">
                <a:solidFill>
                  <a:schemeClr val="tx1">
                    <a:lumMod val="65000"/>
                  </a:schemeClr>
                </a:solidFill>
              </a:rPr>
              <a:t>Yin &amp; Campbell,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060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Data Analysis and Triangulation of Findings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8240087-CBA0-DF4E-A328-DA41A0BE9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490301"/>
              </p:ext>
            </p:extLst>
          </p:nvPr>
        </p:nvGraphicFramePr>
        <p:xfrm>
          <a:off x="1862254" y="2252547"/>
          <a:ext cx="5419492" cy="268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99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Research Findings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287EBB-E6C6-AC43-928A-391E5D00C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733809"/>
              </p:ext>
            </p:extLst>
          </p:nvPr>
        </p:nvGraphicFramePr>
        <p:xfrm>
          <a:off x="1629591" y="1243167"/>
          <a:ext cx="5884817" cy="369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179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896" y="205979"/>
            <a:ext cx="7238011" cy="8572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Delimitations &amp; Limitations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111C3-E589-D641-9C1C-7B1EB3673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6" y="1407970"/>
            <a:ext cx="7238011" cy="273058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Delimitations: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sampling approach used for identifying potential participants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Limitations: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the willingness of parents to participate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availability of fathers as participants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2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88" y="176290"/>
            <a:ext cx="7713024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Recommendations for 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99" y="1360838"/>
            <a:ext cx="7321138" cy="28964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Expanding the research to include perceptions from participants at the elementary and high school levels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Obtain the perceptions of building-level administrators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Explore the experiences and perceptions of high school seniors and first-year college students identified as economically disadvantaged. </a:t>
            </a:r>
          </a:p>
        </p:txBody>
      </p:sp>
    </p:spTree>
    <p:extLst>
      <p:ext uri="{BB962C8B-B14F-4D97-AF65-F5344CB8AC3E}">
        <p14:creationId xmlns:p14="http://schemas.microsoft.com/office/powerpoint/2010/main" val="150711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11084"/>
            <a:ext cx="8229600" cy="1697579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A521-B381-47A2-8FE1-E2EF4634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893"/>
            <a:ext cx="8229600" cy="438496"/>
          </a:xfrm>
        </p:spPr>
        <p:txBody>
          <a:bodyPr>
            <a:normAutofit/>
          </a:bodyPr>
          <a:lstStyle/>
          <a:p>
            <a:r>
              <a:rPr lang="en-US" sz="1800" dirty="0">
                <a:cs typeface="Calibri"/>
              </a:rPr>
              <a:t>References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5274-3015-4C32-906C-EA6E3602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3564"/>
            <a:ext cx="8171411" cy="4119994"/>
          </a:xfrm>
        </p:spPr>
        <p:txBody>
          <a:bodyPr>
            <a:noAutofit/>
          </a:bodyPr>
          <a:lstStyle/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Ariani, D. (2017). Do social relationship affect motivation? </a:t>
            </a:r>
            <a:r>
              <a:rPr lang="en-US" sz="1200" i="1" dirty="0">
                <a:solidFill>
                  <a:srgbClr val="000000"/>
                </a:solidFill>
              </a:rPr>
              <a:t>Advances in Management &amp; Applied Economics, 7</a:t>
            </a:r>
            <a:r>
              <a:rPr lang="en-US" sz="1200" dirty="0">
                <a:solidFill>
                  <a:srgbClr val="000000"/>
                </a:solidFill>
              </a:rPr>
              <a:t>(3), 63-91.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Bandura, A. (1986). </a:t>
            </a:r>
            <a:r>
              <a:rPr lang="en-US" sz="1200" i="1" dirty="0">
                <a:solidFill>
                  <a:srgbClr val="000000"/>
                </a:solidFill>
              </a:rPr>
              <a:t>Social foundations of thought and action: A social cognitive theory</a:t>
            </a:r>
            <a:r>
              <a:rPr lang="en-US" sz="1200" dirty="0">
                <a:solidFill>
                  <a:srgbClr val="000000"/>
                </a:solidFill>
              </a:rPr>
              <a:t>. Englewood Cliffs, NJ: Prentice-Hall.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Bandura, A. (1997). Self-efficacy: The exercise of control. W H Freeman/Times Books/ Henry Holt &amp; Co.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Bender, A., &amp; Ingram, R. (2018). Connecting attachment style to resilience: Contributions of self-care and self-efficacy. </a:t>
            </a:r>
            <a:r>
              <a:rPr lang="en-US" sz="1200" i="1" dirty="0">
                <a:solidFill>
                  <a:srgbClr val="000000"/>
                </a:solidFill>
              </a:rPr>
              <a:t>Personality and Individual Differences, 130</a:t>
            </a:r>
            <a:r>
              <a:rPr lang="en-US" sz="1200" dirty="0">
                <a:solidFill>
                  <a:srgbClr val="000000"/>
                </a:solidFill>
              </a:rPr>
              <a:t>(6), 18-20.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Boberg, J. E., &amp; Bourgeois, S. (2016). High-achieving, cognitively disengaged middle level mathematics students: A self-determination theory perspective. </a:t>
            </a:r>
            <a:r>
              <a:rPr lang="en-US" sz="1200" i="1" dirty="0">
                <a:solidFill>
                  <a:srgbClr val="000000"/>
                </a:solidFill>
              </a:rPr>
              <a:t>Research in Middle Level Education, (39)</a:t>
            </a:r>
            <a:r>
              <a:rPr lang="en-US" sz="1200" dirty="0">
                <a:solidFill>
                  <a:srgbClr val="000000"/>
                </a:solidFill>
              </a:rPr>
              <a:t>9, 1-18.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Breger, L. (2017). Poverty and student achievement in Chicago public schools. </a:t>
            </a:r>
            <a:r>
              <a:rPr lang="en-US" sz="1200" i="1" dirty="0">
                <a:solidFill>
                  <a:srgbClr val="000000"/>
                </a:solidFill>
              </a:rPr>
              <a:t>The American Economist, (62)</a:t>
            </a:r>
            <a:r>
              <a:rPr lang="en-US" sz="1200" dirty="0">
                <a:solidFill>
                  <a:srgbClr val="000000"/>
                </a:solidFill>
              </a:rPr>
              <a:t>2, 206 –21.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Cavilla, D. (2017). The effects of student reflection on academic performance and motivation. </a:t>
            </a:r>
            <a:r>
              <a:rPr lang="en-US" sz="1200" i="1" dirty="0">
                <a:solidFill>
                  <a:srgbClr val="000000"/>
                </a:solidFill>
              </a:rPr>
              <a:t>SAGE Open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7</a:t>
            </a:r>
            <a:r>
              <a:rPr lang="en-US" sz="1200" dirty="0">
                <a:solidFill>
                  <a:srgbClr val="000000"/>
                </a:solidFill>
              </a:rPr>
              <a:t>(3), 215824401773379. https://doi.org/10.1177/2158244017733790 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Creswell, J. W., &amp; Poth, C. N. (2018). </a:t>
            </a:r>
            <a:r>
              <a:rPr lang="en-US" sz="1200" i="1" dirty="0">
                <a:solidFill>
                  <a:srgbClr val="000000"/>
                </a:solidFill>
              </a:rPr>
              <a:t>Qualitative inquiry &amp; research design: Choosing among five approaches</a:t>
            </a:r>
            <a:r>
              <a:rPr lang="en-US" sz="1200" dirty="0">
                <a:solidFill>
                  <a:srgbClr val="000000"/>
                </a:solidFill>
              </a:rPr>
              <a:t>. Los Angeles: SAGE. </a:t>
            </a:r>
          </a:p>
          <a:p>
            <a:endParaRPr 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0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A521-B381-47A2-8FE1-E2EF4634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893"/>
            <a:ext cx="8229600" cy="438496"/>
          </a:xfrm>
        </p:spPr>
        <p:txBody>
          <a:bodyPr>
            <a:normAutofit/>
          </a:bodyPr>
          <a:lstStyle/>
          <a:p>
            <a:r>
              <a:rPr lang="en-US" sz="1800" dirty="0">
                <a:cs typeface="Calibri"/>
              </a:rPr>
              <a:t>References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5274-3015-4C32-906C-EA6E3602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3564"/>
            <a:ext cx="8229600" cy="4613044"/>
          </a:xfrm>
        </p:spPr>
        <p:txBody>
          <a:bodyPr>
            <a:noAutofit/>
          </a:bodyPr>
          <a:lstStyle/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Deci, E. L., &amp; Ryan, R. M. (1985). General causality orientations scale. </a:t>
            </a:r>
            <a:r>
              <a:rPr lang="en-US" sz="1200" i="1" dirty="0">
                <a:solidFill>
                  <a:srgbClr val="000000"/>
                </a:solidFill>
              </a:rPr>
              <a:t>PsycTESTS Dataset</a:t>
            </a:r>
            <a:r>
              <a:rPr lang="en-US" sz="1200" dirty="0">
                <a:solidFill>
                  <a:srgbClr val="000000"/>
                </a:solidFill>
              </a:rPr>
              <a:t>. https://doi.org/10.1037/t06606-000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Deci, E.L., &amp; Ryan, R. M. (2000). Intrinsic and extrinsic motivations: Classic definitions and new directions. </a:t>
            </a:r>
            <a:r>
              <a:rPr lang="en-US" sz="1200" i="1" dirty="0">
                <a:solidFill>
                  <a:srgbClr val="000000"/>
                </a:solidFill>
              </a:rPr>
              <a:t>Contemporary Educational Psychology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25</a:t>
            </a:r>
            <a:r>
              <a:rPr lang="en-US" sz="1200" dirty="0">
                <a:solidFill>
                  <a:srgbClr val="000000"/>
                </a:solidFill>
              </a:rPr>
              <a:t>(1), 54–67. https://doi.org/10.1006/ceps.1999.1020 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Deci, E.L., &amp; Ryan, R. M. (2017). </a:t>
            </a:r>
            <a:r>
              <a:rPr lang="en-US" sz="1200" i="1" dirty="0">
                <a:solidFill>
                  <a:srgbClr val="000000"/>
                </a:solidFill>
              </a:rPr>
              <a:t>Self-determination theory: Basic psychological needs in motivation, development, and wellness</a:t>
            </a:r>
            <a:r>
              <a:rPr lang="en-US" sz="1200" dirty="0">
                <a:solidFill>
                  <a:srgbClr val="000000"/>
                </a:solidFill>
              </a:rPr>
              <a:t>. New York, NY, US: Guilford Press.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Duppong-Hurley, K. L., Lambert, M. C., &amp; Huscroft D’Angelo, J. N. (2018). Comparing a framework for conceptualizing parental involvement in education between students at risk of emotional and behavioral issues and students without disabilities. </a:t>
            </a:r>
            <a:r>
              <a:rPr lang="en-US" sz="1200" i="1" dirty="0">
                <a:solidFill>
                  <a:srgbClr val="000000"/>
                </a:solidFill>
              </a:rPr>
              <a:t>Journal of Emotional and Behavioral Disorders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27</a:t>
            </a:r>
            <a:r>
              <a:rPr lang="en-US" sz="1200" dirty="0">
                <a:solidFill>
                  <a:srgbClr val="000000"/>
                </a:solidFill>
              </a:rPr>
              <a:t>(2), 67–75. https://doi.org/10.1177/1063426618763112 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Foster, E. M., &amp; Marcus Jenkins, J. V. (2017). Does participation in music and performing arts influence child development? </a:t>
            </a:r>
            <a:r>
              <a:rPr lang="en-US" sz="1200" i="1" dirty="0">
                <a:solidFill>
                  <a:srgbClr val="000000"/>
                </a:solidFill>
              </a:rPr>
              <a:t>American Educational Research Journal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54</a:t>
            </a:r>
            <a:r>
              <a:rPr lang="en-US" sz="1200" dirty="0">
                <a:solidFill>
                  <a:srgbClr val="000000"/>
                </a:solidFill>
              </a:rPr>
              <a:t>(3), 399–443. https://doi.org/10.3102/0002831217701830 </a:t>
            </a:r>
          </a:p>
        </p:txBody>
      </p:sp>
    </p:spTree>
    <p:extLst>
      <p:ext uri="{BB962C8B-B14F-4D97-AF65-F5344CB8AC3E}">
        <p14:creationId xmlns:p14="http://schemas.microsoft.com/office/powerpoint/2010/main" val="49835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A521-B381-47A2-8FE1-E2EF4634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893"/>
            <a:ext cx="8229600" cy="438496"/>
          </a:xfrm>
        </p:spPr>
        <p:txBody>
          <a:bodyPr>
            <a:normAutofit/>
          </a:bodyPr>
          <a:lstStyle/>
          <a:p>
            <a:r>
              <a:rPr lang="en-US" sz="1800" dirty="0">
                <a:cs typeface="Calibri"/>
              </a:rPr>
              <a:t>References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5274-3015-4C32-906C-EA6E3602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859"/>
            <a:ext cx="8229600" cy="4631748"/>
          </a:xfrm>
        </p:spPr>
        <p:txBody>
          <a:bodyPr>
            <a:noAutofit/>
          </a:bodyPr>
          <a:lstStyle/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Galster, G., Santiago, A., &amp; Stack, L. (2016). Elementary school difficulties of low-income Latino and African American youth: The role of geographic context. </a:t>
            </a:r>
            <a:r>
              <a:rPr lang="en-US" sz="1200" i="1" dirty="0">
                <a:solidFill>
                  <a:srgbClr val="000000"/>
                </a:solidFill>
              </a:rPr>
              <a:t>Journal of Urban Affairs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38</a:t>
            </a:r>
            <a:r>
              <a:rPr lang="en-US" sz="1200" dirty="0">
                <a:solidFill>
                  <a:srgbClr val="000000"/>
                </a:solidFill>
              </a:rPr>
              <a:t>(4), 477–502. https://doi.org/10.1111/juaf.12266 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Governor’s Office of Student Achievement, (2019). </a:t>
            </a:r>
            <a:r>
              <a:rPr lang="en-US" sz="1200" i="1" dirty="0">
                <a:solidFill>
                  <a:srgbClr val="000000"/>
                </a:solidFill>
              </a:rPr>
              <a:t>Accountability report card.</a:t>
            </a:r>
            <a:r>
              <a:rPr lang="en-US" sz="1200" dirty="0">
                <a:solidFill>
                  <a:srgbClr val="000000"/>
                </a:solidFill>
              </a:rPr>
              <a:t> Retrieved from https://gosa.georgia.gov/report-card-dashboards-data/report-card 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Hegedus, A. (2018). Evaluating the relationships between poverty and school performance. </a:t>
            </a:r>
            <a:r>
              <a:rPr lang="en-US" sz="1200" i="1" dirty="0">
                <a:solidFill>
                  <a:srgbClr val="000000"/>
                </a:solidFill>
              </a:rPr>
              <a:t>NWEA Research</a:t>
            </a:r>
            <a:r>
              <a:rPr lang="en-US" sz="1200" dirty="0">
                <a:solidFill>
                  <a:srgbClr val="000000"/>
                </a:solidFill>
              </a:rPr>
              <a:t>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Hill, N. E., Witherspoon, D. P., &amp; Bartz, D. (2016). Parental involvement in education during middle school: Perspectives of ethnically diverse parents, teachers, and students. </a:t>
            </a:r>
            <a:r>
              <a:rPr lang="en-US" sz="1200" i="1" dirty="0">
                <a:solidFill>
                  <a:srgbClr val="000000"/>
                </a:solidFill>
              </a:rPr>
              <a:t>The Journal of Educational Research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111</a:t>
            </a:r>
            <a:r>
              <a:rPr lang="en-US" sz="1200" dirty="0">
                <a:solidFill>
                  <a:srgbClr val="000000"/>
                </a:solidFill>
              </a:rPr>
              <a:t>(1), 12–27. https://doi.org/10.1080/00220671.2016.1190910 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Hopland, A. O., &amp; Nyhus, O. H. (2016). Learning environment and student effort. </a:t>
            </a:r>
            <a:r>
              <a:rPr lang="en-US" sz="1200" i="1" dirty="0">
                <a:solidFill>
                  <a:srgbClr val="000000"/>
                </a:solidFill>
              </a:rPr>
              <a:t>International Journal of Educational Management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30</a:t>
            </a:r>
            <a:r>
              <a:rPr lang="en-US" sz="1200" dirty="0">
                <a:solidFill>
                  <a:srgbClr val="000000"/>
                </a:solidFill>
              </a:rPr>
              <a:t>(2), 271–286. https://doi.org/10.1108/ijem-05-2014-0070 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Koca, F. (2016). Motivation to learn and teacher–student relationship. </a:t>
            </a:r>
            <a:r>
              <a:rPr lang="en-US" sz="1200" i="1" dirty="0">
                <a:solidFill>
                  <a:srgbClr val="000000"/>
                </a:solidFill>
              </a:rPr>
              <a:t>Journal of International Education and Leadership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6</a:t>
            </a:r>
            <a:r>
              <a:rPr lang="en-US" sz="1200" dirty="0">
                <a:solidFill>
                  <a:srgbClr val="000000"/>
                </a:solidFill>
              </a:rPr>
              <a:t>(2). </a:t>
            </a:r>
          </a:p>
          <a:p>
            <a:endParaRPr lang="en-US" sz="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12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A521-B381-47A2-8FE1-E2EF4634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893"/>
            <a:ext cx="8229600" cy="438496"/>
          </a:xfrm>
        </p:spPr>
        <p:txBody>
          <a:bodyPr>
            <a:normAutofit/>
          </a:bodyPr>
          <a:lstStyle/>
          <a:p>
            <a:r>
              <a:rPr lang="en-US" sz="1800" dirty="0">
                <a:cs typeface="Calibri"/>
              </a:rPr>
              <a:t>References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5274-3015-4C32-906C-EA6E3602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1753"/>
            <a:ext cx="8229600" cy="4119994"/>
          </a:xfrm>
        </p:spPr>
        <p:txBody>
          <a:bodyPr>
            <a:noAutofit/>
          </a:bodyPr>
          <a:lstStyle/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Mast, B. (2018). School performance of schools assigned to HUD-assisted households. </a:t>
            </a:r>
            <a:r>
              <a:rPr lang="en-US" sz="1200" i="1" dirty="0">
                <a:solidFill>
                  <a:srgbClr val="000000"/>
                </a:solidFill>
              </a:rPr>
              <a:t>US Department of Housing and Urban Development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20</a:t>
            </a:r>
            <a:r>
              <a:rPr lang="en-US" sz="1200" dirty="0">
                <a:solidFill>
                  <a:srgbClr val="000000"/>
                </a:solidFill>
              </a:rPr>
              <a:t>(3), 189–222.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McFarland, L., Murray, E., &amp; Phillipson, S. (2016). Student–teacher relationships and student self-concept: Relations with teacher and student gender. </a:t>
            </a:r>
            <a:r>
              <a:rPr lang="en-US" sz="1200" i="1" dirty="0">
                <a:solidFill>
                  <a:srgbClr val="000000"/>
                </a:solidFill>
              </a:rPr>
              <a:t>Australian Journal of Education</a:t>
            </a:r>
            <a:r>
              <a:rPr lang="en-US" sz="1200" dirty="0">
                <a:solidFill>
                  <a:srgbClr val="000000"/>
                </a:solidFill>
              </a:rPr>
              <a:t>, </a:t>
            </a:r>
            <a:r>
              <a:rPr lang="en-US" sz="1200" i="1" dirty="0">
                <a:solidFill>
                  <a:srgbClr val="000000"/>
                </a:solidFill>
              </a:rPr>
              <a:t>60</a:t>
            </a:r>
            <a:r>
              <a:rPr lang="en-US" sz="1200" dirty="0">
                <a:solidFill>
                  <a:srgbClr val="000000"/>
                </a:solidFill>
              </a:rPr>
              <a:t>(1), 5–25. https://doi.org/10.1177/0004944115626426 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Premo, J., Cavagnetto, A., &amp; Lamb, R. (2018). The cooperative classroom environment measure (CCEM): Refining a measure that assesses factors motivating student prosociality. </a:t>
            </a:r>
            <a:r>
              <a:rPr lang="en-US" sz="1200" i="1" dirty="0">
                <a:solidFill>
                  <a:srgbClr val="000000"/>
                </a:solidFill>
              </a:rPr>
              <a:t>International Journal of Science and Math Educators, 16</a:t>
            </a:r>
            <a:r>
              <a:rPr lang="en-US" sz="1200" dirty="0">
                <a:solidFill>
                  <a:srgbClr val="000000"/>
                </a:solidFill>
              </a:rPr>
              <a:t>(2), 677–697.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Wentzel, K. R., &amp; Ramani, G. (2016). </a:t>
            </a:r>
            <a:r>
              <a:rPr lang="en-US" sz="1200" i="1" dirty="0">
                <a:solidFill>
                  <a:srgbClr val="000000"/>
                </a:solidFill>
              </a:rPr>
              <a:t>Handbook of social influences in school contexts: social-emotional, motivation, and cognitive outcomes</a:t>
            </a:r>
            <a:r>
              <a:rPr lang="en-US" sz="1200" dirty="0">
                <a:solidFill>
                  <a:srgbClr val="000000"/>
                </a:solidFill>
              </a:rPr>
              <a:t>. London: Routledge. </a:t>
            </a:r>
          </a:p>
          <a:p>
            <a:pPr marL="400050" lvl="1" indent="-457200">
              <a:lnSpc>
                <a:spcPct val="20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Yin, R. K. (2018). </a:t>
            </a:r>
            <a:r>
              <a:rPr lang="en-US" sz="1200" i="1" dirty="0">
                <a:solidFill>
                  <a:srgbClr val="000000"/>
                </a:solidFill>
              </a:rPr>
              <a:t>Case study research and applications: Design and methods</a:t>
            </a:r>
            <a:r>
              <a:rPr lang="en-US" sz="1200" dirty="0">
                <a:solidFill>
                  <a:srgbClr val="000000"/>
                </a:solidFill>
              </a:rPr>
              <a:t> (6th ed.). Thousand Oaks, California: Sage Publications, Inc.</a:t>
            </a:r>
          </a:p>
          <a:p>
            <a:endParaRPr lang="en-US" sz="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2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51460" y="1070849"/>
            <a:ext cx="8694420" cy="36506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Economically disadvantaged students </a:t>
            </a:r>
            <a:r>
              <a:rPr lang="en-US" sz="700" dirty="0">
                <a:solidFill>
                  <a:schemeClr val="tx1">
                    <a:lumMod val="65000"/>
                  </a:schemeClr>
                </a:solidFill>
              </a:rPr>
              <a:t>Breger, 2017</a:t>
            </a:r>
            <a:endParaRPr lang="en-US" sz="1100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Lack motivation and self-confidence </a:t>
            </a:r>
            <a:r>
              <a:rPr lang="en-US" sz="700" dirty="0">
                <a:solidFill>
                  <a:schemeClr val="tx1">
                    <a:lumMod val="65000"/>
                  </a:schemeClr>
                </a:solidFill>
              </a:rPr>
              <a:t>Cavilla, 2017</a:t>
            </a:r>
            <a:endParaRPr lang="en-US" sz="800" dirty="0">
              <a:solidFill>
                <a:schemeClr val="tx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Low academic achievement </a:t>
            </a:r>
            <a:r>
              <a:rPr lang="en-US" sz="700" dirty="0">
                <a:solidFill>
                  <a:schemeClr val="tx1">
                    <a:lumMod val="65000"/>
                  </a:schemeClr>
                </a:solidFill>
              </a:rPr>
              <a:t>Li et al., 2017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Limited research: factors that promote academic motivation </a:t>
            </a:r>
            <a:r>
              <a:rPr lang="en-US" sz="700" dirty="0">
                <a:solidFill>
                  <a:schemeClr val="tx1">
                    <a:lumMod val="65000"/>
                  </a:schemeClr>
                </a:solidFill>
              </a:rPr>
              <a:t>Hegedus, 2018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002060"/>
                </a:solidFill>
              </a:rPr>
              <a:t>Theoretical connections</a:t>
            </a:r>
          </a:p>
          <a:p>
            <a:pPr lvl="1">
              <a:lnSpc>
                <a:spcPct val="90000"/>
              </a:lnSpc>
            </a:pPr>
            <a:r>
              <a:rPr lang="en-US" sz="1800" i="1" dirty="0">
                <a:solidFill>
                  <a:srgbClr val="002060"/>
                </a:solidFill>
              </a:rPr>
              <a:t>Deci and Ryan’s Self-Determination Theory </a:t>
            </a:r>
            <a:r>
              <a:rPr lang="en-US" sz="700" i="1" dirty="0">
                <a:solidFill>
                  <a:schemeClr val="tx1">
                    <a:lumMod val="65000"/>
                  </a:schemeClr>
                </a:solidFill>
              </a:rPr>
              <a:t>(</a:t>
            </a:r>
            <a:r>
              <a:rPr lang="pl-PL" sz="700" i="1" dirty="0">
                <a:solidFill>
                  <a:schemeClr val="tx1">
                    <a:lumMod val="65000"/>
                  </a:schemeClr>
                </a:solidFill>
              </a:rPr>
              <a:t>1985; 2000; 2017</a:t>
            </a:r>
            <a:r>
              <a:rPr lang="en-US" sz="700" i="1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i="1" dirty="0">
                <a:solidFill>
                  <a:srgbClr val="002060"/>
                </a:solidFill>
              </a:rPr>
              <a:t>Bandura’s Self-Efficacy Theory </a:t>
            </a:r>
            <a:r>
              <a:rPr lang="en-US" sz="700" i="1" dirty="0">
                <a:solidFill>
                  <a:schemeClr val="tx1">
                    <a:lumMod val="65000"/>
                  </a:schemeClr>
                </a:solidFill>
              </a:rPr>
              <a:t>(1986; 1997)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Rationale for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BA325-F23D-7A4B-9696-206041566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Number of economically disadvantaged students in Georgia </a:t>
            </a:r>
          </a:p>
          <a:p>
            <a:pPr lvl="1">
              <a:lnSpc>
                <a:spcPct val="150000"/>
              </a:lnSpc>
            </a:pPr>
            <a:r>
              <a:rPr lang="en-US" sz="700" dirty="0">
                <a:solidFill>
                  <a:schemeClr val="tx1">
                    <a:lumMod val="65000"/>
                  </a:schemeClr>
                </a:solidFill>
              </a:rPr>
              <a:t>GOSA, 2019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Economically disadvantaged students and academic achievement </a:t>
            </a:r>
          </a:p>
          <a:p>
            <a:pPr lvl="1">
              <a:lnSpc>
                <a:spcPct val="150000"/>
              </a:lnSpc>
            </a:pPr>
            <a:r>
              <a:rPr lang="en-US" sz="700" dirty="0">
                <a:solidFill>
                  <a:schemeClr val="tx1">
                    <a:lumMod val="65000"/>
                  </a:schemeClr>
                </a:solidFill>
              </a:rPr>
              <a:t>GOSA, 2019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Indicators of academic achievement unknown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Therefore, I proposed this study to explore factors that promote academic motivation among high-performing, economically disadvantaged middle school students.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8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Theoretical Framework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68549-9C8E-424E-8B2F-8FAEB3CB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" r="5248" b="2726"/>
          <a:stretch/>
        </p:blipFill>
        <p:spPr>
          <a:xfrm>
            <a:off x="540327" y="220621"/>
            <a:ext cx="7920842" cy="47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03274"/>
            <a:ext cx="8229600" cy="4166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Socioeconomic Status: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Neighborhood poverty highly predicts children's academic achievement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Mast, 2018</a:t>
            </a:r>
          </a:p>
          <a:p>
            <a:r>
              <a:rPr lang="en-US" sz="1400" dirty="0">
                <a:solidFill>
                  <a:srgbClr val="002060"/>
                </a:solidFill>
              </a:rPr>
              <a:t>Structural and psychological factors influence student achievement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Galster et al., 2016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Motivation and Engagement: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Student engagement and academic achievement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Boberg &amp; Bourgeois, 2016</a:t>
            </a:r>
          </a:p>
          <a:p>
            <a:pPr marL="0" indent="0"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Student Resilience: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Defining student resilience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Bender and Ingram, 2018</a:t>
            </a:r>
          </a:p>
          <a:p>
            <a:r>
              <a:rPr lang="en-US" sz="1400" dirty="0">
                <a:solidFill>
                  <a:srgbClr val="002060"/>
                </a:solidFill>
              </a:rPr>
              <a:t>Students of poverty, resilience, and academic achievement 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Sattler and Gershoff, 2019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Parent Involvement:</a:t>
            </a:r>
          </a:p>
          <a:p>
            <a:r>
              <a:rPr lang="en-US" sz="1400" dirty="0">
                <a:solidFill>
                  <a:srgbClr val="002060"/>
                </a:solidFill>
              </a:rPr>
              <a:t>Defining parental involvement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Hill et al., 2016</a:t>
            </a:r>
          </a:p>
          <a:p>
            <a:r>
              <a:rPr lang="en-US" sz="1400" dirty="0">
                <a:solidFill>
                  <a:srgbClr val="002060"/>
                </a:solidFill>
              </a:rPr>
              <a:t>Parental involvement contributes to improved academic outcomes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Duppong-Hurley et al.,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579"/>
            <a:ext cx="8229600" cy="64746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Related Literature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78724"/>
            <a:ext cx="8461332" cy="4164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Positive Learning Environment: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Defining a positive learning environment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Hopland &amp; Nyhus, 2016</a:t>
            </a:r>
          </a:p>
          <a:p>
            <a:r>
              <a:rPr lang="en-US" sz="1400" dirty="0">
                <a:solidFill>
                  <a:srgbClr val="002060"/>
                </a:solidFill>
              </a:rPr>
              <a:t>Positive learning environment promote student motivation and achievement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Premo et al., 2018</a:t>
            </a:r>
          </a:p>
          <a:p>
            <a:pPr marL="0" indent="0"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Teacher-Student Relationship:</a:t>
            </a:r>
          </a:p>
          <a:p>
            <a:r>
              <a:rPr lang="en-US" sz="1400" dirty="0">
                <a:solidFill>
                  <a:srgbClr val="002060"/>
                </a:solidFill>
              </a:rPr>
              <a:t>Positive outcomes for at-risk students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McFarland, et al., 2016</a:t>
            </a:r>
          </a:p>
          <a:p>
            <a:r>
              <a:rPr lang="en-US" sz="1400" dirty="0">
                <a:solidFill>
                  <a:srgbClr val="002060"/>
                </a:solidFill>
              </a:rPr>
              <a:t>Teacher-student relationship and student motivation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Wentzel &amp; Ramani, 2016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Peer-Relationship: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Impacts students’ academic development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Ariani, 2017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Emotional and behavioral engagement in the classroom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Koca, 2016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School Programs and Extra-Curricular Activities: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Positive impacts on student motivation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Foster &amp; Jenkins, 2017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209"/>
            <a:ext cx="8229600" cy="6513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Related Literature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3250"/>
            <a:ext cx="8229600" cy="3594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Central Question: </a:t>
            </a:r>
            <a:r>
              <a:rPr lang="en-US" sz="2400" dirty="0">
                <a:solidFill>
                  <a:srgbClr val="002060"/>
                </a:solidFill>
              </a:rPr>
              <a:t>What factors promote academic motivation among high-performing, economically disadvantaged middle school students?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Sub-question One: </a:t>
            </a:r>
            <a:r>
              <a:rPr lang="en-US" sz="2000" dirty="0">
                <a:solidFill>
                  <a:srgbClr val="002060"/>
                </a:solidFill>
              </a:rPr>
              <a:t>What </a:t>
            </a:r>
            <a:r>
              <a:rPr lang="en-US" sz="2000" u="sng" dirty="0">
                <a:solidFill>
                  <a:srgbClr val="002060"/>
                </a:solidFill>
              </a:rPr>
              <a:t>intrinsic </a:t>
            </a:r>
            <a:r>
              <a:rPr lang="en-US" sz="2000" dirty="0">
                <a:solidFill>
                  <a:srgbClr val="002060"/>
                </a:solidFill>
              </a:rPr>
              <a:t>factors influence the academic motivation of high-performing, economically disadvantaged middle school students?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Sub-question Two: </a:t>
            </a:r>
            <a:r>
              <a:rPr lang="en-US" sz="2000" dirty="0">
                <a:solidFill>
                  <a:srgbClr val="002060"/>
                </a:solidFill>
              </a:rPr>
              <a:t>What </a:t>
            </a:r>
            <a:r>
              <a:rPr lang="en-US" sz="2000" u="sng" dirty="0">
                <a:solidFill>
                  <a:srgbClr val="002060"/>
                </a:solidFill>
              </a:rPr>
              <a:t>extrinsic</a:t>
            </a:r>
            <a:r>
              <a:rPr lang="en-US" sz="2000" dirty="0">
                <a:solidFill>
                  <a:srgbClr val="002060"/>
                </a:solidFill>
              </a:rPr>
              <a:t> factors influence the academic motivation of high-performing, economically disadvantaged middle school students?</a:t>
            </a:r>
          </a:p>
          <a:p>
            <a:pPr marL="385763" indent="-385763">
              <a:buFont typeface="+mj-lt"/>
              <a:buAutoNum type="arabicPeriod"/>
            </a:pP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Research Question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3475"/>
            <a:ext cx="8229600" cy="54810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Research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2385" y="777834"/>
            <a:ext cx="7870966" cy="42157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Research Site: 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Inner-city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Title I School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Grades 4-8</a:t>
            </a:r>
          </a:p>
          <a:p>
            <a:pPr marL="914400" lvl="2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Sample: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Criterion-Based Purposeful sampling </a:t>
            </a:r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Creswell &amp; Poth, 2018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Sample size: 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28 Participants (9 students, 8 teachers, 11 parents)</a:t>
            </a:r>
          </a:p>
          <a:p>
            <a:pPr lvl="2"/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Participant Selection</a:t>
            </a:r>
            <a:endParaRPr lang="en-US" sz="1400" dirty="0">
              <a:solidFill>
                <a:srgbClr val="002060"/>
              </a:solidFill>
            </a:endParaRP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Title 1 school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80% or better GPA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Free and Reduce Lunch program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Guidance Counselor selected</a:t>
            </a:r>
          </a:p>
          <a:p>
            <a:pPr marL="914400" lvl="2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Time frame: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Data Collection: 4 weeks 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</a:rPr>
              <a:t>Data Analysis: 6 weeks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2588" y="926069"/>
            <a:ext cx="7323513" cy="40802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Method: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Qualitative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Creswell &amp; Poth, 2018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b="1" dirty="0">
                <a:solidFill>
                  <a:srgbClr val="002060"/>
                </a:solidFill>
              </a:rPr>
              <a:t>Design: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Collective Case Study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Yin, 2018</a:t>
            </a:r>
          </a:p>
          <a:p>
            <a:pPr marL="457200" lvl="1" indent="0">
              <a:buNone/>
            </a:pP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800" b="1" dirty="0">
                <a:solidFill>
                  <a:srgbClr val="002060"/>
                </a:solidFill>
              </a:rPr>
              <a:t>Data Collection: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Interviews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Yin, 2018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Teachers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Parents 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Focus group </a:t>
            </a:r>
            <a:r>
              <a:rPr lang="en-US" sz="600" dirty="0">
                <a:solidFill>
                  <a:schemeClr val="tx1">
                    <a:lumMod val="65000"/>
                  </a:schemeClr>
                </a:solidFill>
              </a:rPr>
              <a:t>Yin, 2018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students </a:t>
            </a: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81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Methodology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1542</Words>
  <Application>Microsoft Macintosh PowerPoint</Application>
  <PresentationFormat>On-screen Show (16:9)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A Collective Case Study of Factors That Promote Academic Motivation Among High-Performing Economically Disadvantaged Middle School Students </vt:lpstr>
      <vt:lpstr>Introduction</vt:lpstr>
      <vt:lpstr>Rationale for Study</vt:lpstr>
      <vt:lpstr>Theoretical Framework Model</vt:lpstr>
      <vt:lpstr>Related Literature</vt:lpstr>
      <vt:lpstr>Related Literature</vt:lpstr>
      <vt:lpstr>Research Question</vt:lpstr>
      <vt:lpstr>Research Design</vt:lpstr>
      <vt:lpstr>Methodology</vt:lpstr>
      <vt:lpstr>Data Analysis and Triangulation of Findings </vt:lpstr>
      <vt:lpstr>Research Findings </vt:lpstr>
      <vt:lpstr>Delimitations &amp; Limitations</vt:lpstr>
      <vt:lpstr>Recommendations for Future Research</vt:lpstr>
      <vt:lpstr>Questions?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That Promote Academic Motivation Among High-Performing Economically Disadvantaged Middle School Students</dc:title>
  <dc:creator>Shields, Gregory</dc:creator>
  <cp:lastModifiedBy>Shields, Gregory</cp:lastModifiedBy>
  <cp:revision>13</cp:revision>
  <cp:lastPrinted>2021-02-02T01:52:19Z</cp:lastPrinted>
  <dcterms:created xsi:type="dcterms:W3CDTF">2020-05-21T02:00:58Z</dcterms:created>
  <dcterms:modified xsi:type="dcterms:W3CDTF">2021-03-17T01:36:41Z</dcterms:modified>
</cp:coreProperties>
</file>