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299" r:id="rId3"/>
    <p:sldId id="294" r:id="rId4"/>
    <p:sldId id="274" r:id="rId5"/>
    <p:sldId id="260" r:id="rId6"/>
    <p:sldId id="267" r:id="rId7"/>
    <p:sldId id="264" r:id="rId8"/>
    <p:sldId id="269" r:id="rId9"/>
    <p:sldId id="279" r:id="rId10"/>
    <p:sldId id="302" r:id="rId11"/>
    <p:sldId id="305" r:id="rId12"/>
    <p:sldId id="309" r:id="rId13"/>
    <p:sldId id="311" r:id="rId14"/>
    <p:sldId id="313" r:id="rId15"/>
    <p:sldId id="317" r:id="rId16"/>
    <p:sldId id="320" r:id="rId17"/>
    <p:sldId id="298" r:id="rId18"/>
    <p:sldId id="277" r:id="rId19"/>
    <p:sldId id="265" r:id="rId20"/>
    <p:sldId id="275" r:id="rId21"/>
    <p:sldId id="32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0909" autoAdjust="0"/>
  </p:normalViewPr>
  <p:slideViewPr>
    <p:cSldViewPr snapToGrid="0" snapToObjects="1">
      <p:cViewPr varScale="1">
        <p:scale>
          <a:sx n="86" d="100"/>
          <a:sy n="86" d="100"/>
        </p:scale>
        <p:origin x="87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657B9-ACD9-4327-A3E1-A5B44A980C6B}" type="datetimeFigureOut">
              <a:rPr lang="en-US" smtClean="0"/>
              <a:t>3/14/2021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FAA09-1BED-4892-BFF6-9CBBD4CCD47E}" type="slidenum">
              <a:rPr lang="en-US" smtClean="0"/>
              <a:t>‹#›</a:t>
            </a:fld>
            <a:endParaRPr lang="en-US"/>
          </a:p>
        </p:txBody>
      </p:sp>
    </p:spTree>
    <p:extLst>
      <p:ext uri="{BB962C8B-B14F-4D97-AF65-F5344CB8AC3E}">
        <p14:creationId xmlns:p14="http://schemas.microsoft.com/office/powerpoint/2010/main" val="333931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a:t>
            </a:fld>
            <a:endParaRPr lang="en-US"/>
          </a:p>
        </p:txBody>
      </p:sp>
    </p:spTree>
    <p:extLst>
      <p:ext uri="{BB962C8B-B14F-4D97-AF65-F5344CB8AC3E}">
        <p14:creationId xmlns:p14="http://schemas.microsoft.com/office/powerpoint/2010/main" val="15723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2 is identity and empowerment, which is exemplified by the subtheme diversity and representation.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11</a:t>
            </a:fld>
            <a:endParaRPr lang="en-US"/>
          </a:p>
        </p:txBody>
      </p:sp>
    </p:spTree>
    <p:extLst>
      <p:ext uri="{BB962C8B-B14F-4D97-AF65-F5344CB8AC3E}">
        <p14:creationId xmlns:p14="http://schemas.microsoft.com/office/powerpoint/2010/main" val="7001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3 is success coaching, which is exemplified by the subtheme autonomy training.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12</a:t>
            </a:fld>
            <a:endParaRPr lang="en-US"/>
          </a:p>
        </p:txBody>
      </p:sp>
    </p:spTree>
    <p:extLst>
      <p:ext uri="{BB962C8B-B14F-4D97-AF65-F5344CB8AC3E}">
        <p14:creationId xmlns:p14="http://schemas.microsoft.com/office/powerpoint/2010/main" val="123473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4 is emotional and psychosocial support, which is exemplified by the subtheme home away from home.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13</a:t>
            </a:fld>
            <a:endParaRPr lang="en-US"/>
          </a:p>
        </p:txBody>
      </p:sp>
    </p:spTree>
    <p:extLst>
      <p:ext uri="{BB962C8B-B14F-4D97-AF65-F5344CB8AC3E}">
        <p14:creationId xmlns:p14="http://schemas.microsoft.com/office/powerpoint/2010/main" val="112729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5 is retention and commencement hurdles, which is exemplified by the subtheme imposter syndrome.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14</a:t>
            </a:fld>
            <a:endParaRPr lang="en-US"/>
          </a:p>
        </p:txBody>
      </p:sp>
    </p:spTree>
    <p:extLst>
      <p:ext uri="{BB962C8B-B14F-4D97-AF65-F5344CB8AC3E}">
        <p14:creationId xmlns:p14="http://schemas.microsoft.com/office/powerpoint/2010/main" val="154798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 6 is accessibility, which is exemplified by the subtheme financial support. </a:t>
            </a:r>
          </a:p>
        </p:txBody>
      </p:sp>
      <p:sp>
        <p:nvSpPr>
          <p:cNvPr id="4" name="Slide Number Placeholder 3"/>
          <p:cNvSpPr>
            <a:spLocks noGrp="1"/>
          </p:cNvSpPr>
          <p:nvPr>
            <p:ph type="sldNum" sz="quarter" idx="5"/>
          </p:nvPr>
        </p:nvSpPr>
        <p:spPr/>
        <p:txBody>
          <a:bodyPr/>
          <a:lstStyle/>
          <a:p>
            <a:fld id="{A40FAA09-1BED-4892-BFF6-9CBBD4CCD47E}" type="slidenum">
              <a:rPr lang="en-US" smtClean="0"/>
              <a:t>15</a:t>
            </a:fld>
            <a:endParaRPr lang="en-US"/>
          </a:p>
        </p:txBody>
      </p:sp>
    </p:spTree>
    <p:extLst>
      <p:ext uri="{BB962C8B-B14F-4D97-AF65-F5344CB8AC3E}">
        <p14:creationId xmlns:p14="http://schemas.microsoft.com/office/powerpoint/2010/main" val="348744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7 is extrinsic motivation to succeed, which is exemplified by the subtheme family and upward mobility.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16</a:t>
            </a:fld>
            <a:endParaRPr lang="en-US"/>
          </a:p>
        </p:txBody>
      </p:sp>
    </p:spTree>
    <p:extLst>
      <p:ext uri="{BB962C8B-B14F-4D97-AF65-F5344CB8AC3E}">
        <p14:creationId xmlns:p14="http://schemas.microsoft.com/office/powerpoint/2010/main" val="313796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Wasn’t that easy?  </a:t>
            </a:r>
            <a:r>
              <a:rPr lang="en-US"/>
              <a:t>Lol…</a:t>
            </a:r>
          </a:p>
        </p:txBody>
      </p:sp>
      <p:sp>
        <p:nvSpPr>
          <p:cNvPr id="4" name="Slide Number Placeholder 3"/>
          <p:cNvSpPr>
            <a:spLocks noGrp="1"/>
          </p:cNvSpPr>
          <p:nvPr>
            <p:ph type="sldNum" sz="quarter" idx="10"/>
          </p:nvPr>
        </p:nvSpPr>
        <p:spPr/>
        <p:txBody>
          <a:bodyPr/>
          <a:lstStyle/>
          <a:p>
            <a:fld id="{DD259358-41EB-4B0E-86E0-C748CE07996E}"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2</a:t>
            </a:fld>
            <a:endParaRPr lang="en-US"/>
          </a:p>
        </p:txBody>
      </p:sp>
    </p:spTree>
    <p:extLst>
      <p:ext uri="{BB962C8B-B14F-4D97-AF65-F5344CB8AC3E}">
        <p14:creationId xmlns:p14="http://schemas.microsoft.com/office/powerpoint/2010/main" val="222377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First-generation college students are twice as likely to leave a four-year university before their second year than students whose parents earned a bachelor’s degree (Hébert, 2018)</a:t>
            </a:r>
          </a:p>
          <a:p>
            <a:pPr lvl="1"/>
            <a:r>
              <a:rPr lang="en-US" dirty="0"/>
              <a:t>By focusing on the students’ perceptions of university support programs, researchers can decipher which forms of support are most impactful, resulting in the competence to advise those who are designing and creating the programs</a:t>
            </a:r>
          </a:p>
          <a:p>
            <a:pPr lvl="1"/>
            <a:endParaRPr lang="en-US" dirty="0"/>
          </a:p>
          <a:p>
            <a:r>
              <a:rPr lang="en-US" dirty="0"/>
              <a:t>[Hispanic] educational attainment is the lowest out of the largest ethnic/racial groups in the U.S., with graduation rates being 10% below the national average for Hispanic first-generation and second-generation students</a:t>
            </a:r>
          </a:p>
          <a:p>
            <a:pPr lvl="1"/>
            <a:r>
              <a:rPr lang="en-US" dirty="0"/>
              <a:t>Rodriguez, </a:t>
            </a:r>
            <a:r>
              <a:rPr lang="en-US" dirty="0" err="1"/>
              <a:t>Garbee</a:t>
            </a:r>
            <a:r>
              <a:rPr lang="en-US" dirty="0"/>
              <a:t>, Martinez-</a:t>
            </a:r>
            <a:r>
              <a:rPr lang="en-US" dirty="0" err="1"/>
              <a:t>Podolsky</a:t>
            </a:r>
            <a:r>
              <a:rPr lang="en-US" dirty="0"/>
              <a:t>, 2019; Kouyoumdjian, Guzman, Garcia, &amp; Talavera-</a:t>
            </a:r>
            <a:r>
              <a:rPr lang="en-US" dirty="0" err="1"/>
              <a:t>Bustillos</a:t>
            </a:r>
            <a:r>
              <a:rPr lang="en-US" dirty="0"/>
              <a:t>, 2017 </a:t>
            </a:r>
          </a:p>
          <a:p>
            <a:r>
              <a:rPr lang="en-US" dirty="0"/>
              <a:t>Literature suggests that first-generation students are not prepared for academic rigor based on the quality of the education provided at the high school level, as well as lack social and cultural capital needed to thrive in college. Students are leaving college with no degree and with debt accrued.</a:t>
            </a:r>
          </a:p>
          <a:p>
            <a:pPr lvl="1"/>
            <a:r>
              <a:rPr lang="en-US" dirty="0"/>
              <a:t>Gibbons, Rhinehart, &amp; Hardin, 2019; Moschetti, Plunkett, Efrat, &amp; </a:t>
            </a:r>
            <a:r>
              <a:rPr lang="en-US" dirty="0" err="1"/>
              <a:t>Yomtov</a:t>
            </a:r>
            <a:r>
              <a:rPr lang="en-US" dirty="0"/>
              <a:t>, 2017</a:t>
            </a:r>
          </a:p>
          <a:p>
            <a:r>
              <a:rPr lang="en-US" dirty="0"/>
              <a:t>Conducted research has focused on attrition rates and student retention rates versus student perception in order to improve support programs</a:t>
            </a:r>
          </a:p>
          <a:p>
            <a:pPr lvl="1"/>
            <a:r>
              <a:rPr lang="en-US" i="1" dirty="0"/>
              <a:t>Becker, </a:t>
            </a:r>
            <a:r>
              <a:rPr lang="en-US" i="1" dirty="0" err="1"/>
              <a:t>Schelbe</a:t>
            </a:r>
            <a:r>
              <a:rPr lang="en-US" i="1" dirty="0"/>
              <a:t>, Romano, &amp; Spinelli, 2017</a:t>
            </a:r>
          </a:p>
          <a:p>
            <a:r>
              <a:rPr lang="en-US" i="1" dirty="0"/>
              <a:t>Self-Determination Theory (SDT): Autonomy, competence, and connectedness</a:t>
            </a:r>
          </a:p>
          <a:p>
            <a:pPr lvl="1"/>
            <a:r>
              <a:rPr lang="en-US" i="1" dirty="0"/>
              <a:t>Ryan &amp; Deci, 2000; Deci &amp; Ryan, 2017</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3</a:t>
            </a:fld>
            <a:endParaRPr lang="en-US"/>
          </a:p>
        </p:txBody>
      </p:sp>
    </p:spTree>
    <p:extLst>
      <p:ext uri="{BB962C8B-B14F-4D97-AF65-F5344CB8AC3E}">
        <p14:creationId xmlns:p14="http://schemas.microsoft.com/office/powerpoint/2010/main" val="161187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endParaRPr lang="en-US" dirty="0"/>
          </a:p>
          <a:p>
            <a:r>
              <a:rPr lang="en-US" dirty="0"/>
              <a:t>Early College High Schools (ECHS)</a:t>
            </a:r>
          </a:p>
          <a:p>
            <a:pPr lvl="1"/>
            <a:r>
              <a:rPr lang="en-US" dirty="0"/>
              <a:t>Offer potential to graduate with high school diploma and associate’s degree at no cost</a:t>
            </a:r>
          </a:p>
          <a:p>
            <a:pPr lvl="1"/>
            <a:r>
              <a:rPr lang="en-US" dirty="0"/>
              <a:t>Small class sizes allow for mentorship-type bond with professors, and students enter college with understanding of work load and rigor (Allen, 2016)</a:t>
            </a:r>
          </a:p>
          <a:p>
            <a:pPr lvl="1"/>
            <a:r>
              <a:rPr lang="en-US" dirty="0"/>
              <a:t>ECHS graduates graduate at a higher rate and are more likely to have the courses they need to enter college (Edmunds et al., 2017)</a:t>
            </a:r>
          </a:p>
          <a:p>
            <a:pPr lvl="1"/>
            <a:r>
              <a:rPr lang="en-US" dirty="0"/>
              <a:t>ECHS focus on academic preparation, academic behavior and attitudes, and understanding of the college process (Edmunds et al., 2017)</a:t>
            </a:r>
          </a:p>
          <a:p>
            <a:r>
              <a:rPr lang="en-US" dirty="0"/>
              <a:t>Accelerated Learning</a:t>
            </a:r>
          </a:p>
          <a:p>
            <a:pPr lvl="1"/>
            <a:r>
              <a:rPr lang="en-US" dirty="0"/>
              <a:t>Dual enrollment and AP courses: Academic rigor, nonacademic aspects of college, and less credits to acquire in college (Latino et al., 2018)</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4</a:t>
            </a:fld>
            <a:endParaRPr lang="en-US"/>
          </a:p>
        </p:txBody>
      </p:sp>
    </p:spTree>
    <p:extLst>
      <p:ext uri="{BB962C8B-B14F-4D97-AF65-F5344CB8AC3E}">
        <p14:creationId xmlns:p14="http://schemas.microsoft.com/office/powerpoint/2010/main" val="217527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59358-41EB-4B0E-86E0-C748CE07996E}"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Methodology is Qualitative, Quantitative, Mixed Methods, or Applied Research – Your method is the specific approach to the research in this case I created a hybrid approach, the Modified Life History Narrative.  When you talk about all of this stuff on the same slide, or in the same paragraph, it is properly labelled “Methodology” – this is likely the only place when your methodology will talk about everything because we’re saving space and time in this presentation.</a:t>
            </a:r>
          </a:p>
        </p:txBody>
      </p:sp>
      <p:sp>
        <p:nvSpPr>
          <p:cNvPr id="4" name="Slide Number Placeholder 3"/>
          <p:cNvSpPr>
            <a:spLocks noGrp="1"/>
          </p:cNvSpPr>
          <p:nvPr>
            <p:ph type="sldNum" sz="quarter" idx="10"/>
          </p:nvPr>
        </p:nvSpPr>
        <p:spPr/>
        <p:txBody>
          <a:bodyPr/>
          <a:lstStyle/>
          <a:p>
            <a:fld id="{DD259358-41EB-4B0E-86E0-C748CE07996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have taken in-person classes</a:t>
            </a:r>
          </a:p>
        </p:txBody>
      </p:sp>
      <p:sp>
        <p:nvSpPr>
          <p:cNvPr id="4" name="Slide Number Placeholder 3"/>
          <p:cNvSpPr>
            <a:spLocks noGrp="1"/>
          </p:cNvSpPr>
          <p:nvPr>
            <p:ph type="sldNum" sz="quarter" idx="10"/>
          </p:nvPr>
        </p:nvSpPr>
        <p:spPr/>
        <p:txBody>
          <a:bodyPr/>
          <a:lstStyle/>
          <a:p>
            <a:fld id="{DD259358-41EB-4B0E-86E0-C748CE07996E}"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Manual coding to generate themes and patterns (Yin, 2018)</a:t>
            </a:r>
          </a:p>
          <a:p>
            <a:r>
              <a:rPr lang="en-US" dirty="0"/>
              <a:t>Transferability through the use of two different sites</a:t>
            </a:r>
          </a:p>
          <a:p>
            <a:r>
              <a:rPr lang="en-US" dirty="0"/>
              <a:t>Triangulation</a:t>
            </a:r>
          </a:p>
          <a:p>
            <a:r>
              <a:rPr lang="en-US" dirty="0"/>
              <a:t>Use audit trail to check for biases</a:t>
            </a:r>
          </a:p>
          <a:p>
            <a:r>
              <a:rPr lang="en-US" dirty="0"/>
              <a:t>Researcher bias</a:t>
            </a:r>
          </a:p>
          <a:p>
            <a:pPr lvl="1"/>
            <a:r>
              <a:rPr lang="en-US" dirty="0"/>
              <a:t>Hispanic first-generation students are not having their needs met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8</a:t>
            </a:fld>
            <a:endParaRPr lang="en-US"/>
          </a:p>
        </p:txBody>
      </p:sp>
    </p:spTree>
    <p:extLst>
      <p:ext uri="{BB962C8B-B14F-4D97-AF65-F5344CB8AC3E}">
        <p14:creationId xmlns:p14="http://schemas.microsoft.com/office/powerpoint/2010/main" val="224838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 1 is academic supports, which is exemplified by the subtheme staff. </a:t>
            </a:r>
          </a:p>
          <a:p>
            <a:endParaRPr lang="en-US" dirty="0"/>
          </a:p>
        </p:txBody>
      </p:sp>
      <p:sp>
        <p:nvSpPr>
          <p:cNvPr id="4" name="Slide Number Placeholder 3"/>
          <p:cNvSpPr>
            <a:spLocks noGrp="1"/>
          </p:cNvSpPr>
          <p:nvPr>
            <p:ph type="sldNum" sz="quarter" idx="5"/>
          </p:nvPr>
        </p:nvSpPr>
        <p:spPr/>
        <p:txBody>
          <a:bodyPr/>
          <a:lstStyle/>
          <a:p>
            <a:fld id="{A40FAA09-1BED-4892-BFF6-9CBBD4CCD47E}" type="slidenum">
              <a:rPr lang="en-US" smtClean="0"/>
              <a:t>10</a:t>
            </a:fld>
            <a:endParaRPr lang="en-US"/>
          </a:p>
        </p:txBody>
      </p:sp>
    </p:spTree>
    <p:extLst>
      <p:ext uri="{BB962C8B-B14F-4D97-AF65-F5344CB8AC3E}">
        <p14:creationId xmlns:p14="http://schemas.microsoft.com/office/powerpoint/2010/main" val="881322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3/14/2021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A56BC-CACD-427C-814B-BD34309FA4D8}"/>
              </a:ext>
            </a:extLst>
          </p:cNvPr>
          <p:cNvSpPr>
            <a:spLocks noGrp="1"/>
          </p:cNvSpPr>
          <p:nvPr>
            <p:ph type="ctrTitle"/>
          </p:nvPr>
        </p:nvSpPr>
        <p:spPr>
          <a:xfrm>
            <a:off x="628649" y="820341"/>
            <a:ext cx="7879841" cy="2225406"/>
          </a:xfrm>
        </p:spPr>
        <p:txBody>
          <a:bodyPr>
            <a:normAutofit/>
          </a:bodyPr>
          <a:lstStyle/>
          <a:p>
            <a:pPr algn="l">
              <a:lnSpc>
                <a:spcPct val="90000"/>
              </a:lnSpc>
            </a:pPr>
            <a:r>
              <a:rPr lang="en-US" sz="4700" dirty="0">
                <a:solidFill>
                  <a:schemeClr val="accent3">
                    <a:lumMod val="50000"/>
                  </a:schemeClr>
                </a:solidFill>
              </a:rPr>
              <a:t>Hispanic First-Generation College Student Perceptions of University Support Programs</a:t>
            </a:r>
          </a:p>
        </p:txBody>
      </p:sp>
      <p:sp>
        <p:nvSpPr>
          <p:cNvPr id="3" name="Subtitle 2">
            <a:extLst>
              <a:ext uri="{FF2B5EF4-FFF2-40B4-BE49-F238E27FC236}">
                <a16:creationId xmlns:a16="http://schemas.microsoft.com/office/drawing/2014/main" id="{3B9F5FAA-8F09-4EF8-B74F-FCF6F8CA7012}"/>
              </a:ext>
            </a:extLst>
          </p:cNvPr>
          <p:cNvSpPr>
            <a:spLocks noGrp="1"/>
          </p:cNvSpPr>
          <p:nvPr>
            <p:ph type="subTitle" idx="1"/>
          </p:nvPr>
        </p:nvSpPr>
        <p:spPr>
          <a:xfrm>
            <a:off x="5550693" y="3464718"/>
            <a:ext cx="2960084" cy="778668"/>
          </a:xfrm>
        </p:spPr>
        <p:txBody>
          <a:bodyPr>
            <a:normAutofit/>
          </a:bodyPr>
          <a:lstStyle/>
          <a:p>
            <a:pPr algn="r">
              <a:lnSpc>
                <a:spcPct val="90000"/>
              </a:lnSpc>
            </a:pPr>
            <a:r>
              <a:rPr lang="en-US" sz="2200" dirty="0"/>
              <a:t>Katelynn Wheeler</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8374"/>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10162" y="1761629"/>
            <a:ext cx="41148"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16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325934" y="1638830"/>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b="1" dirty="0">
                <a:solidFill>
                  <a:schemeClr val="bg2"/>
                </a:solidFill>
              </a:rPr>
              <a:t>Staff</a:t>
            </a:r>
          </a:p>
        </p:txBody>
      </p:sp>
      <p:sp>
        <p:nvSpPr>
          <p:cNvPr id="9" name="TextBox 8">
            <a:extLst>
              <a:ext uri="{FF2B5EF4-FFF2-40B4-BE49-F238E27FC236}">
                <a16:creationId xmlns:a16="http://schemas.microsoft.com/office/drawing/2014/main" id="{7B2346BE-EA64-424B-8FC2-AF84BE4B3CFB}"/>
              </a:ext>
            </a:extLst>
          </p:cNvPr>
          <p:cNvSpPr txBox="1"/>
          <p:nvPr/>
        </p:nvSpPr>
        <p:spPr>
          <a:xfrm>
            <a:off x="3657446" y="1267748"/>
            <a:ext cx="5247752" cy="3785652"/>
          </a:xfrm>
          <a:prstGeom prst="rect">
            <a:avLst/>
          </a:prstGeom>
          <a:noFill/>
        </p:spPr>
        <p:txBody>
          <a:bodyPr wrap="square">
            <a:spAutoFit/>
          </a:bodyPr>
          <a:lstStyle/>
          <a:p>
            <a:pPr marL="0" indent="0">
              <a:buNone/>
            </a:pPr>
            <a:r>
              <a:rPr lang="en-US" sz="2000" i="1" dirty="0">
                <a:solidFill>
                  <a:schemeClr val="bg2"/>
                </a:solidFill>
                <a:effectLst/>
                <a:ea typeface="Times New Roman" panose="02020603050405020304" pitchFamily="18" charset="0"/>
              </a:rPr>
              <a:t>“I started getting really close with her. And she was actually the one who, who invited me to apply, we applied to the speech thing or whatever it was. We applied to go. And I remember the day I got selected, I was working in the fields. I was planting grapes that day. And I remember getting a phone call, and I was back home, and it said [area code], and that was [city of university], and I remember the assistant telling me, “Hey, like guess what?” And I was like, “What?” And she was like, “You’re going to Washington!” </a:t>
            </a:r>
            <a:r>
              <a:rPr lang="en-US" sz="2000" i="1" dirty="0">
                <a:solidFill>
                  <a:schemeClr val="bg2"/>
                </a:solidFill>
                <a:ea typeface="Times New Roman" panose="02020603050405020304" pitchFamily="18" charset="0"/>
              </a:rPr>
              <a:t>-</a:t>
            </a:r>
            <a:r>
              <a:rPr lang="en-US" sz="2000" i="1" dirty="0">
                <a:solidFill>
                  <a:srgbClr val="C00000"/>
                </a:solidFill>
                <a:ea typeface="Times New Roman" panose="02020603050405020304" pitchFamily="18" charset="0"/>
              </a:rPr>
              <a:t>Joaquin</a:t>
            </a:r>
            <a:endParaRPr lang="en-US" sz="2000" i="1" dirty="0">
              <a:solidFill>
                <a:srgbClr val="C00000"/>
              </a:solidFill>
              <a:effectLst/>
              <a:ea typeface="Times New Roman" panose="02020603050405020304" pitchFamily="18" charset="0"/>
            </a:endParaRPr>
          </a:p>
        </p:txBody>
      </p:sp>
      <p:sp>
        <p:nvSpPr>
          <p:cNvPr id="6" name="Rectangle 5">
            <a:extLst>
              <a:ext uri="{FF2B5EF4-FFF2-40B4-BE49-F238E27FC236}">
                <a16:creationId xmlns:a16="http://schemas.microsoft.com/office/drawing/2014/main" id="{7CCA3B24-6953-4B0A-97DD-A84F40C48378}"/>
              </a:ext>
            </a:extLst>
          </p:cNvPr>
          <p:cNvSpPr/>
          <p:nvPr/>
        </p:nvSpPr>
        <p:spPr>
          <a:xfrm>
            <a:off x="2651760" y="339634"/>
            <a:ext cx="4075611"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Academic Supports</a:t>
            </a:r>
          </a:p>
        </p:txBody>
      </p:sp>
    </p:spTree>
    <p:extLst>
      <p:ext uri="{BB962C8B-B14F-4D97-AF65-F5344CB8AC3E}">
        <p14:creationId xmlns:p14="http://schemas.microsoft.com/office/powerpoint/2010/main" val="35920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613955"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b="1" dirty="0">
                <a:solidFill>
                  <a:schemeClr val="bg2"/>
                </a:solidFill>
                <a:effectLst/>
                <a:latin typeface="Times New Roman" panose="02020603050405020304" pitchFamily="18" charset="0"/>
                <a:ea typeface="Times New Roman" panose="02020603050405020304" pitchFamily="18" charset="0"/>
              </a:rPr>
              <a:t>Diversity &amp; Representation</a:t>
            </a:r>
          </a:p>
        </p:txBody>
      </p:sp>
      <p:sp>
        <p:nvSpPr>
          <p:cNvPr id="9" name="TextBox 8">
            <a:extLst>
              <a:ext uri="{FF2B5EF4-FFF2-40B4-BE49-F238E27FC236}">
                <a16:creationId xmlns:a16="http://schemas.microsoft.com/office/drawing/2014/main" id="{7B2346BE-EA64-424B-8FC2-AF84BE4B3CFB}"/>
              </a:ext>
            </a:extLst>
          </p:cNvPr>
          <p:cNvSpPr txBox="1"/>
          <p:nvPr/>
        </p:nvSpPr>
        <p:spPr>
          <a:xfrm>
            <a:off x="4153989" y="1374483"/>
            <a:ext cx="4794068" cy="3170099"/>
          </a:xfrm>
          <a:prstGeom prst="rect">
            <a:avLst/>
          </a:prstGeom>
          <a:noFill/>
        </p:spPr>
        <p:txBody>
          <a:bodyPr wrap="square">
            <a:spAutoFit/>
          </a:bodyPr>
          <a:lstStyle/>
          <a:p>
            <a:pPr marL="0" indent="0">
              <a:buNone/>
            </a:pPr>
            <a:r>
              <a:rPr lang="en-US" sz="2000" i="1" dirty="0">
                <a:solidFill>
                  <a:schemeClr val="bg2"/>
                </a:solidFill>
                <a:effectLst/>
                <a:ea typeface="Times New Roman" panose="02020603050405020304" pitchFamily="18" charset="0"/>
              </a:rPr>
              <a:t>“I never felt like proud of my culture or proud of my background, of like letting people know like oh yeah, my parents work in an orchard, or like do like landscaping and stuf</a:t>
            </a:r>
            <a:r>
              <a:rPr lang="en-US" sz="2000" i="1" dirty="0">
                <a:solidFill>
                  <a:schemeClr val="bg2"/>
                </a:solidFill>
                <a:ea typeface="Times New Roman" panose="02020603050405020304" pitchFamily="18" charset="0"/>
              </a:rPr>
              <a:t>f…. So when I went to college, it definitely was something that was like wow, I feel so proud of my background and all that…. Just having that representation…. </a:t>
            </a:r>
          </a:p>
          <a:p>
            <a:pPr marL="0" indent="0">
              <a:buNone/>
            </a:pPr>
            <a:r>
              <a:rPr lang="en-US" sz="2000" i="1" dirty="0">
                <a:solidFill>
                  <a:schemeClr val="bg2"/>
                </a:solidFill>
                <a:ea typeface="Times New Roman" panose="02020603050405020304" pitchFamily="18" charset="0"/>
              </a:rPr>
              <a:t>I had peers who had gone through similar experiences or backgrounds.”</a:t>
            </a:r>
            <a:r>
              <a:rPr lang="en-US" sz="1600" b="1" i="1" dirty="0">
                <a:solidFill>
                  <a:schemeClr val="bg2"/>
                </a:solidFill>
                <a:latin typeface="Times New Roman" panose="02020603050405020304" pitchFamily="18" charset="0"/>
                <a:ea typeface="Times New Roman" panose="02020603050405020304" pitchFamily="18" charset="0"/>
              </a:rPr>
              <a:t> </a:t>
            </a:r>
            <a:r>
              <a:rPr lang="en-US" sz="2000" i="1" dirty="0">
                <a:solidFill>
                  <a:schemeClr val="bg2"/>
                </a:solidFill>
                <a:ea typeface="Times New Roman" panose="02020603050405020304" pitchFamily="18" charset="0"/>
              </a:rPr>
              <a:t>- </a:t>
            </a:r>
            <a:r>
              <a:rPr lang="en-US" sz="2000" i="1" dirty="0">
                <a:solidFill>
                  <a:srgbClr val="C00000"/>
                </a:solidFill>
                <a:ea typeface="Times New Roman" panose="02020603050405020304" pitchFamily="18" charset="0"/>
              </a:rPr>
              <a:t>Marisol</a:t>
            </a:r>
            <a:endParaRPr lang="en-US" sz="1600" i="1" dirty="0">
              <a:solidFill>
                <a:srgbClr val="C00000"/>
              </a:solidFill>
            </a:endParaRPr>
          </a:p>
        </p:txBody>
      </p:sp>
      <p:sp>
        <p:nvSpPr>
          <p:cNvPr id="6" name="Rectangle 5">
            <a:extLst>
              <a:ext uri="{FF2B5EF4-FFF2-40B4-BE49-F238E27FC236}">
                <a16:creationId xmlns:a16="http://schemas.microsoft.com/office/drawing/2014/main" id="{7CCA3B24-6953-4B0A-97DD-A84F40C48378}"/>
              </a:ext>
            </a:extLst>
          </p:cNvPr>
          <p:cNvSpPr/>
          <p:nvPr/>
        </p:nvSpPr>
        <p:spPr>
          <a:xfrm>
            <a:off x="1946366" y="352697"/>
            <a:ext cx="5159828"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Identity &amp; Empowerment</a:t>
            </a:r>
          </a:p>
        </p:txBody>
      </p:sp>
    </p:spTree>
    <p:extLst>
      <p:ext uri="{BB962C8B-B14F-4D97-AF65-F5344CB8AC3E}">
        <p14:creationId xmlns:p14="http://schemas.microsoft.com/office/powerpoint/2010/main" val="15395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418012"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b="1" dirty="0">
                <a:solidFill>
                  <a:schemeClr val="bg2"/>
                </a:solidFill>
                <a:latin typeface="Times New Roman" panose="02020603050405020304" pitchFamily="18" charset="0"/>
                <a:ea typeface="Times New Roman" panose="02020603050405020304" pitchFamily="18" charset="0"/>
              </a:rPr>
              <a:t>Autonomy Training</a:t>
            </a:r>
            <a:endParaRPr lang="en-US" sz="2000" b="1" dirty="0">
              <a:solidFill>
                <a:schemeClr val="bg2"/>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B2346BE-EA64-424B-8FC2-AF84BE4B3CFB}"/>
              </a:ext>
            </a:extLst>
          </p:cNvPr>
          <p:cNvSpPr txBox="1"/>
          <p:nvPr/>
        </p:nvSpPr>
        <p:spPr>
          <a:xfrm>
            <a:off x="3931920" y="1503899"/>
            <a:ext cx="4794068" cy="2862322"/>
          </a:xfrm>
          <a:prstGeom prst="rect">
            <a:avLst/>
          </a:prstGeom>
          <a:noFill/>
        </p:spPr>
        <p:txBody>
          <a:bodyPr wrap="square">
            <a:spAutoFit/>
          </a:bodyPr>
          <a:lstStyle/>
          <a:p>
            <a:pPr marL="0" indent="0">
              <a:buNone/>
            </a:pPr>
            <a:r>
              <a:rPr lang="en-US" sz="2000" i="1" dirty="0">
                <a:solidFill>
                  <a:schemeClr val="bg2"/>
                </a:solidFill>
                <a:effectLst/>
                <a:latin typeface="Times New Roman" panose="02020603050405020304" pitchFamily="18" charset="0"/>
                <a:ea typeface="Times New Roman" panose="02020603050405020304" pitchFamily="18" charset="0"/>
              </a:rPr>
              <a:t>“Coming here…. I didn’t know how to ask. And I think that’s </a:t>
            </a:r>
            <a:r>
              <a:rPr lang="en-US" sz="2000" i="1" dirty="0">
                <a:solidFill>
                  <a:schemeClr val="bg2"/>
                </a:solidFill>
                <a:latin typeface="Times New Roman" panose="02020603050405020304" pitchFamily="18" charset="0"/>
                <a:ea typeface="Times New Roman" panose="02020603050405020304" pitchFamily="18" charset="0"/>
              </a:rPr>
              <a:t>one of the hardest things that I have learned how to do.... Coming from a Latino family, I’m just like, I really want to be proud of myself and I want to do this alone…. And throughout my semesters here, I’m just learning that you know, the key to succeeding is the asking for help, it’s okay, you don’t have to do this alone.” – </a:t>
            </a:r>
            <a:r>
              <a:rPr lang="en-US" sz="2000" i="1" dirty="0">
                <a:solidFill>
                  <a:srgbClr val="C00000"/>
                </a:solidFill>
                <a:latin typeface="Times New Roman" panose="02020603050405020304" pitchFamily="18" charset="0"/>
                <a:ea typeface="Times New Roman" panose="02020603050405020304" pitchFamily="18" charset="0"/>
              </a:rPr>
              <a:t>Joaquin</a:t>
            </a:r>
            <a:r>
              <a:rPr lang="en-US" sz="2000" i="1" dirty="0">
                <a:solidFill>
                  <a:schemeClr val="bg2"/>
                </a:solidFill>
                <a:latin typeface="Times New Roman" panose="02020603050405020304" pitchFamily="18" charset="0"/>
                <a:ea typeface="Times New Roman" panose="02020603050405020304" pitchFamily="18" charset="0"/>
              </a:rPr>
              <a:t> </a:t>
            </a:r>
            <a:endParaRPr lang="en-US" sz="2000" i="1" dirty="0">
              <a:solidFill>
                <a:schemeClr val="bg2"/>
              </a:solidFill>
            </a:endParaRPr>
          </a:p>
        </p:txBody>
      </p:sp>
      <p:sp>
        <p:nvSpPr>
          <p:cNvPr id="6" name="Rectangle 5">
            <a:extLst>
              <a:ext uri="{FF2B5EF4-FFF2-40B4-BE49-F238E27FC236}">
                <a16:creationId xmlns:a16="http://schemas.microsoft.com/office/drawing/2014/main" id="{7CCA3B24-6953-4B0A-97DD-A84F40C48378}"/>
              </a:ext>
            </a:extLst>
          </p:cNvPr>
          <p:cNvSpPr/>
          <p:nvPr/>
        </p:nvSpPr>
        <p:spPr>
          <a:xfrm>
            <a:off x="2625634" y="352697"/>
            <a:ext cx="3840480"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Success Coaching</a:t>
            </a:r>
          </a:p>
        </p:txBody>
      </p:sp>
    </p:spTree>
    <p:extLst>
      <p:ext uri="{BB962C8B-B14F-4D97-AF65-F5344CB8AC3E}">
        <p14:creationId xmlns:p14="http://schemas.microsoft.com/office/powerpoint/2010/main" val="85347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418012"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b="1" dirty="0">
                <a:solidFill>
                  <a:schemeClr val="bg2"/>
                </a:solidFill>
                <a:latin typeface="Times New Roman" panose="02020603050405020304" pitchFamily="18" charset="0"/>
                <a:ea typeface="Times New Roman" panose="02020603050405020304" pitchFamily="18" charset="0"/>
              </a:rPr>
              <a:t>Home Away </a:t>
            </a:r>
          </a:p>
          <a:p>
            <a:pPr marL="0" indent="0" algn="ctr">
              <a:buNone/>
            </a:pPr>
            <a:r>
              <a:rPr lang="en-US" sz="2000" b="1" dirty="0">
                <a:solidFill>
                  <a:schemeClr val="bg2"/>
                </a:solidFill>
                <a:latin typeface="Times New Roman" panose="02020603050405020304" pitchFamily="18" charset="0"/>
                <a:ea typeface="Times New Roman" panose="02020603050405020304" pitchFamily="18" charset="0"/>
              </a:rPr>
              <a:t>from Home</a:t>
            </a:r>
            <a:endParaRPr lang="en-US" sz="2000" b="1" dirty="0">
              <a:solidFill>
                <a:schemeClr val="bg2"/>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B2346BE-EA64-424B-8FC2-AF84BE4B3CFB}"/>
              </a:ext>
            </a:extLst>
          </p:cNvPr>
          <p:cNvSpPr txBox="1"/>
          <p:nvPr/>
        </p:nvSpPr>
        <p:spPr>
          <a:xfrm>
            <a:off x="4069080" y="1503899"/>
            <a:ext cx="4794068" cy="2862322"/>
          </a:xfrm>
          <a:prstGeom prst="rect">
            <a:avLst/>
          </a:prstGeom>
          <a:noFill/>
        </p:spPr>
        <p:txBody>
          <a:bodyPr wrap="square">
            <a:spAutoFit/>
          </a:bodyPr>
          <a:lstStyle/>
          <a:p>
            <a:pPr marL="0" indent="0">
              <a:buNone/>
            </a:pPr>
            <a:r>
              <a:rPr lang="en-US" sz="2000" i="1" dirty="0">
                <a:solidFill>
                  <a:schemeClr val="bg2"/>
                </a:solidFill>
                <a:effectLst/>
                <a:latin typeface="Times New Roman" panose="02020603050405020304" pitchFamily="18" charset="0"/>
                <a:ea typeface="Times New Roman" panose="02020603050405020304" pitchFamily="18" charset="0"/>
              </a:rPr>
              <a:t>“If you’re going through something, our director was like our mom, like she always had an open-door policy, like if you need anything, come and talk, and so she was always there for like advice and like about academics and lik</a:t>
            </a:r>
            <a:r>
              <a:rPr lang="en-US" sz="2000" i="1" dirty="0">
                <a:solidFill>
                  <a:schemeClr val="bg2"/>
                </a:solidFill>
                <a:latin typeface="Times New Roman" panose="02020603050405020304" pitchFamily="18" charset="0"/>
                <a:ea typeface="Times New Roman" panose="02020603050405020304" pitchFamily="18" charset="0"/>
              </a:rPr>
              <a:t>e school yeah, but like life too. I feel like more than anything, it was that emotional support that helped me keep going.” – </a:t>
            </a:r>
            <a:r>
              <a:rPr lang="en-US" sz="2000" i="1" dirty="0">
                <a:solidFill>
                  <a:srgbClr val="C00000"/>
                </a:solidFill>
                <a:latin typeface="Times New Roman" panose="02020603050405020304" pitchFamily="18" charset="0"/>
                <a:ea typeface="Times New Roman" panose="02020603050405020304" pitchFamily="18" charset="0"/>
              </a:rPr>
              <a:t>Sofia</a:t>
            </a:r>
            <a:r>
              <a:rPr lang="en-US" sz="2000" i="1" dirty="0">
                <a:solidFill>
                  <a:schemeClr val="bg2"/>
                </a:solidFill>
                <a:latin typeface="Times New Roman" panose="02020603050405020304" pitchFamily="18" charset="0"/>
                <a:ea typeface="Times New Roman" panose="02020603050405020304" pitchFamily="18" charset="0"/>
              </a:rPr>
              <a:t> </a:t>
            </a:r>
            <a:endParaRPr lang="en-US" sz="2000" i="1" dirty="0">
              <a:solidFill>
                <a:schemeClr val="bg2"/>
              </a:solidFill>
            </a:endParaRPr>
          </a:p>
        </p:txBody>
      </p:sp>
      <p:sp>
        <p:nvSpPr>
          <p:cNvPr id="6" name="Rectangle 5">
            <a:extLst>
              <a:ext uri="{FF2B5EF4-FFF2-40B4-BE49-F238E27FC236}">
                <a16:creationId xmlns:a16="http://schemas.microsoft.com/office/drawing/2014/main" id="{7CCA3B24-6953-4B0A-97DD-A84F40C48378}"/>
              </a:ext>
            </a:extLst>
          </p:cNvPr>
          <p:cNvSpPr/>
          <p:nvPr/>
        </p:nvSpPr>
        <p:spPr>
          <a:xfrm>
            <a:off x="1617785" y="352697"/>
            <a:ext cx="6320413"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Emotional &amp; Psychosocial Support</a:t>
            </a:r>
          </a:p>
        </p:txBody>
      </p:sp>
    </p:spTree>
    <p:extLst>
      <p:ext uri="{BB962C8B-B14F-4D97-AF65-F5344CB8AC3E}">
        <p14:creationId xmlns:p14="http://schemas.microsoft.com/office/powerpoint/2010/main" val="16237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418012"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2"/>
              </a:solidFill>
            </a:endParaRPr>
          </a:p>
          <a:p>
            <a:pPr algn="ctr"/>
            <a:r>
              <a:rPr lang="en-US" sz="2000" b="1" dirty="0">
                <a:solidFill>
                  <a:schemeClr val="bg2"/>
                </a:solidFill>
              </a:rPr>
              <a:t>Imposter Syndrome</a:t>
            </a:r>
          </a:p>
          <a:p>
            <a:pPr marL="0" indent="0" algn="ctr">
              <a:buNone/>
            </a:pPr>
            <a:endParaRPr lang="en-US" sz="2000" b="1" dirty="0">
              <a:solidFill>
                <a:schemeClr val="bg2"/>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B2346BE-EA64-424B-8FC2-AF84BE4B3CFB}"/>
              </a:ext>
            </a:extLst>
          </p:cNvPr>
          <p:cNvSpPr txBox="1"/>
          <p:nvPr/>
        </p:nvSpPr>
        <p:spPr>
          <a:xfrm>
            <a:off x="3837968" y="1216984"/>
            <a:ext cx="4794068" cy="3785652"/>
          </a:xfrm>
          <a:prstGeom prst="rect">
            <a:avLst/>
          </a:prstGeom>
          <a:noFill/>
        </p:spPr>
        <p:txBody>
          <a:bodyPr wrap="square">
            <a:spAutoFit/>
          </a:bodyPr>
          <a:lstStyle/>
          <a:p>
            <a:r>
              <a:rPr lang="en-US" sz="2000" i="1" dirty="0">
                <a:solidFill>
                  <a:schemeClr val="bg2"/>
                </a:solidFill>
              </a:rPr>
              <a:t>“Given my major…. I wasn’t surrounded by many first-generation students. Many of my classmates had parents or siblings who had legal careers. In many of my classes, I was one of the few women of color and I was intimidated by my peers. I suffered from imposter syndrome and felt that I wasn’t smart enough to be in those classes. For the first semester of my undergraduate education, I didn’t speak in any of my classes…. I didn’t want my classmates to think I didn’t belong.” – </a:t>
            </a:r>
            <a:r>
              <a:rPr lang="en-US" sz="2000" i="1" dirty="0">
                <a:solidFill>
                  <a:srgbClr val="C00000"/>
                </a:solidFill>
              </a:rPr>
              <a:t>Julie</a:t>
            </a:r>
            <a:r>
              <a:rPr lang="en-US" sz="2000" i="1" dirty="0">
                <a:solidFill>
                  <a:schemeClr val="bg2"/>
                </a:solidFill>
              </a:rPr>
              <a:t> </a:t>
            </a:r>
          </a:p>
        </p:txBody>
      </p:sp>
      <p:sp>
        <p:nvSpPr>
          <p:cNvPr id="6" name="Rectangle 5">
            <a:extLst>
              <a:ext uri="{FF2B5EF4-FFF2-40B4-BE49-F238E27FC236}">
                <a16:creationId xmlns:a16="http://schemas.microsoft.com/office/drawing/2014/main" id="{7CCA3B24-6953-4B0A-97DD-A84F40C48378}"/>
              </a:ext>
            </a:extLst>
          </p:cNvPr>
          <p:cNvSpPr/>
          <p:nvPr/>
        </p:nvSpPr>
        <p:spPr>
          <a:xfrm>
            <a:off x="1256044" y="352697"/>
            <a:ext cx="6762541"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Retention &amp; Commencement Hurdles</a:t>
            </a:r>
          </a:p>
        </p:txBody>
      </p:sp>
    </p:spTree>
    <p:extLst>
      <p:ext uri="{BB962C8B-B14F-4D97-AF65-F5344CB8AC3E}">
        <p14:creationId xmlns:p14="http://schemas.microsoft.com/office/powerpoint/2010/main" val="17270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418012"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2"/>
              </a:solidFill>
            </a:endParaRPr>
          </a:p>
          <a:p>
            <a:pPr algn="ctr"/>
            <a:r>
              <a:rPr lang="en-US" sz="2000" b="1" dirty="0">
                <a:solidFill>
                  <a:schemeClr val="bg2"/>
                </a:solidFill>
              </a:rPr>
              <a:t>Financial Support </a:t>
            </a:r>
          </a:p>
          <a:p>
            <a:pPr marL="0" indent="0" algn="ctr">
              <a:buNone/>
            </a:pPr>
            <a:endParaRPr lang="en-US" sz="2000" b="1" dirty="0">
              <a:solidFill>
                <a:schemeClr val="bg2"/>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B2346BE-EA64-424B-8FC2-AF84BE4B3CFB}"/>
              </a:ext>
            </a:extLst>
          </p:cNvPr>
          <p:cNvSpPr txBox="1"/>
          <p:nvPr/>
        </p:nvSpPr>
        <p:spPr>
          <a:xfrm>
            <a:off x="3837968" y="1811675"/>
            <a:ext cx="4794068" cy="2246769"/>
          </a:xfrm>
          <a:prstGeom prst="rect">
            <a:avLst/>
          </a:prstGeom>
          <a:noFill/>
        </p:spPr>
        <p:txBody>
          <a:bodyPr wrap="square">
            <a:spAutoFit/>
          </a:bodyPr>
          <a:lstStyle/>
          <a:p>
            <a:r>
              <a:rPr lang="en-US" sz="2000" i="1" dirty="0">
                <a:solidFill>
                  <a:schemeClr val="bg2"/>
                </a:solidFill>
              </a:rPr>
              <a:t>“I love my mom and everything but I’m never </a:t>
            </a:r>
            <a:r>
              <a:rPr lang="en-US" sz="2000" i="1" dirty="0" err="1">
                <a:solidFill>
                  <a:schemeClr val="bg2"/>
                </a:solidFill>
              </a:rPr>
              <a:t>gonna</a:t>
            </a:r>
            <a:r>
              <a:rPr lang="en-US" sz="2000" i="1" dirty="0">
                <a:solidFill>
                  <a:schemeClr val="bg2"/>
                </a:solidFill>
              </a:rPr>
              <a:t> forget…. When I was applying and shared with my mom that I applied…. She told me, “Don’t even apply, we aren’t going to be able to afford it, don’t get your hopes up.” And I said, “No mom, let me at least try.” – </a:t>
            </a:r>
            <a:r>
              <a:rPr lang="en-US" sz="2000" i="1" dirty="0">
                <a:solidFill>
                  <a:srgbClr val="C00000"/>
                </a:solidFill>
              </a:rPr>
              <a:t>Aurora</a:t>
            </a:r>
            <a:r>
              <a:rPr lang="en-US" sz="2000" i="1" dirty="0">
                <a:solidFill>
                  <a:schemeClr val="bg2"/>
                </a:solidFill>
              </a:rPr>
              <a:t> </a:t>
            </a:r>
          </a:p>
        </p:txBody>
      </p:sp>
      <p:sp>
        <p:nvSpPr>
          <p:cNvPr id="6" name="Rectangle 5">
            <a:extLst>
              <a:ext uri="{FF2B5EF4-FFF2-40B4-BE49-F238E27FC236}">
                <a16:creationId xmlns:a16="http://schemas.microsoft.com/office/drawing/2014/main" id="{7CCA3B24-6953-4B0A-97DD-A84F40C48378}"/>
              </a:ext>
            </a:extLst>
          </p:cNvPr>
          <p:cNvSpPr/>
          <p:nvPr/>
        </p:nvSpPr>
        <p:spPr>
          <a:xfrm>
            <a:off x="2361363" y="352697"/>
            <a:ext cx="4270549"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Accessibility</a:t>
            </a:r>
          </a:p>
        </p:txBody>
      </p:sp>
    </p:spTree>
    <p:extLst>
      <p:ext uri="{BB962C8B-B14F-4D97-AF65-F5344CB8AC3E}">
        <p14:creationId xmlns:p14="http://schemas.microsoft.com/office/powerpoint/2010/main" val="5455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55CA9E-2E53-476A-B093-9AA0A691AA84}"/>
              </a:ext>
            </a:extLst>
          </p:cNvPr>
          <p:cNvSpPr/>
          <p:nvPr/>
        </p:nvSpPr>
        <p:spPr>
          <a:xfrm>
            <a:off x="418012" y="1494064"/>
            <a:ext cx="2952206" cy="2881993"/>
          </a:xfrm>
          <a:prstGeom prst="ellipse">
            <a:avLst/>
          </a:prstGeom>
          <a:solidFill>
            <a:schemeClr val="bg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2"/>
              </a:solidFill>
            </a:endParaRPr>
          </a:p>
          <a:p>
            <a:pPr algn="ctr"/>
            <a:r>
              <a:rPr lang="en-US" sz="2000" b="1" dirty="0">
                <a:solidFill>
                  <a:schemeClr val="bg2"/>
                </a:solidFill>
              </a:rPr>
              <a:t>Family and Upward Mobility</a:t>
            </a:r>
          </a:p>
          <a:p>
            <a:pPr marL="0" indent="0" algn="ctr">
              <a:buNone/>
            </a:pPr>
            <a:endParaRPr lang="en-US" sz="2000" b="1" dirty="0">
              <a:solidFill>
                <a:schemeClr val="bg2"/>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B2346BE-EA64-424B-8FC2-AF84BE4B3CFB}"/>
              </a:ext>
            </a:extLst>
          </p:cNvPr>
          <p:cNvSpPr txBox="1"/>
          <p:nvPr/>
        </p:nvSpPr>
        <p:spPr>
          <a:xfrm>
            <a:off x="3837968" y="1530691"/>
            <a:ext cx="4794068" cy="3477875"/>
          </a:xfrm>
          <a:prstGeom prst="rect">
            <a:avLst/>
          </a:prstGeom>
          <a:noFill/>
        </p:spPr>
        <p:txBody>
          <a:bodyPr wrap="square">
            <a:spAutoFit/>
          </a:bodyPr>
          <a:lstStyle/>
          <a:p>
            <a:r>
              <a:rPr lang="en-US" sz="2000" i="1" dirty="0">
                <a:solidFill>
                  <a:schemeClr val="bg2"/>
                </a:solidFill>
              </a:rPr>
              <a:t>“Given that my parents are undocumented and that they didn’t receive an education higher than the 4</a:t>
            </a:r>
            <a:r>
              <a:rPr lang="en-US" sz="2000" i="1" baseline="30000" dirty="0">
                <a:solidFill>
                  <a:schemeClr val="bg2"/>
                </a:solidFill>
              </a:rPr>
              <a:t>th</a:t>
            </a:r>
            <a:r>
              <a:rPr lang="en-US" sz="2000" i="1" dirty="0">
                <a:solidFill>
                  <a:schemeClr val="bg2"/>
                </a:solidFill>
              </a:rPr>
              <a:t> grade, made me realize that I was fortunate enough to receive an education. When I was old enough to understand that education was an opportunity for me to change our situation as a family, I took it upon myself to do everything I could to attend college.” </a:t>
            </a:r>
          </a:p>
          <a:p>
            <a:r>
              <a:rPr lang="en-US" sz="2000" i="1" dirty="0">
                <a:solidFill>
                  <a:schemeClr val="bg2"/>
                </a:solidFill>
              </a:rPr>
              <a:t>– </a:t>
            </a:r>
            <a:r>
              <a:rPr lang="en-US" sz="2000" i="1" dirty="0">
                <a:solidFill>
                  <a:srgbClr val="C00000"/>
                </a:solidFill>
              </a:rPr>
              <a:t>Vanessa</a:t>
            </a:r>
            <a:r>
              <a:rPr lang="en-US" sz="2000" i="1" dirty="0">
                <a:solidFill>
                  <a:schemeClr val="bg2"/>
                </a:solidFill>
              </a:rPr>
              <a:t> </a:t>
            </a:r>
          </a:p>
          <a:p>
            <a:endParaRPr lang="en-US" sz="2000" i="1" dirty="0">
              <a:solidFill>
                <a:schemeClr val="bg2"/>
              </a:solidFill>
            </a:endParaRPr>
          </a:p>
        </p:txBody>
      </p:sp>
      <p:sp>
        <p:nvSpPr>
          <p:cNvPr id="6" name="Rectangle 5">
            <a:extLst>
              <a:ext uri="{FF2B5EF4-FFF2-40B4-BE49-F238E27FC236}">
                <a16:creationId xmlns:a16="http://schemas.microsoft.com/office/drawing/2014/main" id="{7CCA3B24-6953-4B0A-97DD-A84F40C48378}"/>
              </a:ext>
            </a:extLst>
          </p:cNvPr>
          <p:cNvSpPr/>
          <p:nvPr/>
        </p:nvSpPr>
        <p:spPr>
          <a:xfrm>
            <a:off x="1537399" y="352697"/>
            <a:ext cx="5948624" cy="64008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a:p>
            <a:pPr algn="ctr"/>
            <a:r>
              <a:rPr lang="en-US" sz="3200" dirty="0"/>
              <a:t>Extrinsic Motivation to Succeed </a:t>
            </a:r>
          </a:p>
          <a:p>
            <a:pPr algn="ctr"/>
            <a:endParaRPr lang="en-US" sz="3200" dirty="0"/>
          </a:p>
        </p:txBody>
      </p:sp>
    </p:spTree>
    <p:extLst>
      <p:ext uri="{BB962C8B-B14F-4D97-AF65-F5344CB8AC3E}">
        <p14:creationId xmlns:p14="http://schemas.microsoft.com/office/powerpoint/2010/main" val="33528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A3844-9A85-49A6-8C1C-5AC7DA3C002A}"/>
              </a:ext>
            </a:extLst>
          </p:cNvPr>
          <p:cNvSpPr>
            <a:spLocks noGrp="1"/>
          </p:cNvSpPr>
          <p:nvPr>
            <p:ph type="title"/>
          </p:nvPr>
        </p:nvSpPr>
        <p:spPr>
          <a:xfrm>
            <a:off x="628650" y="501282"/>
            <a:ext cx="7886700" cy="994173"/>
          </a:xfrm>
        </p:spPr>
        <p:txBody>
          <a:bodyPr>
            <a:normAutofit/>
          </a:bodyPr>
          <a:lstStyle/>
          <a:p>
            <a:r>
              <a:rPr lang="en-US" dirty="0">
                <a:solidFill>
                  <a:schemeClr val="accent3">
                    <a:lumMod val="50000"/>
                  </a:schemeClr>
                </a:solidFill>
              </a:rPr>
              <a:t>Limitations &amp; Delimitations</a:t>
            </a:r>
          </a:p>
        </p:txBody>
      </p:sp>
      <p:sp>
        <p:nvSpPr>
          <p:cNvPr id="3" name="Content Placeholder 2">
            <a:extLst>
              <a:ext uri="{FF2B5EF4-FFF2-40B4-BE49-F238E27FC236}">
                <a16:creationId xmlns:a16="http://schemas.microsoft.com/office/drawing/2014/main" id="{679607A8-EDC4-4F08-B72E-67834A1839D4}"/>
              </a:ext>
            </a:extLst>
          </p:cNvPr>
          <p:cNvSpPr>
            <a:spLocks noGrp="1"/>
          </p:cNvSpPr>
          <p:nvPr>
            <p:ph sz="half" idx="1"/>
          </p:nvPr>
        </p:nvSpPr>
        <p:spPr>
          <a:xfrm>
            <a:off x="628650" y="1633092"/>
            <a:ext cx="3823335" cy="2846811"/>
          </a:xfrm>
        </p:spPr>
        <p:txBody>
          <a:bodyPr>
            <a:normAutofit/>
          </a:bodyPr>
          <a:lstStyle/>
          <a:p>
            <a:pPr marL="0" indent="0">
              <a:buNone/>
            </a:pPr>
            <a:r>
              <a:rPr lang="en-US" sz="1800" b="1" dirty="0"/>
              <a:t>Limitations</a:t>
            </a:r>
          </a:p>
          <a:p>
            <a:r>
              <a:rPr lang="en-US" sz="1800" dirty="0"/>
              <a:t>The pandemic</a:t>
            </a:r>
          </a:p>
          <a:p>
            <a:r>
              <a:rPr lang="en-US" sz="1800" dirty="0"/>
              <a:t>Participants’ trouble recalling</a:t>
            </a:r>
          </a:p>
          <a:p>
            <a:pPr marL="0" indent="0">
              <a:buNone/>
            </a:pPr>
            <a:endParaRPr lang="en-US" sz="1800" dirty="0"/>
          </a:p>
          <a:p>
            <a:endParaRPr lang="en-US" sz="1800" dirty="0"/>
          </a:p>
        </p:txBody>
      </p:sp>
      <p:sp>
        <p:nvSpPr>
          <p:cNvPr id="4" name="Content Placeholder 3">
            <a:extLst>
              <a:ext uri="{FF2B5EF4-FFF2-40B4-BE49-F238E27FC236}">
                <a16:creationId xmlns:a16="http://schemas.microsoft.com/office/drawing/2014/main" id="{9B0840AE-BE6F-465B-8882-41FC92AEAECB}"/>
              </a:ext>
            </a:extLst>
          </p:cNvPr>
          <p:cNvSpPr>
            <a:spLocks noGrp="1"/>
          </p:cNvSpPr>
          <p:nvPr>
            <p:ph sz="half" idx="2"/>
          </p:nvPr>
        </p:nvSpPr>
        <p:spPr>
          <a:xfrm>
            <a:off x="4692015" y="1633092"/>
            <a:ext cx="3823335" cy="2846811"/>
          </a:xfrm>
        </p:spPr>
        <p:txBody>
          <a:bodyPr>
            <a:normAutofit/>
          </a:bodyPr>
          <a:lstStyle/>
          <a:p>
            <a:pPr marL="0" indent="0">
              <a:buNone/>
            </a:pPr>
            <a:r>
              <a:rPr lang="en-US" sz="1800" b="1" dirty="0"/>
              <a:t>Delimitations</a:t>
            </a:r>
          </a:p>
          <a:p>
            <a:r>
              <a:rPr lang="en-US" sz="1800" dirty="0"/>
              <a:t>How participants were found</a:t>
            </a:r>
          </a:p>
        </p:txBody>
      </p:sp>
    </p:spTree>
    <p:extLst>
      <p:ext uri="{BB962C8B-B14F-4D97-AF65-F5344CB8AC3E}">
        <p14:creationId xmlns:p14="http://schemas.microsoft.com/office/powerpoint/2010/main" val="229017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440E5-521B-47E0-BC36-E5A4F8C0E9C7}"/>
              </a:ext>
            </a:extLst>
          </p:cNvPr>
          <p:cNvSpPr>
            <a:spLocks noGrp="1"/>
          </p:cNvSpPr>
          <p:nvPr>
            <p:ph type="title"/>
          </p:nvPr>
        </p:nvSpPr>
        <p:spPr>
          <a:xfrm>
            <a:off x="628650" y="273843"/>
            <a:ext cx="7886700" cy="994173"/>
          </a:xfrm>
        </p:spPr>
        <p:txBody>
          <a:bodyPr>
            <a:normAutofit/>
          </a:bodyPr>
          <a:lstStyle/>
          <a:p>
            <a:r>
              <a:rPr lang="en-US" sz="4100" dirty="0">
                <a:solidFill>
                  <a:schemeClr val="accent3">
                    <a:lumMod val="50000"/>
                  </a:schemeClr>
                </a:solidFill>
              </a:rPr>
              <a:t>Future Research</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20BD51-DD4B-41CE-A49C-5C119C72AB59}"/>
              </a:ext>
            </a:extLst>
          </p:cNvPr>
          <p:cNvSpPr>
            <a:spLocks noGrp="1"/>
          </p:cNvSpPr>
          <p:nvPr>
            <p:ph idx="1"/>
          </p:nvPr>
        </p:nvSpPr>
        <p:spPr>
          <a:xfrm>
            <a:off x="628650" y="1447038"/>
            <a:ext cx="7886700" cy="3188970"/>
          </a:xfrm>
        </p:spPr>
        <p:txBody>
          <a:bodyPr>
            <a:normAutofit/>
          </a:bodyPr>
          <a:lstStyle/>
          <a:p>
            <a:r>
              <a:rPr lang="en-US" sz="2400" dirty="0">
                <a:effectLst/>
                <a:ea typeface="Times New Roman" panose="02020603050405020304" pitchFamily="18" charset="0"/>
              </a:rPr>
              <a:t>Hispanic first-generation students who did not partake in any honors classes or advanced-level classes while in high school </a:t>
            </a:r>
          </a:p>
          <a:p>
            <a:r>
              <a:rPr lang="en-US" sz="2400" dirty="0">
                <a:effectLst/>
                <a:ea typeface="Times New Roman" panose="02020603050405020304" pitchFamily="18" charset="0"/>
              </a:rPr>
              <a:t>Hispanic first-generation students who do not partake in clubs and organizations in college</a:t>
            </a:r>
            <a:endParaRPr lang="en-US" sz="2400" dirty="0">
              <a:ea typeface="Times New Roman" panose="02020603050405020304" pitchFamily="18" charset="0"/>
            </a:endParaRPr>
          </a:p>
          <a:p>
            <a:r>
              <a:rPr lang="en-US" sz="2400" dirty="0">
                <a:effectLst/>
                <a:ea typeface="Times New Roman" panose="02020603050405020304" pitchFamily="18" charset="0"/>
              </a:rPr>
              <a:t>Dive deeper into students' experiences from underserved populations who attend a college that incorporates a valuable orientation process</a:t>
            </a:r>
            <a:endParaRPr lang="en-US" sz="2000" dirty="0"/>
          </a:p>
        </p:txBody>
      </p:sp>
    </p:spTree>
    <p:extLst>
      <p:ext uri="{BB962C8B-B14F-4D97-AF65-F5344CB8AC3E}">
        <p14:creationId xmlns:p14="http://schemas.microsoft.com/office/powerpoint/2010/main" val="354124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5DC394-4B49-4A3F-80DF-6A554897F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10225"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a:xfrm>
            <a:off x="1125102" y="442546"/>
            <a:ext cx="3856473" cy="2129204"/>
          </a:xfrm>
        </p:spPr>
        <p:txBody>
          <a:bodyPr vert="horz" lIns="91440" tIns="45720" rIns="91440" bIns="45720" rtlCol="0" anchor="b">
            <a:normAutofit/>
          </a:bodyPr>
          <a:lstStyle/>
          <a:p>
            <a:pPr algn="l" defTabSz="914400">
              <a:lnSpc>
                <a:spcPct val="90000"/>
              </a:lnSpc>
            </a:pPr>
            <a:r>
              <a:rPr lang="en-US" sz="4200" dirty="0">
                <a:solidFill>
                  <a:srgbClr val="FFFFFF"/>
                </a:solidFill>
              </a:rPr>
              <a:t>Questions?</a:t>
            </a:r>
          </a:p>
        </p:txBody>
      </p:sp>
      <p:pic>
        <p:nvPicPr>
          <p:cNvPr id="5" name="Picture 4">
            <a:extLst>
              <a:ext uri="{FF2B5EF4-FFF2-40B4-BE49-F238E27FC236}">
                <a16:creationId xmlns:a16="http://schemas.microsoft.com/office/drawing/2014/main" id="{2126D3B9-42AC-47FE-B1CC-4FBCB5EA7D64}"/>
              </a:ext>
            </a:extLst>
          </p:cNvPr>
          <p:cNvPicPr>
            <a:picLocks noChangeAspect="1"/>
          </p:cNvPicPr>
          <p:nvPr/>
        </p:nvPicPr>
        <p:blipFill rotWithShape="1">
          <a:blip r:embed="rId3"/>
          <a:srcRect l="44232" r="4240"/>
          <a:stretch/>
        </p:blipFill>
        <p:spPr>
          <a:xfrm>
            <a:off x="5610225" y="10"/>
            <a:ext cx="3533775" cy="5143490"/>
          </a:xfrm>
          <a:prstGeom prst="rect">
            <a:avLst/>
          </a:prstGeom>
        </p:spPr>
      </p:pic>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8000" y="1448809"/>
            <a:ext cx="104279" cy="104279"/>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7084" y="1606188"/>
            <a:ext cx="68353" cy="68353"/>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6345" y="1789098"/>
            <a:ext cx="95785" cy="95785"/>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358" y="2628900"/>
            <a:ext cx="0" cy="25146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8E44959B-0C20-469D-B0BC-39926DFF0AA9}"/>
              </a:ext>
            </a:extLst>
          </p:cNvPr>
          <p:cNvSpPr/>
          <p:nvPr/>
        </p:nvSpPr>
        <p:spPr>
          <a:xfrm>
            <a:off x="391886" y="484719"/>
            <a:ext cx="3122023" cy="4280193"/>
          </a:xfrm>
          <a:prstGeom prst="homePlat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AB9A15-27DA-48AA-8A10-92088A20837E}"/>
              </a:ext>
            </a:extLst>
          </p:cNvPr>
          <p:cNvSpPr txBox="1"/>
          <p:nvPr/>
        </p:nvSpPr>
        <p:spPr>
          <a:xfrm>
            <a:off x="483327" y="2187518"/>
            <a:ext cx="2638697" cy="769441"/>
          </a:xfrm>
          <a:prstGeom prst="rect">
            <a:avLst/>
          </a:prstGeom>
          <a:noFill/>
        </p:spPr>
        <p:txBody>
          <a:bodyPr wrap="square" rtlCol="0">
            <a:spAutoFit/>
          </a:bodyPr>
          <a:lstStyle/>
          <a:p>
            <a:r>
              <a:rPr lang="en-US" sz="4400" b="1" dirty="0"/>
              <a:t>Overview</a:t>
            </a:r>
          </a:p>
        </p:txBody>
      </p:sp>
      <p:grpSp>
        <p:nvGrpSpPr>
          <p:cNvPr id="16" name="Group 15">
            <a:extLst>
              <a:ext uri="{FF2B5EF4-FFF2-40B4-BE49-F238E27FC236}">
                <a16:creationId xmlns:a16="http://schemas.microsoft.com/office/drawing/2014/main" id="{8DB33A46-D19B-4F39-87DE-E738A15CEEFF}"/>
              </a:ext>
            </a:extLst>
          </p:cNvPr>
          <p:cNvGrpSpPr/>
          <p:nvPr/>
        </p:nvGrpSpPr>
        <p:grpSpPr>
          <a:xfrm>
            <a:off x="3513909" y="484719"/>
            <a:ext cx="5479547" cy="550705"/>
            <a:chOff x="0" y="832715"/>
            <a:chExt cx="5222146" cy="725399"/>
          </a:xfrm>
        </p:grpSpPr>
        <p:sp>
          <p:nvSpPr>
            <p:cNvPr id="17" name="Rectangle: Rounded Corners 16">
              <a:extLst>
                <a:ext uri="{FF2B5EF4-FFF2-40B4-BE49-F238E27FC236}">
                  <a16:creationId xmlns:a16="http://schemas.microsoft.com/office/drawing/2014/main" id="{251E001A-1AE6-4880-B4A1-FBDDE4A92ED9}"/>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8387D8B1-FAFC-46FC-8547-B24FA795AE80}"/>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Background</a:t>
              </a:r>
            </a:p>
          </p:txBody>
        </p:sp>
      </p:grpSp>
      <p:grpSp>
        <p:nvGrpSpPr>
          <p:cNvPr id="38" name="Group 37">
            <a:extLst>
              <a:ext uri="{FF2B5EF4-FFF2-40B4-BE49-F238E27FC236}">
                <a16:creationId xmlns:a16="http://schemas.microsoft.com/office/drawing/2014/main" id="{712656BB-C17C-47C0-B9E1-9D93C9B06EA0}"/>
              </a:ext>
            </a:extLst>
          </p:cNvPr>
          <p:cNvGrpSpPr/>
          <p:nvPr/>
        </p:nvGrpSpPr>
        <p:grpSpPr>
          <a:xfrm>
            <a:off x="3513909" y="1229785"/>
            <a:ext cx="5479547" cy="550705"/>
            <a:chOff x="0" y="832715"/>
            <a:chExt cx="5222146" cy="725399"/>
          </a:xfrm>
        </p:grpSpPr>
        <p:sp>
          <p:nvSpPr>
            <p:cNvPr id="39" name="Rectangle: Rounded Corners 38">
              <a:extLst>
                <a:ext uri="{FF2B5EF4-FFF2-40B4-BE49-F238E27FC236}">
                  <a16:creationId xmlns:a16="http://schemas.microsoft.com/office/drawing/2014/main" id="{D20E5689-9E0A-48F4-8CA5-42F601511C8A}"/>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25B605ED-5830-496E-9C5B-6D09A625D8C7}"/>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Literature Review</a:t>
              </a:r>
            </a:p>
          </p:txBody>
        </p:sp>
      </p:grpSp>
      <p:grpSp>
        <p:nvGrpSpPr>
          <p:cNvPr id="41" name="Group 40">
            <a:extLst>
              <a:ext uri="{FF2B5EF4-FFF2-40B4-BE49-F238E27FC236}">
                <a16:creationId xmlns:a16="http://schemas.microsoft.com/office/drawing/2014/main" id="{8A81CDC4-24BB-4C8E-9327-77E8F6D08995}"/>
              </a:ext>
            </a:extLst>
          </p:cNvPr>
          <p:cNvGrpSpPr/>
          <p:nvPr/>
        </p:nvGrpSpPr>
        <p:grpSpPr>
          <a:xfrm>
            <a:off x="3513909" y="1976074"/>
            <a:ext cx="5479547" cy="550705"/>
            <a:chOff x="0" y="832715"/>
            <a:chExt cx="5222146" cy="725399"/>
          </a:xfrm>
        </p:grpSpPr>
        <p:sp>
          <p:nvSpPr>
            <p:cNvPr id="42" name="Rectangle: Rounded Corners 41">
              <a:extLst>
                <a:ext uri="{FF2B5EF4-FFF2-40B4-BE49-F238E27FC236}">
                  <a16:creationId xmlns:a16="http://schemas.microsoft.com/office/drawing/2014/main" id="{B6868B91-8650-4EAB-B5D5-DCD916DBADA1}"/>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3" name="Rectangle: Rounded Corners 4">
              <a:extLst>
                <a:ext uri="{FF2B5EF4-FFF2-40B4-BE49-F238E27FC236}">
                  <a16:creationId xmlns:a16="http://schemas.microsoft.com/office/drawing/2014/main" id="{C2628AA8-519E-4D0D-9564-A2083A85F5A7}"/>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Research Questions</a:t>
              </a:r>
            </a:p>
          </p:txBody>
        </p:sp>
      </p:grpSp>
      <p:grpSp>
        <p:nvGrpSpPr>
          <p:cNvPr id="44" name="Group 43">
            <a:extLst>
              <a:ext uri="{FF2B5EF4-FFF2-40B4-BE49-F238E27FC236}">
                <a16:creationId xmlns:a16="http://schemas.microsoft.com/office/drawing/2014/main" id="{329F0A04-ADD1-42F9-A216-9126CB26A126}"/>
              </a:ext>
            </a:extLst>
          </p:cNvPr>
          <p:cNvGrpSpPr/>
          <p:nvPr/>
        </p:nvGrpSpPr>
        <p:grpSpPr>
          <a:xfrm>
            <a:off x="3513909" y="2722363"/>
            <a:ext cx="5479547" cy="550705"/>
            <a:chOff x="0" y="832715"/>
            <a:chExt cx="5222146" cy="725399"/>
          </a:xfrm>
        </p:grpSpPr>
        <p:sp>
          <p:nvSpPr>
            <p:cNvPr id="45" name="Rectangle: Rounded Corners 44">
              <a:extLst>
                <a:ext uri="{FF2B5EF4-FFF2-40B4-BE49-F238E27FC236}">
                  <a16:creationId xmlns:a16="http://schemas.microsoft.com/office/drawing/2014/main" id="{049B888C-8D92-482F-93E1-37D885520084}"/>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6" name="Rectangle: Rounded Corners 4">
              <a:extLst>
                <a:ext uri="{FF2B5EF4-FFF2-40B4-BE49-F238E27FC236}">
                  <a16:creationId xmlns:a16="http://schemas.microsoft.com/office/drawing/2014/main" id="{B1F60127-A057-40DD-978C-3FC9DD44AF11}"/>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Methodology</a:t>
              </a:r>
            </a:p>
          </p:txBody>
        </p:sp>
      </p:grpSp>
      <p:grpSp>
        <p:nvGrpSpPr>
          <p:cNvPr id="47" name="Group 46">
            <a:extLst>
              <a:ext uri="{FF2B5EF4-FFF2-40B4-BE49-F238E27FC236}">
                <a16:creationId xmlns:a16="http://schemas.microsoft.com/office/drawing/2014/main" id="{7ED78604-1FFA-444F-8548-74F74B501EF9}"/>
              </a:ext>
            </a:extLst>
          </p:cNvPr>
          <p:cNvGrpSpPr/>
          <p:nvPr/>
        </p:nvGrpSpPr>
        <p:grpSpPr>
          <a:xfrm>
            <a:off x="3513909" y="3468285"/>
            <a:ext cx="5479547" cy="550705"/>
            <a:chOff x="0" y="832715"/>
            <a:chExt cx="5222146" cy="725399"/>
          </a:xfrm>
        </p:grpSpPr>
        <p:sp>
          <p:nvSpPr>
            <p:cNvPr id="48" name="Rectangle: Rounded Corners 47">
              <a:extLst>
                <a:ext uri="{FF2B5EF4-FFF2-40B4-BE49-F238E27FC236}">
                  <a16:creationId xmlns:a16="http://schemas.microsoft.com/office/drawing/2014/main" id="{ADFD19BC-2A3D-4B35-978C-FC360DAB988C}"/>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1" name="Rectangle: Rounded Corners 4">
              <a:extLst>
                <a:ext uri="{FF2B5EF4-FFF2-40B4-BE49-F238E27FC236}">
                  <a16:creationId xmlns:a16="http://schemas.microsoft.com/office/drawing/2014/main" id="{745F1C37-1D81-4C93-B970-4B2FA617B50B}"/>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Data Analysis &amp; Results</a:t>
              </a:r>
            </a:p>
          </p:txBody>
        </p:sp>
      </p:grpSp>
      <p:grpSp>
        <p:nvGrpSpPr>
          <p:cNvPr id="52" name="Group 51">
            <a:extLst>
              <a:ext uri="{FF2B5EF4-FFF2-40B4-BE49-F238E27FC236}">
                <a16:creationId xmlns:a16="http://schemas.microsoft.com/office/drawing/2014/main" id="{B4803200-0E2A-4040-BADD-C0119CF64467}"/>
              </a:ext>
            </a:extLst>
          </p:cNvPr>
          <p:cNvGrpSpPr/>
          <p:nvPr/>
        </p:nvGrpSpPr>
        <p:grpSpPr>
          <a:xfrm>
            <a:off x="3513909" y="4214207"/>
            <a:ext cx="5479547" cy="550705"/>
            <a:chOff x="0" y="832715"/>
            <a:chExt cx="5222146" cy="725399"/>
          </a:xfrm>
        </p:grpSpPr>
        <p:sp>
          <p:nvSpPr>
            <p:cNvPr id="54" name="Rectangle: Rounded Corners 53">
              <a:extLst>
                <a:ext uri="{FF2B5EF4-FFF2-40B4-BE49-F238E27FC236}">
                  <a16:creationId xmlns:a16="http://schemas.microsoft.com/office/drawing/2014/main" id="{52A7EC25-EB6F-4F2C-9942-5367D9CF767F}"/>
                </a:ext>
              </a:extLst>
            </p:cNvPr>
            <p:cNvSpPr/>
            <p:nvPr/>
          </p:nvSpPr>
          <p:spPr>
            <a:xfrm>
              <a:off x="0" y="832715"/>
              <a:ext cx="5222146" cy="7253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1" name="Rectangle: Rounded Corners 4">
              <a:extLst>
                <a:ext uri="{FF2B5EF4-FFF2-40B4-BE49-F238E27FC236}">
                  <a16:creationId xmlns:a16="http://schemas.microsoft.com/office/drawing/2014/main" id="{71B4D6A1-6EEA-4B44-A3F2-3EA0428363B3}"/>
                </a:ext>
              </a:extLst>
            </p:cNvPr>
            <p:cNvSpPr txBox="1"/>
            <p:nvPr/>
          </p:nvSpPr>
          <p:spPr>
            <a:xfrm>
              <a:off x="35411" y="868126"/>
              <a:ext cx="5151324"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000" kern="1200" dirty="0"/>
                <a:t>Limitations &amp; Delimitations &amp; Future Research</a:t>
              </a:r>
            </a:p>
          </p:txBody>
        </p:sp>
      </p:grpSp>
    </p:spTree>
    <p:extLst>
      <p:ext uri="{BB962C8B-B14F-4D97-AF65-F5344CB8AC3E}">
        <p14:creationId xmlns:p14="http://schemas.microsoft.com/office/powerpoint/2010/main" val="330250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356" y="0"/>
            <a:ext cx="3196506" cy="1952073"/>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20746" y="46764"/>
            <a:ext cx="4521523" cy="5096736"/>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2DA9EEA-9A76-4B7C-B3B8-208ADED8E4DE}"/>
              </a:ext>
            </a:extLst>
          </p:cNvPr>
          <p:cNvSpPr>
            <a:spLocks noGrp="1"/>
          </p:cNvSpPr>
          <p:nvPr>
            <p:ph type="title"/>
          </p:nvPr>
        </p:nvSpPr>
        <p:spPr>
          <a:xfrm>
            <a:off x="3515970" y="132669"/>
            <a:ext cx="1982942" cy="658654"/>
          </a:xfrm>
        </p:spPr>
        <p:txBody>
          <a:bodyPr vert="horz" lIns="91440" tIns="45720" rIns="91440" bIns="45720" rtlCol="0" anchor="ctr">
            <a:normAutofit/>
          </a:bodyPr>
          <a:lstStyle/>
          <a:p>
            <a:pPr algn="l" defTabSz="914400">
              <a:lnSpc>
                <a:spcPct val="90000"/>
              </a:lnSpc>
            </a:pPr>
            <a:r>
              <a:rPr lang="en-US" sz="3000" kern="1200" dirty="0">
                <a:latin typeface="+mj-lt"/>
                <a:ea typeface="+mj-ea"/>
                <a:cs typeface="+mj-cs"/>
              </a:rPr>
              <a:t>References</a:t>
            </a:r>
          </a:p>
        </p:txBody>
      </p:sp>
      <p:sp>
        <p:nvSpPr>
          <p:cNvPr id="3" name="TextBox 2">
            <a:extLst>
              <a:ext uri="{FF2B5EF4-FFF2-40B4-BE49-F238E27FC236}">
                <a16:creationId xmlns:a16="http://schemas.microsoft.com/office/drawing/2014/main" id="{02B84F9C-DA57-4DFF-B151-1C50F717D55C}"/>
              </a:ext>
            </a:extLst>
          </p:cNvPr>
          <p:cNvSpPr txBox="1"/>
          <p:nvPr/>
        </p:nvSpPr>
        <p:spPr>
          <a:xfrm>
            <a:off x="408984" y="682832"/>
            <a:ext cx="8420519" cy="560153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Becker, M., </a:t>
            </a:r>
            <a:r>
              <a:rPr lang="en-US" sz="800" dirty="0" err="1">
                <a:solidFill>
                  <a:schemeClr val="bg2"/>
                </a:solidFill>
                <a:effectLst/>
                <a:latin typeface="Times New Roman" panose="02020603050405020304" pitchFamily="18" charset="0"/>
                <a:ea typeface="Times New Roman" panose="02020603050405020304" pitchFamily="18" charset="0"/>
              </a:rPr>
              <a:t>Schelbe</a:t>
            </a:r>
            <a:r>
              <a:rPr lang="en-US" sz="800" dirty="0">
                <a:solidFill>
                  <a:schemeClr val="bg2"/>
                </a:solidFill>
                <a:effectLst/>
                <a:latin typeface="Times New Roman" panose="02020603050405020304" pitchFamily="18" charset="0"/>
                <a:ea typeface="Times New Roman" panose="02020603050405020304" pitchFamily="18" charset="0"/>
              </a:rPr>
              <a:t>, L., Romano, K., &amp; Spinelli, C. (2017). Promoting first-generation college students’ mental well-being: Student perceptions of an academic enrichment program. </a:t>
            </a:r>
            <a:r>
              <a:rPr lang="en-US" sz="800" i="1" dirty="0">
                <a:solidFill>
                  <a:schemeClr val="bg2"/>
                </a:solidFill>
                <a:effectLst/>
                <a:latin typeface="Times New Roman" panose="02020603050405020304" pitchFamily="18" charset="0"/>
                <a:ea typeface="Times New Roman" panose="02020603050405020304" pitchFamily="18" charset="0"/>
              </a:rPr>
              <a:t>Journal of College Student Development, 58</a:t>
            </a:r>
            <a:r>
              <a:rPr lang="en-US" sz="800" dirty="0">
                <a:solidFill>
                  <a:schemeClr val="bg2"/>
                </a:solidFill>
                <a:effectLst/>
                <a:latin typeface="Times New Roman" panose="02020603050405020304" pitchFamily="18" charset="0"/>
                <a:ea typeface="Times New Roman" panose="02020603050405020304" pitchFamily="18" charset="0"/>
              </a:rPr>
              <a:t>(8), 1166-1183.</a:t>
            </a:r>
          </a:p>
          <a:p>
            <a:pPr marL="457200" indent="-457200">
              <a:lnSpc>
                <a:spcPct val="200000"/>
              </a:lnSpc>
              <a:buFont typeface="Arial" panose="020B0604020202020204" pitchFamily="34" charset="0"/>
              <a:buChar char="•"/>
            </a:pPr>
            <a:r>
              <a:rPr lang="en-US" sz="800" dirty="0" err="1">
                <a:solidFill>
                  <a:schemeClr val="bg2"/>
                </a:solidFill>
                <a:effectLst/>
                <a:latin typeface="Times New Roman" panose="02020603050405020304" pitchFamily="18" charset="0"/>
                <a:ea typeface="Times New Roman" panose="02020603050405020304" pitchFamily="18" charset="0"/>
              </a:rPr>
              <a:t>Duncheon</a:t>
            </a:r>
            <a:r>
              <a:rPr lang="en-US" sz="800" dirty="0">
                <a:solidFill>
                  <a:schemeClr val="bg2"/>
                </a:solidFill>
                <a:effectLst/>
                <a:latin typeface="Times New Roman" panose="02020603050405020304" pitchFamily="18" charset="0"/>
                <a:ea typeface="Times New Roman" panose="02020603050405020304" pitchFamily="18" charset="0"/>
              </a:rPr>
              <a:t>, J. (2018). “You have to be able to adjust your own self”: Latinx students’ transitions into college from a low-performing urban high school. </a:t>
            </a:r>
            <a:r>
              <a:rPr lang="en-US" sz="800" i="1" dirty="0">
                <a:solidFill>
                  <a:schemeClr val="bg2"/>
                </a:solidFill>
                <a:effectLst/>
                <a:latin typeface="Times New Roman" panose="02020603050405020304" pitchFamily="18" charset="0"/>
                <a:ea typeface="Times New Roman" panose="02020603050405020304" pitchFamily="18" charset="0"/>
              </a:rPr>
              <a:t>Journal of Latinos and Education, 17</a:t>
            </a:r>
            <a:r>
              <a:rPr lang="en-US" sz="800" dirty="0">
                <a:solidFill>
                  <a:schemeClr val="bg2"/>
                </a:solidFill>
                <a:effectLst/>
                <a:latin typeface="Times New Roman" panose="02020603050405020304" pitchFamily="18" charset="0"/>
                <a:ea typeface="Times New Roman" panose="02020603050405020304" pitchFamily="18" charset="0"/>
              </a:rPr>
              <a:t>(4), 358-372.</a:t>
            </a:r>
          </a:p>
          <a:p>
            <a:pPr marL="457200" indent="-457200">
              <a:lnSpc>
                <a:spcPct val="200000"/>
              </a:lnSpc>
              <a:buFont typeface="Arial" panose="020B0604020202020204" pitchFamily="34" charset="0"/>
              <a:buChar char="•"/>
            </a:pPr>
            <a:r>
              <a:rPr lang="en-US" sz="800" dirty="0" err="1">
                <a:solidFill>
                  <a:schemeClr val="bg2"/>
                </a:solidFill>
                <a:effectLst/>
                <a:latin typeface="Times New Roman" panose="02020603050405020304" pitchFamily="18" charset="0"/>
                <a:ea typeface="Times New Roman" panose="02020603050405020304" pitchFamily="18" charset="0"/>
              </a:rPr>
              <a:t>Eblen</a:t>
            </a:r>
            <a:r>
              <a:rPr lang="en-US" sz="800" dirty="0">
                <a:solidFill>
                  <a:schemeClr val="bg2"/>
                </a:solidFill>
                <a:effectLst/>
                <a:latin typeface="Times New Roman" panose="02020603050405020304" pitchFamily="18" charset="0"/>
                <a:ea typeface="Times New Roman" panose="02020603050405020304" pitchFamily="18" charset="0"/>
              </a:rPr>
              <a:t>-Zayas, M., &amp; Russell, J. (2019). Making an online summer bridge program high touch. </a:t>
            </a:r>
            <a:r>
              <a:rPr lang="en-US" sz="800" i="1" dirty="0">
                <a:solidFill>
                  <a:schemeClr val="bg2"/>
                </a:solidFill>
                <a:effectLst/>
                <a:latin typeface="Times New Roman" panose="02020603050405020304" pitchFamily="18" charset="0"/>
                <a:ea typeface="Times New Roman" panose="02020603050405020304" pitchFamily="18" charset="0"/>
              </a:rPr>
              <a:t>Journal of College Student Development, 60</a:t>
            </a:r>
            <a:r>
              <a:rPr lang="en-US" sz="800" dirty="0">
                <a:solidFill>
                  <a:schemeClr val="bg2"/>
                </a:solidFill>
                <a:effectLst/>
                <a:latin typeface="Times New Roman" panose="02020603050405020304" pitchFamily="18" charset="0"/>
                <a:ea typeface="Times New Roman" panose="02020603050405020304" pitchFamily="18" charset="0"/>
              </a:rPr>
              <a:t>(1), 104-109.</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Gibbons, M. M., Rhinehart, A., &amp; Hardin, E. (2019). How first-generation college students adjust to college. </a:t>
            </a:r>
            <a:r>
              <a:rPr lang="en-US" sz="800" i="1" dirty="0">
                <a:solidFill>
                  <a:schemeClr val="bg2"/>
                </a:solidFill>
                <a:effectLst/>
                <a:latin typeface="Times New Roman" panose="02020603050405020304" pitchFamily="18" charset="0"/>
                <a:ea typeface="Times New Roman" panose="02020603050405020304" pitchFamily="18" charset="0"/>
              </a:rPr>
              <a:t>Journal of College Student Retention: Research, Theory &amp; Practice, 20</a:t>
            </a:r>
            <a:r>
              <a:rPr lang="en-US" sz="800" dirty="0">
                <a:solidFill>
                  <a:schemeClr val="bg2"/>
                </a:solidFill>
                <a:effectLst/>
                <a:latin typeface="Times New Roman" panose="02020603050405020304" pitchFamily="18" charset="0"/>
                <a:ea typeface="Times New Roman" panose="02020603050405020304" pitchFamily="18" charset="0"/>
              </a:rPr>
              <a:t>(4), 488–510. </a:t>
            </a:r>
            <a:r>
              <a:rPr lang="en-US" sz="800" dirty="0" err="1">
                <a:solidFill>
                  <a:schemeClr val="bg2"/>
                </a:solidFill>
                <a:effectLst/>
                <a:latin typeface="Times New Roman" panose="02020603050405020304" pitchFamily="18" charset="0"/>
                <a:ea typeface="Times New Roman" panose="02020603050405020304" pitchFamily="18" charset="0"/>
              </a:rPr>
              <a:t>Goldrick-Rab</a:t>
            </a:r>
            <a:r>
              <a:rPr lang="en-US" sz="800" dirty="0">
                <a:solidFill>
                  <a:schemeClr val="bg2"/>
                </a:solidFill>
                <a:effectLst/>
                <a:latin typeface="Times New Roman" panose="02020603050405020304" pitchFamily="18" charset="0"/>
                <a:ea typeface="Times New Roman" panose="02020603050405020304" pitchFamily="18" charset="0"/>
              </a:rPr>
              <a:t>, S., </a:t>
            </a:r>
            <a:r>
              <a:rPr lang="en-US" sz="800" dirty="0" err="1">
                <a:solidFill>
                  <a:schemeClr val="bg2"/>
                </a:solidFill>
                <a:effectLst/>
                <a:latin typeface="Times New Roman" panose="02020603050405020304" pitchFamily="18" charset="0"/>
                <a:ea typeface="Times New Roman" panose="02020603050405020304" pitchFamily="18" charset="0"/>
              </a:rPr>
              <a:t>Kelchen</a:t>
            </a:r>
            <a:r>
              <a:rPr lang="en-US" sz="800" dirty="0">
                <a:solidFill>
                  <a:schemeClr val="bg2"/>
                </a:solidFill>
                <a:effectLst/>
                <a:latin typeface="Times New Roman" panose="02020603050405020304" pitchFamily="18" charset="0"/>
                <a:ea typeface="Times New Roman" panose="02020603050405020304" pitchFamily="18" charset="0"/>
              </a:rPr>
              <a:t>, R., Harris, D., &amp; Benson, J. (2016). Reducing income inequality in educational attainment: Experimental evidence on the impact of financial aid on college completion. </a:t>
            </a:r>
            <a:r>
              <a:rPr lang="en-US" sz="800" i="1" dirty="0">
                <a:solidFill>
                  <a:schemeClr val="bg2"/>
                </a:solidFill>
                <a:effectLst/>
                <a:latin typeface="Times New Roman" panose="02020603050405020304" pitchFamily="18" charset="0"/>
                <a:ea typeface="Times New Roman" panose="02020603050405020304" pitchFamily="18" charset="0"/>
              </a:rPr>
              <a:t>American Journal of Sociology, 121</a:t>
            </a:r>
            <a:r>
              <a:rPr lang="en-US" sz="800" dirty="0">
                <a:solidFill>
                  <a:schemeClr val="bg2"/>
                </a:solidFill>
                <a:effectLst/>
                <a:latin typeface="Times New Roman" panose="02020603050405020304" pitchFamily="18" charset="0"/>
                <a:ea typeface="Times New Roman" panose="02020603050405020304" pitchFamily="18" charset="0"/>
              </a:rPr>
              <a:t>(6), 1762-1817.</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Hébert, T. (2018). An examination of high-achieving first-generation college students from low-income backgrounds. </a:t>
            </a:r>
            <a:r>
              <a:rPr lang="en-US" sz="800" i="1" dirty="0">
                <a:solidFill>
                  <a:schemeClr val="bg2"/>
                </a:solidFill>
                <a:effectLst/>
                <a:latin typeface="Times New Roman" panose="02020603050405020304" pitchFamily="18" charset="0"/>
                <a:ea typeface="Times New Roman" panose="02020603050405020304" pitchFamily="18" charset="0"/>
              </a:rPr>
              <a:t>Gifted Child Quarterly, 62</a:t>
            </a:r>
            <a:r>
              <a:rPr lang="en-US" sz="800" dirty="0">
                <a:solidFill>
                  <a:schemeClr val="bg2"/>
                </a:solidFill>
                <a:effectLst/>
                <a:latin typeface="Times New Roman" panose="02020603050405020304" pitchFamily="18" charset="0"/>
                <a:ea typeface="Times New Roman" panose="02020603050405020304" pitchFamily="18" charset="0"/>
              </a:rPr>
              <a:t>(1), 96-110.</a:t>
            </a:r>
            <a:endParaRPr lang="es-DO"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r>
              <a:rPr lang="es-DO" sz="800" dirty="0">
                <a:solidFill>
                  <a:schemeClr val="bg2"/>
                </a:solidFill>
                <a:effectLst/>
                <a:latin typeface="Times New Roman" panose="02020603050405020304" pitchFamily="18" charset="0"/>
                <a:ea typeface="Times New Roman" panose="02020603050405020304" pitchFamily="18" charset="0"/>
              </a:rPr>
              <a:t>Kouyoumdjian, C., Guzmán, B. L., </a:t>
            </a:r>
            <a:r>
              <a:rPr lang="es-DO" sz="800" dirty="0" err="1">
                <a:solidFill>
                  <a:schemeClr val="bg2"/>
                </a:solidFill>
                <a:effectLst/>
                <a:latin typeface="Times New Roman" panose="02020603050405020304" pitchFamily="18" charset="0"/>
                <a:ea typeface="Times New Roman" panose="02020603050405020304" pitchFamily="18" charset="0"/>
              </a:rPr>
              <a:t>Garcia</a:t>
            </a:r>
            <a:r>
              <a:rPr lang="es-DO" sz="800" dirty="0">
                <a:solidFill>
                  <a:schemeClr val="bg2"/>
                </a:solidFill>
                <a:effectLst/>
                <a:latin typeface="Times New Roman" panose="02020603050405020304" pitchFamily="18" charset="0"/>
                <a:ea typeface="Times New Roman" panose="02020603050405020304" pitchFamily="18" charset="0"/>
              </a:rPr>
              <a:t>, N. M., &amp; Talavera-Bustillos, V. (2017). </a:t>
            </a:r>
            <a:r>
              <a:rPr lang="en-US" sz="800" dirty="0">
                <a:solidFill>
                  <a:schemeClr val="bg2"/>
                </a:solidFill>
                <a:effectLst/>
                <a:latin typeface="Times New Roman" panose="02020603050405020304" pitchFamily="18" charset="0"/>
                <a:ea typeface="Times New Roman" panose="02020603050405020304" pitchFamily="18" charset="0"/>
              </a:rPr>
              <a:t>A community cultural wealth examination of sources of support and challenges among Latino first- and second-generation college students at a Hispanic serving institution. </a:t>
            </a:r>
            <a:r>
              <a:rPr lang="en-US" sz="800" i="1" dirty="0">
                <a:solidFill>
                  <a:schemeClr val="bg2"/>
                </a:solidFill>
                <a:effectLst/>
                <a:latin typeface="Times New Roman" panose="02020603050405020304" pitchFamily="18" charset="0"/>
                <a:ea typeface="Times New Roman" panose="02020603050405020304" pitchFamily="18" charset="0"/>
              </a:rPr>
              <a:t>Journal of Hispanic Higher Education, 16</a:t>
            </a:r>
            <a:r>
              <a:rPr lang="en-US" sz="800" dirty="0">
                <a:solidFill>
                  <a:schemeClr val="bg2"/>
                </a:solidFill>
                <a:effectLst/>
                <a:latin typeface="Times New Roman" panose="02020603050405020304" pitchFamily="18" charset="0"/>
                <a:ea typeface="Times New Roman" panose="02020603050405020304" pitchFamily="18" charset="0"/>
              </a:rPr>
              <a:t>(1), 61–76. </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Latino, C., Stegmann, G., </a:t>
            </a:r>
            <a:r>
              <a:rPr lang="en-US" sz="800" dirty="0" err="1">
                <a:solidFill>
                  <a:schemeClr val="bg2"/>
                </a:solidFill>
                <a:effectLst/>
                <a:latin typeface="Times New Roman" panose="02020603050405020304" pitchFamily="18" charset="0"/>
                <a:ea typeface="Times New Roman" panose="02020603050405020304" pitchFamily="18" charset="0"/>
              </a:rPr>
              <a:t>Radunzel</a:t>
            </a:r>
            <a:r>
              <a:rPr lang="en-US" sz="800" dirty="0">
                <a:solidFill>
                  <a:schemeClr val="bg2"/>
                </a:solidFill>
                <a:effectLst/>
                <a:latin typeface="Times New Roman" panose="02020603050405020304" pitchFamily="18" charset="0"/>
                <a:ea typeface="Times New Roman" panose="02020603050405020304" pitchFamily="18" charset="0"/>
              </a:rPr>
              <a:t>, J., Way, J., Sanchez, E., &amp; Casillas, A. (2018). Reducing gaps in first-year outcomes between Hispanic first-generation college students and their peers: The role of accelerated learning and financial aid. </a:t>
            </a:r>
            <a:r>
              <a:rPr lang="en-US" sz="800" i="1" dirty="0">
                <a:solidFill>
                  <a:schemeClr val="bg2"/>
                </a:solidFill>
                <a:effectLst/>
                <a:latin typeface="Times New Roman" panose="02020603050405020304" pitchFamily="18" charset="0"/>
                <a:ea typeface="Times New Roman" panose="02020603050405020304" pitchFamily="18" charset="0"/>
              </a:rPr>
              <a:t>Journal of College Student Retention: Research, Theory &amp; Practice, 0</a:t>
            </a:r>
            <a:r>
              <a:rPr lang="en-US" sz="800" dirty="0">
                <a:solidFill>
                  <a:schemeClr val="bg2"/>
                </a:solidFill>
                <a:effectLst/>
                <a:latin typeface="Times New Roman" panose="02020603050405020304" pitchFamily="18" charset="0"/>
                <a:ea typeface="Times New Roman" panose="02020603050405020304" pitchFamily="18" charset="0"/>
              </a:rPr>
              <a:t>(0), 1-23.</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Luedke, C. (2019). “Es </a:t>
            </a:r>
            <a:r>
              <a:rPr lang="en-US" sz="800" dirty="0" err="1">
                <a:solidFill>
                  <a:schemeClr val="bg2"/>
                </a:solidFill>
                <a:effectLst/>
                <a:latin typeface="Times New Roman" panose="02020603050405020304" pitchFamily="18" charset="0"/>
                <a:ea typeface="Times New Roman" panose="02020603050405020304" pitchFamily="18" charset="0"/>
              </a:rPr>
              <a:t>como</a:t>
            </a:r>
            <a:r>
              <a:rPr lang="en-US" sz="800" dirty="0">
                <a:solidFill>
                  <a:schemeClr val="bg2"/>
                </a:solidFill>
                <a:effectLst/>
                <a:latin typeface="Times New Roman" panose="02020603050405020304" pitchFamily="18" charset="0"/>
                <a:ea typeface="Times New Roman" panose="02020603050405020304" pitchFamily="18" charset="0"/>
              </a:rPr>
              <a:t> una </a:t>
            </a:r>
            <a:r>
              <a:rPr lang="en-US" sz="800" dirty="0" err="1">
                <a:solidFill>
                  <a:schemeClr val="bg2"/>
                </a:solidFill>
                <a:effectLst/>
                <a:latin typeface="Times New Roman" panose="02020603050405020304" pitchFamily="18" charset="0"/>
                <a:ea typeface="Times New Roman" panose="02020603050405020304" pitchFamily="18" charset="0"/>
              </a:rPr>
              <a:t>familia</a:t>
            </a:r>
            <a:r>
              <a:rPr lang="en-US" sz="800" dirty="0">
                <a:solidFill>
                  <a:schemeClr val="bg2"/>
                </a:solidFill>
                <a:effectLst/>
                <a:latin typeface="Times New Roman" panose="02020603050405020304" pitchFamily="18" charset="0"/>
                <a:ea typeface="Times New Roman" panose="02020603050405020304" pitchFamily="18" charset="0"/>
              </a:rPr>
              <a:t>”: Bridging emotional support with academic and professional development through the acquisition of capital in Latinx student organizations. </a:t>
            </a:r>
            <a:r>
              <a:rPr lang="en-US" sz="800" i="1" dirty="0">
                <a:solidFill>
                  <a:schemeClr val="bg2"/>
                </a:solidFill>
                <a:effectLst/>
                <a:latin typeface="Times New Roman" panose="02020603050405020304" pitchFamily="18" charset="0"/>
                <a:ea typeface="Times New Roman" panose="02020603050405020304" pitchFamily="18" charset="0"/>
              </a:rPr>
              <a:t>Journal of Hispanic Higher Education, 18</a:t>
            </a:r>
            <a:r>
              <a:rPr lang="en-US" sz="800" dirty="0">
                <a:solidFill>
                  <a:schemeClr val="bg2"/>
                </a:solidFill>
                <a:effectLst/>
                <a:latin typeface="Times New Roman" panose="02020603050405020304" pitchFamily="18" charset="0"/>
                <a:ea typeface="Times New Roman" panose="02020603050405020304" pitchFamily="18" charset="0"/>
              </a:rPr>
              <a:t>(4), 372-388.</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Moschetti, R., Plunkett, S., Efrat, R., &amp; </a:t>
            </a:r>
            <a:r>
              <a:rPr lang="en-US" sz="800" dirty="0" err="1">
                <a:solidFill>
                  <a:schemeClr val="bg2"/>
                </a:solidFill>
                <a:effectLst/>
                <a:latin typeface="Times New Roman" panose="02020603050405020304" pitchFamily="18" charset="0"/>
                <a:ea typeface="Times New Roman" panose="02020603050405020304" pitchFamily="18" charset="0"/>
              </a:rPr>
              <a:t>Yomtov</a:t>
            </a:r>
            <a:r>
              <a:rPr lang="en-US" sz="800" dirty="0">
                <a:solidFill>
                  <a:schemeClr val="bg2"/>
                </a:solidFill>
                <a:effectLst/>
                <a:latin typeface="Times New Roman" panose="02020603050405020304" pitchFamily="18" charset="0"/>
                <a:ea typeface="Times New Roman" panose="02020603050405020304" pitchFamily="18" charset="0"/>
              </a:rPr>
              <a:t>, D. (2017). Peer mentoring as social capital for Latina/o college students at a Hispanic-serving institution. </a:t>
            </a:r>
            <a:r>
              <a:rPr lang="en-US" sz="800" i="1" dirty="0">
                <a:solidFill>
                  <a:schemeClr val="bg2"/>
                </a:solidFill>
                <a:effectLst/>
                <a:latin typeface="Times New Roman" panose="02020603050405020304" pitchFamily="18" charset="0"/>
                <a:ea typeface="Times New Roman" panose="02020603050405020304" pitchFamily="18" charset="0"/>
              </a:rPr>
              <a:t>Journal of Hispanic Higher Education, 17</a:t>
            </a:r>
            <a:r>
              <a:rPr lang="en-US" sz="800" dirty="0">
                <a:solidFill>
                  <a:schemeClr val="bg2"/>
                </a:solidFill>
                <a:effectLst/>
                <a:latin typeface="Times New Roman" panose="02020603050405020304" pitchFamily="18" charset="0"/>
                <a:ea typeface="Times New Roman" panose="02020603050405020304" pitchFamily="18" charset="0"/>
              </a:rPr>
              <a:t>(4), 375-392.</a:t>
            </a: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1000" dirty="0">
              <a:solidFill>
                <a:schemeClr val="bg2"/>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6825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356" y="0"/>
            <a:ext cx="3196506" cy="1952073"/>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20746" y="46764"/>
            <a:ext cx="4521523" cy="5096736"/>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2DA9EEA-9A76-4B7C-B3B8-208ADED8E4DE}"/>
              </a:ext>
            </a:extLst>
          </p:cNvPr>
          <p:cNvSpPr>
            <a:spLocks noGrp="1"/>
          </p:cNvSpPr>
          <p:nvPr>
            <p:ph type="title"/>
          </p:nvPr>
        </p:nvSpPr>
        <p:spPr>
          <a:xfrm>
            <a:off x="3515970" y="132669"/>
            <a:ext cx="1982942" cy="658654"/>
          </a:xfrm>
        </p:spPr>
        <p:txBody>
          <a:bodyPr vert="horz" lIns="91440" tIns="45720" rIns="91440" bIns="45720" rtlCol="0" anchor="ctr">
            <a:normAutofit/>
          </a:bodyPr>
          <a:lstStyle/>
          <a:p>
            <a:pPr algn="l" defTabSz="914400">
              <a:lnSpc>
                <a:spcPct val="90000"/>
              </a:lnSpc>
            </a:pPr>
            <a:r>
              <a:rPr lang="en-US" sz="3000" kern="1200" dirty="0">
                <a:latin typeface="+mj-lt"/>
                <a:ea typeface="+mj-ea"/>
                <a:cs typeface="+mj-cs"/>
              </a:rPr>
              <a:t>References</a:t>
            </a:r>
          </a:p>
        </p:txBody>
      </p:sp>
      <p:sp>
        <p:nvSpPr>
          <p:cNvPr id="3" name="TextBox 2">
            <a:extLst>
              <a:ext uri="{FF2B5EF4-FFF2-40B4-BE49-F238E27FC236}">
                <a16:creationId xmlns:a16="http://schemas.microsoft.com/office/drawing/2014/main" id="{02B84F9C-DA57-4DFF-B151-1C50F717D55C}"/>
              </a:ext>
            </a:extLst>
          </p:cNvPr>
          <p:cNvSpPr txBox="1"/>
          <p:nvPr/>
        </p:nvSpPr>
        <p:spPr>
          <a:xfrm>
            <a:off x="673239" y="748098"/>
            <a:ext cx="7506363" cy="560153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Patton, M.Q. (2015). </a:t>
            </a:r>
            <a:r>
              <a:rPr lang="en-US" sz="800" i="1" dirty="0">
                <a:solidFill>
                  <a:schemeClr val="bg2"/>
                </a:solidFill>
                <a:effectLst/>
                <a:latin typeface="Times New Roman" panose="02020603050405020304" pitchFamily="18" charset="0"/>
                <a:ea typeface="Times New Roman" panose="02020603050405020304" pitchFamily="18" charset="0"/>
              </a:rPr>
              <a:t>Qualitative research &amp; evaluation methods: Integrating theory and practice</a:t>
            </a:r>
            <a:r>
              <a:rPr lang="en-US" sz="800" dirty="0">
                <a:solidFill>
                  <a:schemeClr val="bg2"/>
                </a:solidFill>
                <a:effectLst/>
                <a:latin typeface="Times New Roman" panose="02020603050405020304" pitchFamily="18" charset="0"/>
                <a:ea typeface="Times New Roman" panose="02020603050405020304" pitchFamily="18" charset="0"/>
              </a:rPr>
              <a:t>. Thousand Oaks, CA: SAGE Publications, Inc.</a:t>
            </a:r>
            <a:endParaRPr lang="es-DO"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r>
              <a:rPr lang="es-DO" sz="800" dirty="0" err="1">
                <a:solidFill>
                  <a:schemeClr val="bg2"/>
                </a:solidFill>
                <a:effectLst/>
                <a:latin typeface="Times New Roman" panose="02020603050405020304" pitchFamily="18" charset="0"/>
                <a:ea typeface="Times New Roman" panose="02020603050405020304" pitchFamily="18" charset="0"/>
              </a:rPr>
              <a:t>Rodriguez</a:t>
            </a:r>
            <a:r>
              <a:rPr lang="es-DO" sz="800" dirty="0">
                <a:solidFill>
                  <a:schemeClr val="bg2"/>
                </a:solidFill>
                <a:effectLst/>
                <a:latin typeface="Times New Roman" panose="02020603050405020304" pitchFamily="18" charset="0"/>
                <a:ea typeface="Times New Roman" panose="02020603050405020304" pitchFamily="18" charset="0"/>
              </a:rPr>
              <a:t>, S. L., Garbee, K., &amp; Martínez-</a:t>
            </a:r>
            <a:r>
              <a:rPr lang="es-DO" sz="800" dirty="0" err="1">
                <a:solidFill>
                  <a:schemeClr val="bg2"/>
                </a:solidFill>
                <a:effectLst/>
                <a:latin typeface="Times New Roman" panose="02020603050405020304" pitchFamily="18" charset="0"/>
                <a:ea typeface="Times New Roman" panose="02020603050405020304" pitchFamily="18" charset="0"/>
              </a:rPr>
              <a:t>Podolsky</a:t>
            </a:r>
            <a:r>
              <a:rPr lang="es-DO" sz="800" dirty="0">
                <a:solidFill>
                  <a:schemeClr val="bg2"/>
                </a:solidFill>
                <a:effectLst/>
                <a:latin typeface="Times New Roman" panose="02020603050405020304" pitchFamily="18" charset="0"/>
                <a:ea typeface="Times New Roman" panose="02020603050405020304" pitchFamily="18" charset="0"/>
              </a:rPr>
              <a:t>, E. (2019). </a:t>
            </a:r>
            <a:r>
              <a:rPr lang="en-US" sz="800" dirty="0">
                <a:solidFill>
                  <a:schemeClr val="bg2"/>
                </a:solidFill>
                <a:effectLst/>
                <a:latin typeface="Times New Roman" panose="02020603050405020304" pitchFamily="18" charset="0"/>
                <a:ea typeface="Times New Roman" panose="02020603050405020304" pitchFamily="18" charset="0"/>
              </a:rPr>
              <a:t>Coping with college obstacles: The complicated role of </a:t>
            </a:r>
            <a:r>
              <a:rPr lang="en-US" sz="800" dirty="0" err="1">
                <a:solidFill>
                  <a:schemeClr val="bg2"/>
                </a:solidFill>
                <a:effectLst/>
                <a:latin typeface="Times New Roman" panose="02020603050405020304" pitchFamily="18" charset="0"/>
                <a:ea typeface="Times New Roman" panose="02020603050405020304" pitchFamily="18" charset="0"/>
              </a:rPr>
              <a:t>familia</a:t>
            </a:r>
            <a:r>
              <a:rPr lang="en-US" sz="800" dirty="0">
                <a:solidFill>
                  <a:schemeClr val="bg2"/>
                </a:solidFill>
                <a:effectLst/>
                <a:latin typeface="Times New Roman" panose="02020603050405020304" pitchFamily="18" charset="0"/>
                <a:ea typeface="Times New Roman" panose="02020603050405020304" pitchFamily="18" charset="0"/>
              </a:rPr>
              <a:t> for first-generation Mexican American college students. </a:t>
            </a:r>
            <a:r>
              <a:rPr lang="en-US" sz="800" i="1" dirty="0">
                <a:solidFill>
                  <a:schemeClr val="bg2"/>
                </a:solidFill>
                <a:effectLst/>
                <a:latin typeface="Times New Roman" panose="02020603050405020304" pitchFamily="18" charset="0"/>
                <a:ea typeface="Times New Roman" panose="02020603050405020304" pitchFamily="18" charset="0"/>
              </a:rPr>
              <a:t>Journal of Hispanic Higher Education.</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Ryan, R.M., &amp; Deci, E.L. (2000). Self-determination theory and the facilitation of intrinsic motivation, social development, and well-being. </a:t>
            </a:r>
            <a:r>
              <a:rPr lang="en-US" sz="800" i="1" dirty="0">
                <a:solidFill>
                  <a:schemeClr val="bg2"/>
                </a:solidFill>
                <a:effectLst/>
                <a:latin typeface="Times New Roman" panose="02020603050405020304" pitchFamily="18" charset="0"/>
                <a:ea typeface="Times New Roman" panose="02020603050405020304" pitchFamily="18" charset="0"/>
              </a:rPr>
              <a:t>Am Psychol</a:t>
            </a:r>
            <a:r>
              <a:rPr lang="en-US" sz="800" dirty="0">
                <a:solidFill>
                  <a:schemeClr val="bg2"/>
                </a:solidFill>
                <a:effectLst/>
                <a:latin typeface="Times New Roman" panose="02020603050405020304" pitchFamily="18" charset="0"/>
                <a:ea typeface="Times New Roman" panose="02020603050405020304" pitchFamily="18" charset="0"/>
              </a:rPr>
              <a:t>, 55(1), 68‐78.</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Ryan, R. M., &amp; Deci, E. L. (2017). Self-determination theory. Basic psychological needs in motivation, development and wellness. New York, NY: Guilford Press</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Schwartz, S., </a:t>
            </a:r>
            <a:r>
              <a:rPr lang="en-US" sz="800" dirty="0" err="1">
                <a:solidFill>
                  <a:schemeClr val="bg2"/>
                </a:solidFill>
                <a:effectLst/>
                <a:latin typeface="Times New Roman" panose="02020603050405020304" pitchFamily="18" charset="0"/>
                <a:ea typeface="Times New Roman" panose="02020603050405020304" pitchFamily="18" charset="0"/>
              </a:rPr>
              <a:t>Kanchewa</a:t>
            </a:r>
            <a:r>
              <a:rPr lang="en-US" sz="800" dirty="0">
                <a:solidFill>
                  <a:schemeClr val="bg2"/>
                </a:solidFill>
                <a:effectLst/>
                <a:latin typeface="Times New Roman" panose="02020603050405020304" pitchFamily="18" charset="0"/>
                <a:ea typeface="Times New Roman" panose="02020603050405020304" pitchFamily="18" charset="0"/>
              </a:rPr>
              <a:t>, S., Rhodes, J., </a:t>
            </a:r>
            <a:r>
              <a:rPr lang="en-US" sz="800" dirty="0" err="1">
                <a:solidFill>
                  <a:schemeClr val="bg2"/>
                </a:solidFill>
                <a:effectLst/>
                <a:latin typeface="Times New Roman" panose="02020603050405020304" pitchFamily="18" charset="0"/>
                <a:ea typeface="Times New Roman" panose="02020603050405020304" pitchFamily="18" charset="0"/>
              </a:rPr>
              <a:t>Gowdy</a:t>
            </a:r>
            <a:r>
              <a:rPr lang="en-US" sz="800" dirty="0">
                <a:solidFill>
                  <a:schemeClr val="bg2"/>
                </a:solidFill>
                <a:effectLst/>
                <a:latin typeface="Times New Roman" panose="02020603050405020304" pitchFamily="18" charset="0"/>
                <a:ea typeface="Times New Roman" panose="02020603050405020304" pitchFamily="18" charset="0"/>
              </a:rPr>
              <a:t>, G., Stark, A., Horn, J., </a:t>
            </a:r>
            <a:r>
              <a:rPr lang="en-US" sz="800" dirty="0" err="1">
                <a:solidFill>
                  <a:schemeClr val="bg2"/>
                </a:solidFill>
                <a:effectLst/>
                <a:latin typeface="Times New Roman" panose="02020603050405020304" pitchFamily="18" charset="0"/>
                <a:ea typeface="Times New Roman" panose="02020603050405020304" pitchFamily="18" charset="0"/>
              </a:rPr>
              <a:t>Parnes</a:t>
            </a:r>
            <a:r>
              <a:rPr lang="en-US" sz="800" dirty="0">
                <a:solidFill>
                  <a:schemeClr val="bg2"/>
                </a:solidFill>
                <a:effectLst/>
                <a:latin typeface="Times New Roman" panose="02020603050405020304" pitchFamily="18" charset="0"/>
                <a:ea typeface="Times New Roman" panose="02020603050405020304" pitchFamily="18" charset="0"/>
              </a:rPr>
              <a:t>, M., &amp; Spencer, R. (2018). “I’m having a little struggle with this, can you help me out?”: Examining impacts and processes of a social capital intervention for first-generation college students. </a:t>
            </a:r>
            <a:r>
              <a:rPr lang="en-US" sz="800" i="1" dirty="0">
                <a:solidFill>
                  <a:schemeClr val="bg2"/>
                </a:solidFill>
                <a:effectLst/>
                <a:latin typeface="Times New Roman" panose="02020603050405020304" pitchFamily="18" charset="0"/>
                <a:ea typeface="Times New Roman" panose="02020603050405020304" pitchFamily="18" charset="0"/>
              </a:rPr>
              <a:t>Society for Community Research and Action, 61</a:t>
            </a:r>
            <a:r>
              <a:rPr lang="en-US" sz="800" dirty="0">
                <a:solidFill>
                  <a:schemeClr val="bg2"/>
                </a:solidFill>
                <a:effectLst/>
                <a:latin typeface="Times New Roman" panose="02020603050405020304" pitchFamily="18" charset="0"/>
                <a:ea typeface="Times New Roman" panose="02020603050405020304" pitchFamily="18" charset="0"/>
              </a:rPr>
              <a:t>, 166-178.</a:t>
            </a:r>
          </a:p>
          <a:p>
            <a:pPr marL="457200" marR="0" indent="-457200">
              <a:lnSpc>
                <a:spcPct val="200000"/>
              </a:lnSpc>
              <a:spcBef>
                <a:spcPts val="0"/>
              </a:spcBef>
              <a:spcAft>
                <a:spcPts val="0"/>
              </a:spcAft>
              <a:buFont typeface="Arial" panose="020B0604020202020204" pitchFamily="34" charset="0"/>
              <a:buChar char="•"/>
            </a:pPr>
            <a:r>
              <a:rPr lang="en-US" sz="800" dirty="0" err="1">
                <a:solidFill>
                  <a:schemeClr val="bg2"/>
                </a:solidFill>
                <a:effectLst/>
                <a:latin typeface="Times New Roman" panose="02020603050405020304" pitchFamily="18" charset="0"/>
                <a:ea typeface="Times New Roman" panose="02020603050405020304" pitchFamily="18" charset="0"/>
              </a:rPr>
              <a:t>Storlie</a:t>
            </a:r>
            <a:r>
              <a:rPr lang="en-US" sz="800" dirty="0">
                <a:solidFill>
                  <a:schemeClr val="bg2"/>
                </a:solidFill>
                <a:effectLst/>
                <a:latin typeface="Times New Roman" panose="02020603050405020304" pitchFamily="18" charset="0"/>
                <a:ea typeface="Times New Roman" panose="02020603050405020304" pitchFamily="18" charset="0"/>
              </a:rPr>
              <a:t>, C.A., </a:t>
            </a:r>
            <a:r>
              <a:rPr lang="en-US" sz="800" dirty="0" err="1">
                <a:solidFill>
                  <a:schemeClr val="bg2"/>
                </a:solidFill>
                <a:effectLst/>
                <a:latin typeface="Times New Roman" panose="02020603050405020304" pitchFamily="18" charset="0"/>
                <a:ea typeface="Times New Roman" panose="02020603050405020304" pitchFamily="18" charset="0"/>
              </a:rPr>
              <a:t>Mostade</a:t>
            </a:r>
            <a:r>
              <a:rPr lang="en-US" sz="800" dirty="0">
                <a:solidFill>
                  <a:schemeClr val="bg2"/>
                </a:solidFill>
                <a:effectLst/>
                <a:latin typeface="Times New Roman" panose="02020603050405020304" pitchFamily="18" charset="0"/>
                <a:ea typeface="Times New Roman" panose="02020603050405020304" pitchFamily="18" charset="0"/>
              </a:rPr>
              <a:t>, S.J., &amp; </a:t>
            </a:r>
            <a:r>
              <a:rPr lang="en-US" sz="800" dirty="0" err="1">
                <a:solidFill>
                  <a:schemeClr val="bg2"/>
                </a:solidFill>
                <a:effectLst/>
                <a:latin typeface="Times New Roman" panose="02020603050405020304" pitchFamily="18" charset="0"/>
                <a:ea typeface="Times New Roman" panose="02020603050405020304" pitchFamily="18" charset="0"/>
              </a:rPr>
              <a:t>Duenyas</a:t>
            </a:r>
            <a:r>
              <a:rPr lang="en-US" sz="800" dirty="0">
                <a:solidFill>
                  <a:schemeClr val="bg2"/>
                </a:solidFill>
                <a:effectLst/>
                <a:latin typeface="Times New Roman" panose="02020603050405020304" pitchFamily="18" charset="0"/>
                <a:ea typeface="Times New Roman" panose="02020603050405020304" pitchFamily="18" charset="0"/>
              </a:rPr>
              <a:t>, D. (2016). Cultural trailblazers: Exploring the career development of Latina first-generation college students. </a:t>
            </a:r>
            <a:r>
              <a:rPr lang="en-US" sz="800" i="1" dirty="0">
                <a:solidFill>
                  <a:schemeClr val="bg2"/>
                </a:solidFill>
                <a:effectLst/>
                <a:latin typeface="Times New Roman" panose="02020603050405020304" pitchFamily="18" charset="0"/>
                <a:ea typeface="Times New Roman" panose="02020603050405020304" pitchFamily="18" charset="0"/>
              </a:rPr>
              <a:t>Career Development Quarterly, 64</a:t>
            </a:r>
            <a:r>
              <a:rPr lang="en-US" sz="800" dirty="0">
                <a:solidFill>
                  <a:schemeClr val="bg2"/>
                </a:solidFill>
                <a:effectLst/>
                <a:latin typeface="Times New Roman" panose="02020603050405020304" pitchFamily="18" charset="0"/>
                <a:ea typeface="Times New Roman" panose="02020603050405020304" pitchFamily="18" charset="0"/>
              </a:rPr>
              <a:t>(4), 304.</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Tello, A.M., &amp; </a:t>
            </a:r>
            <a:r>
              <a:rPr lang="en-US" sz="800" dirty="0" err="1">
                <a:solidFill>
                  <a:schemeClr val="bg2"/>
                </a:solidFill>
                <a:effectLst/>
                <a:latin typeface="Times New Roman" panose="02020603050405020304" pitchFamily="18" charset="0"/>
                <a:ea typeface="Times New Roman" panose="02020603050405020304" pitchFamily="18" charset="0"/>
              </a:rPr>
              <a:t>Lonn</a:t>
            </a:r>
            <a:r>
              <a:rPr lang="en-US" sz="800" dirty="0">
                <a:solidFill>
                  <a:schemeClr val="bg2"/>
                </a:solidFill>
                <a:effectLst/>
                <a:latin typeface="Times New Roman" panose="02020603050405020304" pitchFamily="18" charset="0"/>
                <a:ea typeface="Times New Roman" panose="02020603050405020304" pitchFamily="18" charset="0"/>
              </a:rPr>
              <a:t>, M.R. (2017). The role of high school and college counselors in supporting the psychosocial and emotional needs of Latinx first-generation college students. </a:t>
            </a:r>
            <a:r>
              <a:rPr lang="en-US" sz="800" i="1" dirty="0">
                <a:solidFill>
                  <a:schemeClr val="bg2"/>
                </a:solidFill>
                <a:effectLst/>
                <a:latin typeface="Times New Roman" panose="02020603050405020304" pitchFamily="18" charset="0"/>
                <a:ea typeface="Times New Roman" panose="02020603050405020304" pitchFamily="18" charset="0"/>
              </a:rPr>
              <a:t>The Professional Counselor, 7(</a:t>
            </a:r>
            <a:r>
              <a:rPr lang="en-US" sz="800" dirty="0">
                <a:solidFill>
                  <a:schemeClr val="bg2"/>
                </a:solidFill>
                <a:effectLst/>
                <a:latin typeface="Times New Roman" panose="02020603050405020304" pitchFamily="18" charset="0"/>
                <a:ea typeface="Times New Roman" panose="02020603050405020304" pitchFamily="18" charset="0"/>
              </a:rPr>
              <a:t>4), 349.</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Ward, L., Siegel, M. J., &amp; Davenport, Z. (2012). </a:t>
            </a:r>
            <a:r>
              <a:rPr lang="en-US" sz="800" i="1" dirty="0">
                <a:solidFill>
                  <a:schemeClr val="bg2"/>
                </a:solidFill>
                <a:effectLst/>
                <a:latin typeface="Times New Roman" panose="02020603050405020304" pitchFamily="18" charset="0"/>
                <a:ea typeface="Times New Roman" panose="02020603050405020304" pitchFamily="18" charset="0"/>
              </a:rPr>
              <a:t>First-generation college students: Understanding and improving the experience from recruitment to commencement</a:t>
            </a:r>
            <a:r>
              <a:rPr lang="en-US" sz="800" dirty="0">
                <a:solidFill>
                  <a:schemeClr val="bg2"/>
                </a:solidFill>
                <a:effectLst/>
                <a:latin typeface="Times New Roman" panose="02020603050405020304" pitchFamily="18" charset="0"/>
                <a:ea typeface="Times New Roman" panose="02020603050405020304" pitchFamily="18" charset="0"/>
              </a:rPr>
              <a:t>. San Francisco, CA: Jossey-Bass.</a:t>
            </a:r>
          </a:p>
          <a:p>
            <a:pPr marL="457200" marR="0" indent="-457200">
              <a:lnSpc>
                <a:spcPct val="200000"/>
              </a:lnSpc>
              <a:spcBef>
                <a:spcPts val="0"/>
              </a:spcBef>
              <a:spcAft>
                <a:spcPts val="0"/>
              </a:spcAft>
              <a:buFont typeface="Arial" panose="020B0604020202020204" pitchFamily="34" charset="0"/>
              <a:buChar char="•"/>
            </a:pPr>
            <a:r>
              <a:rPr lang="en-US" sz="800" dirty="0" err="1">
                <a:solidFill>
                  <a:schemeClr val="bg2"/>
                </a:solidFill>
                <a:effectLst/>
                <a:latin typeface="Times New Roman" panose="02020603050405020304" pitchFamily="18" charset="0"/>
                <a:ea typeface="Times New Roman" panose="02020603050405020304" pitchFamily="18" charset="0"/>
              </a:rPr>
              <a:t>Wibrowski</a:t>
            </a:r>
            <a:r>
              <a:rPr lang="en-US" sz="800" dirty="0">
                <a:solidFill>
                  <a:schemeClr val="bg2"/>
                </a:solidFill>
                <a:effectLst/>
                <a:latin typeface="Times New Roman" panose="02020603050405020304" pitchFamily="18" charset="0"/>
                <a:ea typeface="Times New Roman" panose="02020603050405020304" pitchFamily="18" charset="0"/>
              </a:rPr>
              <a:t>, C., Matthews, W., &amp; </a:t>
            </a:r>
            <a:r>
              <a:rPr lang="en-US" sz="800" dirty="0" err="1">
                <a:solidFill>
                  <a:schemeClr val="bg2"/>
                </a:solidFill>
                <a:effectLst/>
                <a:latin typeface="Times New Roman" panose="02020603050405020304" pitchFamily="18" charset="0"/>
                <a:ea typeface="Times New Roman" panose="02020603050405020304" pitchFamily="18" charset="0"/>
              </a:rPr>
              <a:t>Kitsantas</a:t>
            </a:r>
            <a:r>
              <a:rPr lang="en-US" sz="800" dirty="0">
                <a:solidFill>
                  <a:schemeClr val="bg2"/>
                </a:solidFill>
                <a:effectLst/>
                <a:latin typeface="Times New Roman" panose="02020603050405020304" pitchFamily="18" charset="0"/>
                <a:ea typeface="Times New Roman" panose="02020603050405020304" pitchFamily="18" charset="0"/>
              </a:rPr>
              <a:t>, A. (2017). The role of a skills learning support programs on first-generation college students’ self-regulation, motivation, and academic achievement: A longitudinal study</a:t>
            </a:r>
            <a:r>
              <a:rPr lang="en-US" sz="800" i="1" dirty="0">
                <a:solidFill>
                  <a:schemeClr val="bg2"/>
                </a:solidFill>
                <a:effectLst/>
                <a:latin typeface="Times New Roman" panose="02020603050405020304" pitchFamily="18" charset="0"/>
                <a:ea typeface="Times New Roman" panose="02020603050405020304" pitchFamily="18" charset="0"/>
              </a:rPr>
              <a:t>. Journal of College Student Retention: Research, Theory, &amp; Practice, 19</a:t>
            </a:r>
            <a:r>
              <a:rPr lang="en-US" sz="800" dirty="0">
                <a:solidFill>
                  <a:schemeClr val="bg2"/>
                </a:solidFill>
                <a:effectLst/>
                <a:latin typeface="Times New Roman" panose="02020603050405020304" pitchFamily="18" charset="0"/>
                <a:ea typeface="Times New Roman" panose="02020603050405020304" pitchFamily="18" charset="0"/>
              </a:rPr>
              <a:t>(3), 317-332.</a:t>
            </a:r>
          </a:p>
          <a:p>
            <a:pPr marL="457200" marR="0" indent="-457200">
              <a:lnSpc>
                <a:spcPct val="200000"/>
              </a:lnSpc>
              <a:spcBef>
                <a:spcPts val="0"/>
              </a:spcBef>
              <a:spcAft>
                <a:spcPts val="0"/>
              </a:spcAft>
              <a:buFont typeface="Arial" panose="020B0604020202020204" pitchFamily="34" charset="0"/>
              <a:buChar char="•"/>
            </a:pPr>
            <a:r>
              <a:rPr lang="en-US" sz="800" dirty="0">
                <a:solidFill>
                  <a:schemeClr val="bg2"/>
                </a:solidFill>
                <a:effectLst/>
                <a:latin typeface="Times New Roman" panose="02020603050405020304" pitchFamily="18" charset="0"/>
                <a:ea typeface="Times New Roman" panose="02020603050405020304" pitchFamily="18" charset="0"/>
              </a:rPr>
              <a:t>Yin, R.K. (2018). </a:t>
            </a:r>
            <a:r>
              <a:rPr lang="en-US" sz="800" i="1" dirty="0">
                <a:solidFill>
                  <a:schemeClr val="bg2"/>
                </a:solidFill>
                <a:effectLst/>
                <a:latin typeface="Times New Roman" panose="02020603050405020304" pitchFamily="18" charset="0"/>
                <a:ea typeface="Times New Roman" panose="02020603050405020304" pitchFamily="18" charset="0"/>
              </a:rPr>
              <a:t>Case study research and applications: Design and methods</a:t>
            </a:r>
            <a:r>
              <a:rPr lang="en-US" sz="800" dirty="0">
                <a:solidFill>
                  <a:schemeClr val="bg2"/>
                </a:solidFill>
                <a:effectLst/>
                <a:latin typeface="Times New Roman" panose="02020603050405020304" pitchFamily="18" charset="0"/>
                <a:ea typeface="Times New Roman" panose="02020603050405020304" pitchFamily="18" charset="0"/>
              </a:rPr>
              <a:t> (6</a:t>
            </a:r>
            <a:r>
              <a:rPr lang="en-US" sz="800" baseline="30000" dirty="0">
                <a:solidFill>
                  <a:schemeClr val="bg2"/>
                </a:solidFill>
                <a:effectLst/>
                <a:latin typeface="Times New Roman" panose="02020603050405020304" pitchFamily="18" charset="0"/>
                <a:ea typeface="Times New Roman" panose="02020603050405020304" pitchFamily="18" charset="0"/>
              </a:rPr>
              <a:t>th</a:t>
            </a:r>
            <a:r>
              <a:rPr lang="en-US" sz="800" dirty="0">
                <a:solidFill>
                  <a:schemeClr val="bg2"/>
                </a:solidFill>
                <a:effectLst/>
                <a:latin typeface="Times New Roman" panose="02020603050405020304" pitchFamily="18" charset="0"/>
                <a:ea typeface="Times New Roman" panose="02020603050405020304" pitchFamily="18" charset="0"/>
              </a:rPr>
              <a:t> ed.). Thousand Oaks, CA: Sage. </a:t>
            </a: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800" dirty="0">
              <a:solidFill>
                <a:schemeClr val="bg2"/>
              </a:solidFill>
              <a:effectLst/>
              <a:latin typeface="Times New Roman" panose="02020603050405020304" pitchFamily="18" charset="0"/>
              <a:ea typeface="Times New Roman" panose="02020603050405020304" pitchFamily="18" charset="0"/>
            </a:endParaRPr>
          </a:p>
          <a:p>
            <a:pPr marL="457200" marR="0" indent="-457200">
              <a:lnSpc>
                <a:spcPct val="200000"/>
              </a:lnSpc>
              <a:spcBef>
                <a:spcPts val="0"/>
              </a:spcBef>
              <a:spcAft>
                <a:spcPts val="0"/>
              </a:spcAft>
              <a:buFont typeface="Arial" panose="020B0604020202020204" pitchFamily="34" charset="0"/>
              <a:buChar char="•"/>
            </a:pPr>
            <a:endParaRPr lang="en-US" sz="1000" dirty="0">
              <a:solidFill>
                <a:schemeClr val="bg2"/>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6731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5CF8D-5E28-4170-85D9-B23379A1A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296BD-237B-4A06-B9AC-98354887AB6A}"/>
              </a:ext>
            </a:extLst>
          </p:cNvPr>
          <p:cNvSpPr>
            <a:spLocks noGrp="1"/>
          </p:cNvSpPr>
          <p:nvPr>
            <p:ph type="title"/>
          </p:nvPr>
        </p:nvSpPr>
        <p:spPr>
          <a:xfrm>
            <a:off x="300446" y="352985"/>
            <a:ext cx="2756263" cy="1758203"/>
          </a:xfrm>
        </p:spPr>
        <p:txBody>
          <a:bodyPr>
            <a:normAutofit/>
          </a:bodyPr>
          <a:lstStyle/>
          <a:p>
            <a:r>
              <a:rPr lang="en-US" sz="4000" dirty="0">
                <a:solidFill>
                  <a:schemeClr val="accent3">
                    <a:lumMod val="50000"/>
                  </a:schemeClr>
                </a:solidFill>
              </a:rPr>
              <a:t>Background</a:t>
            </a:r>
          </a:p>
        </p:txBody>
      </p:sp>
      <p:sp>
        <p:nvSpPr>
          <p:cNvPr id="10" name="Rectangle 9">
            <a:extLst>
              <a:ext uri="{FF2B5EF4-FFF2-40B4-BE49-F238E27FC236}">
                <a16:creationId xmlns:a16="http://schemas.microsoft.com/office/drawing/2014/main" id="{575A2C8F-EFE3-4530-B871-79D0DF46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34165"/>
            <a:ext cx="3285116" cy="270933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283B2D-BF4E-4773-99DE-61834B033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34165"/>
            <a:ext cx="3285116"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7369" y="2547748"/>
            <a:ext cx="51435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E28341-57FF-48B0-AEF2-B896D9C27C1B}"/>
              </a:ext>
            </a:extLst>
          </p:cNvPr>
          <p:cNvSpPr>
            <a:spLocks noGrp="1"/>
          </p:cNvSpPr>
          <p:nvPr>
            <p:ph idx="1"/>
          </p:nvPr>
        </p:nvSpPr>
        <p:spPr>
          <a:xfrm>
            <a:off x="3513525" y="130629"/>
            <a:ext cx="5330030" cy="4859382"/>
          </a:xfrm>
        </p:spPr>
        <p:txBody>
          <a:bodyPr anchor="ctr">
            <a:normAutofit fontScale="62500" lnSpcReduction="20000"/>
          </a:bodyPr>
          <a:lstStyle/>
          <a:p>
            <a:r>
              <a:rPr lang="en-US" dirty="0"/>
              <a:t>[Hispanic] educational attainment is the lowest out of the largest ethnic/racial groups in the U.S</a:t>
            </a:r>
          </a:p>
          <a:p>
            <a:pPr lvl="1"/>
            <a:r>
              <a:rPr lang="en-US" sz="1600" dirty="0">
                <a:solidFill>
                  <a:schemeClr val="bg1">
                    <a:lumMod val="50000"/>
                  </a:schemeClr>
                </a:solidFill>
              </a:rPr>
              <a:t>(Kouyoumdjian, Guzman, Garcia, &amp; Talavera-</a:t>
            </a:r>
            <a:r>
              <a:rPr lang="en-US" sz="1600" dirty="0" err="1">
                <a:solidFill>
                  <a:schemeClr val="bg1">
                    <a:lumMod val="50000"/>
                  </a:schemeClr>
                </a:solidFill>
              </a:rPr>
              <a:t>Bustillos</a:t>
            </a:r>
            <a:r>
              <a:rPr lang="en-US" sz="1600" dirty="0">
                <a:solidFill>
                  <a:schemeClr val="bg1">
                    <a:lumMod val="50000"/>
                  </a:schemeClr>
                </a:solidFill>
              </a:rPr>
              <a:t>, 2017; Rodriguez, </a:t>
            </a:r>
            <a:r>
              <a:rPr lang="en-US" sz="1600" dirty="0" err="1">
                <a:solidFill>
                  <a:schemeClr val="bg1">
                    <a:lumMod val="50000"/>
                  </a:schemeClr>
                </a:solidFill>
              </a:rPr>
              <a:t>Garbee</a:t>
            </a:r>
            <a:r>
              <a:rPr lang="en-US" sz="1600" dirty="0">
                <a:solidFill>
                  <a:schemeClr val="bg1">
                    <a:lumMod val="50000"/>
                  </a:schemeClr>
                </a:solidFill>
              </a:rPr>
              <a:t>, Martinez-</a:t>
            </a:r>
            <a:r>
              <a:rPr lang="en-US" sz="1600" dirty="0" err="1">
                <a:solidFill>
                  <a:schemeClr val="bg1">
                    <a:lumMod val="50000"/>
                  </a:schemeClr>
                </a:solidFill>
              </a:rPr>
              <a:t>Podolsky</a:t>
            </a:r>
            <a:r>
              <a:rPr lang="en-US" sz="1600" dirty="0">
                <a:solidFill>
                  <a:schemeClr val="bg1">
                    <a:lumMod val="50000"/>
                  </a:schemeClr>
                </a:solidFill>
              </a:rPr>
              <a:t>, 2019)</a:t>
            </a:r>
          </a:p>
          <a:p>
            <a:r>
              <a:rPr lang="en-US" dirty="0"/>
              <a:t>Lack of academic rigor, social capital and cultural capital needed</a:t>
            </a:r>
          </a:p>
          <a:p>
            <a:pPr lvl="1"/>
            <a:r>
              <a:rPr lang="en-US" dirty="0"/>
              <a:t>Students are leaving college with no degree and with debt accrued.</a:t>
            </a:r>
          </a:p>
          <a:p>
            <a:pPr lvl="2"/>
            <a:r>
              <a:rPr lang="en-US" sz="1600" dirty="0">
                <a:solidFill>
                  <a:schemeClr val="bg1">
                    <a:lumMod val="50000"/>
                  </a:schemeClr>
                </a:solidFill>
              </a:rPr>
              <a:t>(Moschetti, Plunkett, Efrat, &amp; </a:t>
            </a:r>
            <a:r>
              <a:rPr lang="en-US" sz="1600" dirty="0" err="1">
                <a:solidFill>
                  <a:schemeClr val="bg1">
                    <a:lumMod val="50000"/>
                  </a:schemeClr>
                </a:solidFill>
              </a:rPr>
              <a:t>Yomtov</a:t>
            </a:r>
            <a:r>
              <a:rPr lang="en-US" sz="1600" dirty="0">
                <a:solidFill>
                  <a:schemeClr val="bg1">
                    <a:lumMod val="50000"/>
                  </a:schemeClr>
                </a:solidFill>
              </a:rPr>
              <a:t>, 2017; Gibbons, Rhinehart, &amp; Hardin, 2019)</a:t>
            </a:r>
          </a:p>
          <a:p>
            <a:r>
              <a:rPr lang="en-US" dirty="0"/>
              <a:t>Conducted research has focused on attrition rates and student retention rates versus student perception in order to improve support programs</a:t>
            </a:r>
          </a:p>
          <a:p>
            <a:pPr lvl="1"/>
            <a:r>
              <a:rPr lang="en-US" sz="1600" i="1" dirty="0">
                <a:solidFill>
                  <a:schemeClr val="bg1">
                    <a:lumMod val="50000"/>
                  </a:schemeClr>
                </a:solidFill>
              </a:rPr>
              <a:t>(Becker, </a:t>
            </a:r>
            <a:r>
              <a:rPr lang="en-US" sz="1600" i="1" dirty="0" err="1">
                <a:solidFill>
                  <a:schemeClr val="bg1">
                    <a:lumMod val="50000"/>
                  </a:schemeClr>
                </a:solidFill>
              </a:rPr>
              <a:t>Schelbe</a:t>
            </a:r>
            <a:r>
              <a:rPr lang="en-US" sz="1600" i="1" dirty="0">
                <a:solidFill>
                  <a:schemeClr val="bg1">
                    <a:lumMod val="50000"/>
                  </a:schemeClr>
                </a:solidFill>
              </a:rPr>
              <a:t>, Romano, &amp; Spinelli, 2017)</a:t>
            </a:r>
          </a:p>
          <a:p>
            <a:r>
              <a:rPr lang="en-US" i="1" dirty="0"/>
              <a:t>Self-Determination Theory (SDT): Autonomy, competence, and connectedness</a:t>
            </a:r>
          </a:p>
          <a:p>
            <a:pPr lvl="1"/>
            <a:r>
              <a:rPr lang="en-US" sz="1600" i="1" dirty="0">
                <a:solidFill>
                  <a:schemeClr val="bg1">
                    <a:lumMod val="50000"/>
                  </a:schemeClr>
                </a:solidFill>
              </a:rPr>
              <a:t>(Ryan &amp; Deci, 2000; Deci &amp; Ryan, 2017)</a:t>
            </a:r>
          </a:p>
          <a:p>
            <a:endParaRPr lang="en-US" sz="1500" dirty="0"/>
          </a:p>
        </p:txBody>
      </p:sp>
    </p:spTree>
    <p:extLst>
      <p:ext uri="{BB962C8B-B14F-4D97-AF65-F5344CB8AC3E}">
        <p14:creationId xmlns:p14="http://schemas.microsoft.com/office/powerpoint/2010/main" val="249196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336041"/>
            <a:ext cx="2560777" cy="285094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0D0F582-EC95-4419-8574-F0D44CB2642F}"/>
              </a:ext>
            </a:extLst>
          </p:cNvPr>
          <p:cNvSpPr>
            <a:spLocks noGrp="1"/>
          </p:cNvSpPr>
          <p:nvPr>
            <p:ph type="title"/>
          </p:nvPr>
        </p:nvSpPr>
        <p:spPr>
          <a:xfrm>
            <a:off x="582930" y="548639"/>
            <a:ext cx="2133893" cy="2428184"/>
          </a:xfrm>
        </p:spPr>
        <p:txBody>
          <a:bodyPr>
            <a:normAutofit/>
          </a:bodyPr>
          <a:lstStyle/>
          <a:p>
            <a:r>
              <a:rPr lang="en-US" sz="2900" dirty="0">
                <a:solidFill>
                  <a:srgbClr val="FFFFFF"/>
                </a:solidFill>
              </a:rPr>
              <a:t>Literature Review</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314420"/>
            <a:ext cx="2560777" cy="1484889"/>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336041"/>
            <a:ext cx="5766356" cy="446455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88F83-F20D-4A20-93D8-88643FCD9A8E}"/>
              </a:ext>
            </a:extLst>
          </p:cNvPr>
          <p:cNvSpPr>
            <a:spLocks noGrp="1"/>
          </p:cNvSpPr>
          <p:nvPr>
            <p:ph idx="1"/>
          </p:nvPr>
        </p:nvSpPr>
        <p:spPr>
          <a:xfrm>
            <a:off x="3284781" y="515146"/>
            <a:ext cx="5278194" cy="4284163"/>
          </a:xfrm>
        </p:spPr>
        <p:txBody>
          <a:bodyPr anchor="ctr">
            <a:normAutofit fontScale="92500" lnSpcReduction="20000"/>
          </a:bodyPr>
          <a:lstStyle/>
          <a:p>
            <a:r>
              <a:rPr lang="en-US" sz="1900" dirty="0"/>
              <a:t>Social Capital </a:t>
            </a:r>
          </a:p>
          <a:p>
            <a:pPr lvl="1"/>
            <a:r>
              <a:rPr lang="en-US" sz="1700" dirty="0"/>
              <a:t>Counselors, peer mentoring, Summer programs </a:t>
            </a:r>
            <a:r>
              <a:rPr lang="en-US" sz="1100" dirty="0">
                <a:solidFill>
                  <a:schemeClr val="bg1">
                    <a:lumMod val="50000"/>
                  </a:schemeClr>
                </a:solidFill>
              </a:rPr>
              <a:t>(Ward et al., 2012; </a:t>
            </a:r>
            <a:r>
              <a:rPr lang="en-US" sz="1100" dirty="0" err="1">
                <a:solidFill>
                  <a:schemeClr val="bg1">
                    <a:lumMod val="50000"/>
                  </a:schemeClr>
                </a:solidFill>
              </a:rPr>
              <a:t>Storlie</a:t>
            </a:r>
            <a:r>
              <a:rPr lang="en-US" sz="1100" dirty="0">
                <a:solidFill>
                  <a:schemeClr val="bg1">
                    <a:lumMod val="50000"/>
                  </a:schemeClr>
                </a:solidFill>
              </a:rPr>
              <a:t> et al., 2016; Moschetti et al., 2017; Tello &amp; </a:t>
            </a:r>
            <a:r>
              <a:rPr lang="en-US" sz="1100" dirty="0" err="1">
                <a:solidFill>
                  <a:schemeClr val="bg1">
                    <a:lumMod val="50000"/>
                  </a:schemeClr>
                </a:solidFill>
              </a:rPr>
              <a:t>Lonn</a:t>
            </a:r>
            <a:r>
              <a:rPr lang="en-US" sz="1100" dirty="0">
                <a:solidFill>
                  <a:schemeClr val="bg1">
                    <a:lumMod val="50000"/>
                  </a:schemeClr>
                </a:solidFill>
              </a:rPr>
              <a:t>, 2017; Schwartz et al., 2018)</a:t>
            </a:r>
            <a:endParaRPr lang="en-US" sz="1100" dirty="0"/>
          </a:p>
          <a:p>
            <a:pPr lvl="1"/>
            <a:endParaRPr lang="en-US" sz="1600" dirty="0"/>
          </a:p>
          <a:p>
            <a:r>
              <a:rPr lang="en-US" sz="1900" dirty="0"/>
              <a:t>Academic Summer Preparation Programs</a:t>
            </a:r>
          </a:p>
          <a:p>
            <a:pPr lvl="1"/>
            <a:r>
              <a:rPr lang="en-US" sz="1700" dirty="0"/>
              <a:t>Summer-bridge program, </a:t>
            </a:r>
            <a:r>
              <a:rPr lang="en-US" sz="1700" dirty="0" err="1"/>
              <a:t>GenOne</a:t>
            </a:r>
            <a:r>
              <a:rPr lang="en-US" sz="1700" dirty="0"/>
              <a:t> program, online summer-bridge program </a:t>
            </a:r>
            <a:r>
              <a:rPr lang="en-US" sz="1100" dirty="0">
                <a:solidFill>
                  <a:schemeClr val="bg1">
                    <a:lumMod val="50000"/>
                  </a:schemeClr>
                </a:solidFill>
              </a:rPr>
              <a:t>(Becker et al., 2017; </a:t>
            </a:r>
            <a:r>
              <a:rPr lang="en-US" sz="1100" dirty="0" err="1">
                <a:solidFill>
                  <a:schemeClr val="bg1">
                    <a:lumMod val="50000"/>
                  </a:schemeClr>
                </a:solidFill>
              </a:rPr>
              <a:t>Wibrowski</a:t>
            </a:r>
            <a:r>
              <a:rPr lang="en-US" sz="1100" dirty="0">
                <a:solidFill>
                  <a:schemeClr val="bg1">
                    <a:lumMod val="50000"/>
                  </a:schemeClr>
                </a:solidFill>
              </a:rPr>
              <a:t> et al., 2017; </a:t>
            </a:r>
            <a:r>
              <a:rPr lang="en-US" sz="1100" dirty="0" err="1">
                <a:solidFill>
                  <a:schemeClr val="bg1">
                    <a:lumMod val="50000"/>
                  </a:schemeClr>
                </a:solidFill>
              </a:rPr>
              <a:t>Duncheon</a:t>
            </a:r>
            <a:r>
              <a:rPr lang="en-US" sz="1100" dirty="0">
                <a:solidFill>
                  <a:schemeClr val="bg1">
                    <a:lumMod val="50000"/>
                  </a:schemeClr>
                </a:solidFill>
              </a:rPr>
              <a:t>, 2018 ; </a:t>
            </a:r>
            <a:r>
              <a:rPr lang="en-US" sz="1100" dirty="0" err="1">
                <a:solidFill>
                  <a:schemeClr val="bg1">
                    <a:lumMod val="50000"/>
                  </a:schemeClr>
                </a:solidFill>
              </a:rPr>
              <a:t>Eblen</a:t>
            </a:r>
            <a:r>
              <a:rPr lang="en-US" sz="1100" dirty="0">
                <a:solidFill>
                  <a:schemeClr val="bg1">
                    <a:lumMod val="50000"/>
                  </a:schemeClr>
                </a:solidFill>
              </a:rPr>
              <a:t>-Zayas &amp; Russell, 2019)</a:t>
            </a:r>
          </a:p>
          <a:p>
            <a:pPr marL="457200" lvl="1" indent="0">
              <a:buNone/>
            </a:pPr>
            <a:endParaRPr lang="en-US" sz="1600" dirty="0"/>
          </a:p>
          <a:p>
            <a:r>
              <a:rPr lang="en-US" sz="1900" dirty="0"/>
              <a:t>Financial Assistance</a:t>
            </a:r>
          </a:p>
          <a:p>
            <a:pPr lvl="1"/>
            <a:r>
              <a:rPr lang="en-US" sz="1600" dirty="0"/>
              <a:t>Jobs, financial aid and retention, financial aid experiment </a:t>
            </a:r>
            <a:r>
              <a:rPr lang="en-US" sz="1100" dirty="0">
                <a:solidFill>
                  <a:schemeClr val="bg1">
                    <a:lumMod val="50000"/>
                  </a:schemeClr>
                </a:solidFill>
              </a:rPr>
              <a:t>(</a:t>
            </a:r>
            <a:r>
              <a:rPr lang="en-US" sz="1100" dirty="0" err="1">
                <a:solidFill>
                  <a:schemeClr val="bg1">
                    <a:lumMod val="50000"/>
                  </a:schemeClr>
                </a:solidFill>
              </a:rPr>
              <a:t>Goldrick-Rab</a:t>
            </a:r>
            <a:r>
              <a:rPr lang="en-US" sz="1100" dirty="0">
                <a:solidFill>
                  <a:schemeClr val="bg1">
                    <a:lumMod val="50000"/>
                  </a:schemeClr>
                </a:solidFill>
              </a:rPr>
              <a:t>, et al., 2016; </a:t>
            </a:r>
            <a:r>
              <a:rPr lang="en-US" sz="1100" dirty="0" err="1">
                <a:solidFill>
                  <a:schemeClr val="bg1">
                    <a:lumMod val="50000"/>
                  </a:schemeClr>
                </a:solidFill>
              </a:rPr>
              <a:t>Storlie</a:t>
            </a:r>
            <a:r>
              <a:rPr lang="en-US" sz="1100" dirty="0">
                <a:solidFill>
                  <a:schemeClr val="bg1">
                    <a:lumMod val="50000"/>
                  </a:schemeClr>
                </a:solidFill>
              </a:rPr>
              <a:t> et al., 2016; Latino et al., 2018)</a:t>
            </a:r>
          </a:p>
          <a:p>
            <a:pPr lvl="1"/>
            <a:endParaRPr lang="en-US" sz="1600" dirty="0"/>
          </a:p>
          <a:p>
            <a:r>
              <a:rPr lang="en-US" sz="1900" dirty="0"/>
              <a:t>Organizations</a:t>
            </a:r>
          </a:p>
          <a:p>
            <a:pPr lvl="1"/>
            <a:r>
              <a:rPr lang="en-US" sz="1600" dirty="0"/>
              <a:t>High-achieving first-generation students, student groups focusing on a particular race or ethnicity </a:t>
            </a:r>
            <a:r>
              <a:rPr lang="en-US" sz="1100" dirty="0">
                <a:solidFill>
                  <a:schemeClr val="bg1">
                    <a:lumMod val="50000"/>
                  </a:schemeClr>
                </a:solidFill>
              </a:rPr>
              <a:t>(Hébert, 2018; Luedke, 2018)</a:t>
            </a:r>
            <a:endParaRPr lang="en-US" sz="1200" dirty="0">
              <a:solidFill>
                <a:schemeClr val="bg1">
                  <a:lumMod val="50000"/>
                </a:schemeClr>
              </a:solidFill>
            </a:endParaRPr>
          </a:p>
          <a:p>
            <a:pPr lvl="1"/>
            <a:endParaRPr lang="en-US" sz="1600" dirty="0"/>
          </a:p>
        </p:txBody>
      </p:sp>
    </p:spTree>
    <p:extLst>
      <p:ext uri="{BB962C8B-B14F-4D97-AF65-F5344CB8AC3E}">
        <p14:creationId xmlns:p14="http://schemas.microsoft.com/office/powerpoint/2010/main" val="422984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82601" y="482600"/>
            <a:ext cx="3754862" cy="4178299"/>
          </a:xfrm>
        </p:spPr>
        <p:txBody>
          <a:bodyPr>
            <a:normAutofit/>
          </a:bodyPr>
          <a:lstStyle/>
          <a:p>
            <a:r>
              <a:rPr lang="en-US" sz="2700" b="1" u="sng" dirty="0">
                <a:solidFill>
                  <a:schemeClr val="accent3">
                    <a:lumMod val="50000"/>
                  </a:schemeClr>
                </a:solidFill>
              </a:rPr>
              <a:t>Research Question</a:t>
            </a:r>
            <a:r>
              <a:rPr lang="en-US" sz="2700" dirty="0">
                <a:solidFill>
                  <a:schemeClr val="accent3">
                    <a:lumMod val="50000"/>
                  </a:schemeClr>
                </a:solidFill>
              </a:rPr>
              <a:t>: </a:t>
            </a:r>
            <a:br>
              <a:rPr lang="en-US" sz="2700" dirty="0">
                <a:solidFill>
                  <a:schemeClr val="accent3">
                    <a:lumMod val="50000"/>
                  </a:schemeClr>
                </a:solidFill>
              </a:rPr>
            </a:br>
            <a:r>
              <a:rPr lang="en-US" sz="2700" dirty="0">
                <a:solidFill>
                  <a:schemeClr val="accent3">
                    <a:lumMod val="50000"/>
                  </a:schemeClr>
                </a:solidFill>
              </a:rPr>
              <a:t>How valuable do Hispanic first-generation students perceive university-provided support programs to be?</a:t>
            </a:r>
          </a:p>
        </p:txBody>
      </p:sp>
      <p:sp>
        <p:nvSpPr>
          <p:cNvPr id="47" name="Freeform: Shape 46">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1391" y="-173417"/>
            <a:ext cx="1057118" cy="1407490"/>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964" y="96209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4568248" y="482600"/>
            <a:ext cx="4093150" cy="4178299"/>
          </a:xfrm>
        </p:spPr>
        <p:txBody>
          <a:bodyPr anchor="ctr">
            <a:normAutofit/>
          </a:bodyPr>
          <a:lstStyle/>
          <a:p>
            <a:pPr marL="385763" indent="-385763">
              <a:buFont typeface="+mj-lt"/>
              <a:buAutoNum type="arabicPeriod"/>
            </a:pPr>
            <a:r>
              <a:rPr lang="en-US" sz="1600" dirty="0"/>
              <a:t>Which support systems do Hispanic first-generation college students perceive as the most helpful during each of their four years in college?</a:t>
            </a:r>
          </a:p>
          <a:p>
            <a:pPr marL="385763" indent="-385763">
              <a:buFont typeface="+mj-lt"/>
              <a:buAutoNum type="arabicPeriod"/>
            </a:pPr>
            <a:r>
              <a:rPr lang="en-US" sz="1600" dirty="0"/>
              <a:t>Which support systems do Hispanic first-generation college students view as unhelpful, and why?</a:t>
            </a:r>
          </a:p>
          <a:p>
            <a:pPr marL="385763" indent="-385763">
              <a:buFont typeface="+mj-lt"/>
              <a:buAutoNum type="arabicPeriod"/>
            </a:pPr>
            <a:r>
              <a:rPr lang="en-US" sz="1600" dirty="0">
                <a:effectLst/>
                <a:ea typeface="Times New Roman" panose="02020603050405020304" pitchFamily="18" charset="0"/>
              </a:rPr>
              <a:t>What barriers do Hispanic first-generation students experience that might cause them to leave college without a four-year degree?</a:t>
            </a:r>
            <a:endParaRPr lang="en-US" sz="1600" dirty="0"/>
          </a:p>
        </p:txBody>
      </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60707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2583"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4710"/>
            <a:ext cx="3337098" cy="1748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0" y="527208"/>
            <a:ext cx="4026994" cy="41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62603" y="1009468"/>
            <a:ext cx="3144897" cy="3124564"/>
          </a:xfrm>
        </p:spPr>
        <p:txBody>
          <a:bodyPr>
            <a:normAutofit/>
          </a:bodyPr>
          <a:lstStyle/>
          <a:p>
            <a:r>
              <a:rPr lang="en-US" sz="3500" dirty="0">
                <a:solidFill>
                  <a:schemeClr val="accent3">
                    <a:lumMod val="50000"/>
                  </a:schemeClr>
                </a:solidFill>
              </a:rPr>
              <a:t>Methodology</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286360"/>
            <a:ext cx="472714" cy="573927"/>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4672300" y="562730"/>
            <a:ext cx="4026995" cy="4190238"/>
          </a:xfrm>
        </p:spPr>
        <p:txBody>
          <a:bodyPr anchor="ctr">
            <a:normAutofit/>
          </a:bodyPr>
          <a:lstStyle/>
          <a:p>
            <a:r>
              <a:rPr lang="en-US" sz="1800" dirty="0"/>
              <a:t>Single case study design with multiple units of analysis </a:t>
            </a:r>
            <a:r>
              <a:rPr lang="en-US" sz="1050" dirty="0">
                <a:solidFill>
                  <a:schemeClr val="bg1">
                    <a:lumMod val="50000"/>
                  </a:schemeClr>
                </a:solidFill>
              </a:rPr>
              <a:t>(Yin, 2018)</a:t>
            </a:r>
          </a:p>
          <a:p>
            <a:endParaRPr lang="en-US" sz="1600" dirty="0"/>
          </a:p>
          <a:p>
            <a:r>
              <a:rPr lang="en-US" sz="1800" dirty="0"/>
              <a:t>Data Collection: Journal prompts, individual interviews, and focus groups</a:t>
            </a:r>
          </a:p>
          <a:p>
            <a:endParaRPr lang="en-US" sz="1800" dirty="0"/>
          </a:p>
          <a:p>
            <a:r>
              <a:rPr lang="en-US" sz="1800" dirty="0"/>
              <a:t>Setting: </a:t>
            </a:r>
            <a:r>
              <a:rPr lang="en-US" sz="1800" dirty="0">
                <a:effectLst/>
                <a:ea typeface="Times New Roman" panose="02020603050405020304" pitchFamily="18" charset="0"/>
              </a:rPr>
              <a:t>Big State hosts one of the largest Hispanic populations in the country (</a:t>
            </a:r>
            <a:r>
              <a:rPr lang="en-US" sz="1800" dirty="0"/>
              <a:t>Big Public University, Small Private University)</a:t>
            </a:r>
          </a:p>
          <a:p>
            <a:pPr marL="0" indent="0">
              <a:buNone/>
            </a:pPr>
            <a:endParaRPr lang="en-US" sz="1800" dirty="0"/>
          </a:p>
          <a:p>
            <a:r>
              <a:rPr lang="en-US" sz="1800" dirty="0"/>
              <a:t>Sampling: Criterion-sampling</a:t>
            </a:r>
            <a:r>
              <a:rPr lang="en-US" sz="1000" dirty="0"/>
              <a:t> </a:t>
            </a:r>
            <a:r>
              <a:rPr lang="en-US" sz="1000" dirty="0">
                <a:solidFill>
                  <a:schemeClr val="bg1">
                    <a:lumMod val="50000"/>
                  </a:schemeClr>
                </a:solidFill>
              </a:rPr>
              <a:t>(Patton, 2015)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55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45770" y="254337"/>
            <a:ext cx="8252460" cy="1214918"/>
          </a:xfrm>
        </p:spPr>
        <p:txBody>
          <a:bodyPr anchor="ctr">
            <a:normAutofit/>
          </a:bodyPr>
          <a:lstStyle/>
          <a:p>
            <a:r>
              <a:rPr lang="en-US" dirty="0">
                <a:solidFill>
                  <a:schemeClr val="accent3">
                    <a:lumMod val="50000"/>
                  </a:schemeClr>
                </a:solidFill>
              </a:rPr>
              <a:t>Participants</a:t>
            </a: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363479"/>
            <a:ext cx="181579" cy="1005659"/>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448055" y="2041071"/>
            <a:ext cx="8250175" cy="2620736"/>
          </a:xfrm>
        </p:spPr>
        <p:txBody>
          <a:bodyPr anchor="ctr">
            <a:normAutofit/>
          </a:bodyPr>
          <a:lstStyle/>
          <a:p>
            <a:r>
              <a:rPr lang="en-US" sz="1800" dirty="0"/>
              <a:t>Twelve participants</a:t>
            </a:r>
          </a:p>
          <a:p>
            <a:r>
              <a:rPr lang="en-US" sz="1800" dirty="0"/>
              <a:t>Five participants from Small Private University</a:t>
            </a:r>
          </a:p>
          <a:p>
            <a:r>
              <a:rPr lang="en-US" sz="1800" dirty="0"/>
              <a:t>Seven participants from Big Public University </a:t>
            </a:r>
          </a:p>
          <a:p>
            <a:r>
              <a:rPr lang="en-US" sz="1800" dirty="0"/>
              <a:t>Students identified as: Hispanic, first-generation student, completed at least two years of college, working towards four-year degree (or recently graduated), taking in-person classes, a full-time student, and between the ages of 19-24</a:t>
            </a:r>
          </a:p>
          <a:p>
            <a:pPr marL="0" indent="0">
              <a:buNone/>
            </a:pPr>
            <a:endParaRPr lang="en-US" sz="1800" dirty="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7603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273843"/>
            <a:ext cx="7886700" cy="994173"/>
          </a:xfrm>
        </p:spPr>
        <p:txBody>
          <a:bodyPr>
            <a:normAutofit/>
          </a:bodyPr>
          <a:lstStyle/>
          <a:p>
            <a:r>
              <a:rPr lang="en-US" sz="4100" dirty="0">
                <a:solidFill>
                  <a:schemeClr val="accent3">
                    <a:lumMod val="50000"/>
                  </a:schemeClr>
                </a:solidFill>
              </a:rPr>
              <a:t>Qualitative Data Analysis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28650" y="1447038"/>
            <a:ext cx="7886700" cy="3554730"/>
          </a:xfrm>
        </p:spPr>
        <p:txBody>
          <a:bodyPr>
            <a:normAutofit fontScale="85000" lnSpcReduction="10000"/>
          </a:bodyPr>
          <a:lstStyle/>
          <a:p>
            <a:pPr>
              <a:lnSpc>
                <a:spcPct val="200000"/>
              </a:lnSpc>
              <a:spcBef>
                <a:spcPts val="0"/>
              </a:spcBef>
            </a:pPr>
            <a:r>
              <a:rPr lang="en-US" sz="2000" dirty="0">
                <a:latin typeface="Times New Roman" panose="02020603050405020304" pitchFamily="18" charset="0"/>
                <a:ea typeface="Times New Roman" panose="02020603050405020304" pitchFamily="18" charset="0"/>
              </a:rPr>
              <a:t>L</a:t>
            </a:r>
            <a:r>
              <a:rPr lang="en-US" sz="2000" dirty="0">
                <a:effectLst/>
                <a:latin typeface="Times New Roman" panose="02020603050405020304" pitchFamily="18" charset="0"/>
                <a:ea typeface="Times New Roman" panose="02020603050405020304" pitchFamily="18" charset="0"/>
              </a:rPr>
              <a:t>ine-by-line (sentence-by-sentence coding)</a:t>
            </a:r>
          </a:p>
          <a:p>
            <a:pPr>
              <a:lnSpc>
                <a:spcPct val="200000"/>
              </a:lnSpc>
              <a:spcBef>
                <a:spcPts val="0"/>
              </a:spcBef>
            </a:pPr>
            <a:r>
              <a:rPr lang="en-US" sz="2000" dirty="0">
                <a:latin typeface="Times New Roman" panose="02020603050405020304" pitchFamily="18" charset="0"/>
                <a:ea typeface="Times New Roman" panose="02020603050405020304" pitchFamily="18" charset="0"/>
              </a:rPr>
              <a:t>A</a:t>
            </a:r>
            <a:r>
              <a:rPr lang="en-US" sz="2000" dirty="0">
                <a:effectLst/>
                <a:latin typeface="Times New Roman" panose="02020603050405020304" pitchFamily="18" charset="0"/>
                <a:ea typeface="Times New Roman" panose="02020603050405020304" pitchFamily="18" charset="0"/>
              </a:rPr>
              <a:t>xial coding</a:t>
            </a:r>
          </a:p>
          <a:p>
            <a:pPr>
              <a:lnSpc>
                <a:spcPct val="200000"/>
              </a:lnSpc>
              <a:spcBef>
                <a:spcPts val="0"/>
              </a:spcBef>
            </a:pPr>
            <a:r>
              <a:rPr lang="en-US" sz="1900" dirty="0">
                <a:latin typeface="Times New Roman" panose="02020603050405020304" pitchFamily="18" charset="0"/>
                <a:ea typeface="Times New Roman" panose="02020603050405020304" pitchFamily="18" charset="0"/>
              </a:rPr>
              <a:t>E</a:t>
            </a:r>
            <a:r>
              <a:rPr lang="en-US" sz="1900" dirty="0">
                <a:effectLst/>
                <a:latin typeface="Times New Roman" panose="02020603050405020304" pitchFamily="18" charset="0"/>
                <a:ea typeface="Times New Roman" panose="02020603050405020304" pitchFamily="18" charset="0"/>
              </a:rPr>
              <a:t>xplanation building </a:t>
            </a:r>
            <a:r>
              <a:rPr lang="en-US" sz="1200" dirty="0">
                <a:solidFill>
                  <a:schemeClr val="bg1">
                    <a:lumMod val="50000"/>
                  </a:schemeClr>
                </a:solidFill>
                <a:effectLst/>
                <a:latin typeface="Times New Roman" panose="02020603050405020304" pitchFamily="18" charset="0"/>
                <a:ea typeface="Times New Roman" panose="02020603050405020304" pitchFamily="18" charset="0"/>
              </a:rPr>
              <a:t>(Yin, 2018)</a:t>
            </a:r>
            <a:r>
              <a:rPr lang="en-US" sz="1600" dirty="0">
                <a:solidFill>
                  <a:schemeClr val="tx2"/>
                </a:solidFill>
                <a:effectLst/>
                <a:latin typeface="Times New Roman" panose="02020603050405020304" pitchFamily="18" charset="0"/>
                <a:ea typeface="Times New Roman" panose="02020603050405020304" pitchFamily="18" charset="0"/>
              </a:rPr>
              <a:t>:</a:t>
            </a:r>
            <a:r>
              <a:rPr lang="en-US" sz="1200" dirty="0">
                <a:solidFill>
                  <a:schemeClr val="bg1">
                    <a:lumMod val="50000"/>
                  </a:schemeClr>
                </a:solidFill>
                <a:effectLst/>
                <a:latin typeface="Times New Roman" panose="02020603050405020304" pitchFamily="18" charset="0"/>
                <a:ea typeface="Times New Roman" panose="02020603050405020304" pitchFamily="18" charset="0"/>
              </a:rPr>
              <a:t> </a:t>
            </a:r>
            <a:r>
              <a:rPr lang="en-US" sz="1900" dirty="0">
                <a:effectLst/>
                <a:latin typeface="Times New Roman" panose="02020603050405020304" pitchFamily="18" charset="0"/>
                <a:ea typeface="Times New Roman" panose="02020603050405020304" pitchFamily="18" charset="0"/>
              </a:rPr>
              <a:t>“The support programs that students identify as the most impactful will fall under the categories of </a:t>
            </a:r>
            <a:r>
              <a:rPr lang="en-US" sz="1900" dirty="0">
                <a:solidFill>
                  <a:srgbClr val="C00000"/>
                </a:solidFill>
                <a:effectLst/>
                <a:latin typeface="Times New Roman" panose="02020603050405020304" pitchFamily="18" charset="0"/>
                <a:ea typeface="Times New Roman" panose="02020603050405020304" pitchFamily="18" charset="0"/>
              </a:rPr>
              <a:t>building autonomy</a:t>
            </a:r>
            <a:r>
              <a:rPr lang="en-US" sz="1900" dirty="0">
                <a:effectLst/>
                <a:latin typeface="Times New Roman" panose="02020603050405020304" pitchFamily="18" charset="0"/>
                <a:ea typeface="Times New Roman" panose="02020603050405020304" pitchFamily="18" charset="0"/>
              </a:rPr>
              <a:t>, established through success coaching; </a:t>
            </a:r>
            <a:r>
              <a:rPr lang="en-US" sz="1900" dirty="0">
                <a:solidFill>
                  <a:srgbClr val="C00000"/>
                </a:solidFill>
                <a:effectLst/>
                <a:latin typeface="Times New Roman" panose="02020603050405020304" pitchFamily="18" charset="0"/>
                <a:ea typeface="Times New Roman" panose="02020603050405020304" pitchFamily="18" charset="0"/>
              </a:rPr>
              <a:t>creating competence</a:t>
            </a:r>
            <a:r>
              <a:rPr lang="en-US" sz="1900" dirty="0">
                <a:effectLst/>
                <a:latin typeface="Times New Roman" panose="02020603050405020304" pitchFamily="18" charset="0"/>
                <a:ea typeface="Times New Roman" panose="02020603050405020304" pitchFamily="18" charset="0"/>
              </a:rPr>
              <a:t>, achieved through academic support; and </a:t>
            </a:r>
            <a:r>
              <a:rPr lang="en-US" sz="1900" dirty="0">
                <a:solidFill>
                  <a:srgbClr val="C00000"/>
                </a:solidFill>
                <a:effectLst/>
                <a:latin typeface="Times New Roman" panose="02020603050405020304" pitchFamily="18" charset="0"/>
                <a:ea typeface="Times New Roman" panose="02020603050405020304" pitchFamily="18" charset="0"/>
              </a:rPr>
              <a:t>forming a sense of relatedness</a:t>
            </a:r>
            <a:r>
              <a:rPr lang="en-US" sz="1900" dirty="0">
                <a:effectLst/>
                <a:latin typeface="Times New Roman" panose="02020603050405020304" pitchFamily="18" charset="0"/>
                <a:ea typeface="Times New Roman" panose="02020603050405020304" pitchFamily="18" charset="0"/>
              </a:rPr>
              <a:t>, which occurs through supports that focus on identity and empowerment, as well as supports that focus on one’s emotional and psychosocial needs.”</a:t>
            </a:r>
            <a:endParaRPr lang="en-US" sz="1900" dirty="0">
              <a:latin typeface="Times New Roman" panose="02020603050405020304" pitchFamily="18" charset="0"/>
              <a:ea typeface="Times New Roman" panose="02020603050405020304" pitchFamily="18" charset="0"/>
            </a:endParaRPr>
          </a:p>
          <a:p>
            <a:endParaRPr lang="en-US" sz="1700" dirty="0"/>
          </a:p>
        </p:txBody>
      </p:sp>
    </p:spTree>
    <p:extLst>
      <p:ext uri="{BB962C8B-B14F-4D97-AF65-F5344CB8AC3E}">
        <p14:creationId xmlns:p14="http://schemas.microsoft.com/office/powerpoint/2010/main" val="127299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1C8D5F-8773-4716-9603-98041961CFFB}"/>
              </a:ext>
            </a:extLst>
          </p:cNvPr>
          <p:cNvSpPr>
            <a:spLocks noGrp="1"/>
          </p:cNvSpPr>
          <p:nvPr>
            <p:ph type="title"/>
          </p:nvPr>
        </p:nvSpPr>
        <p:spPr>
          <a:xfrm>
            <a:off x="482601" y="482600"/>
            <a:ext cx="3603048" cy="4178299"/>
          </a:xfrm>
        </p:spPr>
        <p:txBody>
          <a:bodyPr>
            <a:normAutofit/>
          </a:bodyPr>
          <a:lstStyle/>
          <a:p>
            <a:r>
              <a:rPr lang="en-US" sz="4000" dirty="0">
                <a:solidFill>
                  <a:schemeClr val="accent3">
                    <a:lumMod val="50000"/>
                  </a:schemeClr>
                </a:solidFill>
              </a:rPr>
              <a:t>Results</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1391" y="-173417"/>
            <a:ext cx="1057118" cy="1407490"/>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964" y="96209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E8F5652-CA48-488F-BC48-CDBC1F1A66CC}"/>
              </a:ext>
            </a:extLst>
          </p:cNvPr>
          <p:cNvSpPr>
            <a:spLocks noGrp="1"/>
          </p:cNvSpPr>
          <p:nvPr>
            <p:ph idx="1"/>
          </p:nvPr>
        </p:nvSpPr>
        <p:spPr>
          <a:xfrm>
            <a:off x="4568247" y="689944"/>
            <a:ext cx="4093151" cy="3774233"/>
          </a:xfrm>
        </p:spPr>
        <p:txBody>
          <a:bodyPr anchor="ctr">
            <a:normAutofit/>
          </a:bodyPr>
          <a:lstStyle/>
          <a:p>
            <a:pPr marL="0" indent="0">
              <a:buNone/>
            </a:pP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Academic supports </a:t>
            </a:r>
          </a:p>
          <a:p>
            <a:r>
              <a:rPr lang="en-US" sz="2000" dirty="0">
                <a:latin typeface="Times New Roman" panose="02020603050405020304" pitchFamily="18" charset="0"/>
                <a:ea typeface="Times New Roman" panose="02020603050405020304" pitchFamily="18" charset="0"/>
              </a:rPr>
              <a:t>I</a:t>
            </a:r>
            <a:r>
              <a:rPr lang="en-US" sz="2000" dirty="0">
                <a:effectLst/>
                <a:latin typeface="Times New Roman" panose="02020603050405020304" pitchFamily="18" charset="0"/>
                <a:ea typeface="Times New Roman" panose="02020603050405020304" pitchFamily="18" charset="0"/>
              </a:rPr>
              <a:t>dentity and empowerment</a:t>
            </a:r>
          </a:p>
          <a:p>
            <a:r>
              <a:rPr lang="en-US" sz="2000" dirty="0">
                <a:latin typeface="Times New Roman" panose="02020603050405020304" pitchFamily="18" charset="0"/>
                <a:ea typeface="Times New Roman" panose="02020603050405020304" pitchFamily="18" charset="0"/>
              </a:rPr>
              <a:t>S</a:t>
            </a:r>
            <a:r>
              <a:rPr lang="en-US" sz="2000" dirty="0">
                <a:effectLst/>
                <a:latin typeface="Times New Roman" panose="02020603050405020304" pitchFamily="18" charset="0"/>
                <a:ea typeface="Times New Roman" panose="02020603050405020304" pitchFamily="18" charset="0"/>
              </a:rPr>
              <a:t>uccess coaching</a:t>
            </a:r>
          </a:p>
          <a:p>
            <a:r>
              <a:rPr lang="en-US" sz="2000" dirty="0">
                <a:latin typeface="Times New Roman" panose="02020603050405020304" pitchFamily="18" charset="0"/>
                <a:ea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rPr>
              <a:t>motional and psychosocial support</a:t>
            </a:r>
          </a:p>
          <a:p>
            <a:r>
              <a:rPr lang="en-US" sz="2000" dirty="0">
                <a:latin typeface="Times New Roman" panose="02020603050405020304" pitchFamily="18" charset="0"/>
                <a:ea typeface="Times New Roman" panose="02020603050405020304" pitchFamily="18" charset="0"/>
              </a:rPr>
              <a:t>R</a:t>
            </a:r>
            <a:r>
              <a:rPr lang="en-US" sz="2000" dirty="0">
                <a:effectLst/>
                <a:latin typeface="Times New Roman" panose="02020603050405020304" pitchFamily="18" charset="0"/>
                <a:ea typeface="Times New Roman" panose="02020603050405020304" pitchFamily="18" charset="0"/>
              </a:rPr>
              <a:t>etention and commencement hurdles</a:t>
            </a:r>
          </a:p>
          <a:p>
            <a:r>
              <a:rPr lang="en-US" sz="2000" dirty="0">
                <a:effectLst/>
                <a:latin typeface="Times New Roman" panose="02020603050405020304" pitchFamily="18" charset="0"/>
                <a:ea typeface="Times New Roman" panose="02020603050405020304" pitchFamily="18" charset="0"/>
              </a:rPr>
              <a:t>Accessibility</a:t>
            </a:r>
          </a:p>
          <a:p>
            <a:r>
              <a:rPr lang="en-US" sz="2000" dirty="0">
                <a:effectLst/>
                <a:latin typeface="Times New Roman" panose="02020603050405020304" pitchFamily="18" charset="0"/>
                <a:ea typeface="Times New Roman" panose="02020603050405020304" pitchFamily="18" charset="0"/>
              </a:rPr>
              <a:t>Extrinsic motivation to succeed</a:t>
            </a:r>
          </a:p>
          <a:p>
            <a:endParaRPr lang="en-US" sz="1500"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60707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2583"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17759"/>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8096</TotalTime>
  <Words>2836</Words>
  <Application>Microsoft Office PowerPoint</Application>
  <PresentationFormat>On-screen Show (16:9)</PresentationFormat>
  <Paragraphs>180</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Times New Roman</vt:lpstr>
      <vt:lpstr>Office Theme</vt:lpstr>
      <vt:lpstr>Hispanic First-Generation College Student Perceptions of University Support Programs</vt:lpstr>
      <vt:lpstr>PowerPoint Presentation</vt:lpstr>
      <vt:lpstr>Background</vt:lpstr>
      <vt:lpstr>Literature Review</vt:lpstr>
      <vt:lpstr>Research Question:  How valuable do Hispanic first-generation students perceive university-provided support programs to be?</vt:lpstr>
      <vt:lpstr>Methodology</vt:lpstr>
      <vt:lpstr>Participants</vt:lpstr>
      <vt:lpstr>Qualitative Data Analysis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&amp; Delimitations</vt:lpstr>
      <vt:lpstr>Future Research</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First-Generation College Student Perceptions of University Support Programs</dc:title>
  <dc:creator>Katelynn Wheeler</dc:creator>
  <cp:lastModifiedBy>Katelynn Wheeler</cp:lastModifiedBy>
  <cp:revision>9</cp:revision>
  <dcterms:created xsi:type="dcterms:W3CDTF">2021-02-03T04:07:23Z</dcterms:created>
  <dcterms:modified xsi:type="dcterms:W3CDTF">2021-03-15T20:48:29Z</dcterms:modified>
</cp:coreProperties>
</file>