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iKA0iAUTeFSXZS3ygC2mFkYZlwy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403"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Google Shape;146;gc75fde4214_0_111: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7" name="Google Shape;147;gc75fde4214_0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The Arabic system is relatively shallow with more consistent grapheme to phoneme correspondences (GPCs). ALEs may not be accustomed to matching variable graphemes with a particular phoneme as is required in English.</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c75fde4214_0_194: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c75fde4214_0_1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900">
                <a:latin typeface="Cambria"/>
                <a:ea typeface="Cambria"/>
                <a:cs typeface="Cambria"/>
                <a:sym typeface="Cambria"/>
              </a:rPr>
              <a:t>Thomas (1983: 91)  Blum-Kulka y Olshtain (1986: 166) </a:t>
            </a:r>
            <a:endParaRPr sz="900">
              <a:latin typeface="Cambria"/>
              <a:ea typeface="Cambria"/>
              <a:cs typeface="Cambria"/>
              <a:sym typeface="Cambria"/>
            </a:endParaRPr>
          </a:p>
          <a:p>
            <a:pPr marL="0" lvl="0" indent="0" algn="l" rtl="0">
              <a:spcBef>
                <a:spcPts val="0"/>
              </a:spcBef>
              <a:spcAft>
                <a:spcPts val="0"/>
              </a:spcAft>
              <a:buNone/>
            </a:pPr>
            <a:r>
              <a:rPr lang="en-US" sz="900">
                <a:latin typeface="Cambria"/>
                <a:ea typeface="Cambria"/>
                <a:cs typeface="Cambria"/>
                <a:sym typeface="Cambria"/>
              </a:rPr>
              <a:t>Thomas, J. (1983). “Cross Culture Pragmatic Failure”, Applied Linguistics, 4(2).</a:t>
            </a:r>
            <a:endParaRPr sz="900">
              <a:latin typeface="Cambria"/>
              <a:ea typeface="Cambria"/>
              <a:cs typeface="Cambria"/>
              <a:sym typeface="Cambria"/>
            </a:endParaRPr>
          </a:p>
          <a:p>
            <a:pPr marL="0" lvl="0" indent="0" algn="l" rtl="0">
              <a:spcBef>
                <a:spcPts val="0"/>
              </a:spcBef>
              <a:spcAft>
                <a:spcPts val="0"/>
              </a:spcAft>
              <a:buNone/>
            </a:pPr>
            <a:endParaRPr sz="900">
              <a:latin typeface="Cambria"/>
              <a:ea typeface="Cambria"/>
              <a:cs typeface="Cambria"/>
              <a:sym typeface="Cambria"/>
            </a:endParaRPr>
          </a:p>
          <a:p>
            <a:pPr marL="0" lvl="0" indent="0" algn="l" rtl="0">
              <a:spcBef>
                <a:spcPts val="360"/>
              </a:spcBef>
              <a:spcAft>
                <a:spcPts val="0"/>
              </a:spcAft>
              <a:buClr>
                <a:schemeClr val="dk1"/>
              </a:buClr>
              <a:buSzPts val="1100"/>
              <a:buFont typeface="Arial"/>
              <a:buNone/>
            </a:pPr>
            <a:r>
              <a:rPr lang="en-US" sz="900" b="1">
                <a:latin typeface="Cambria"/>
                <a:ea typeface="Cambria"/>
                <a:cs typeface="Cambria"/>
                <a:sym typeface="Cambria"/>
              </a:rPr>
              <a:t>Pragmalinguistic failure:</a:t>
            </a:r>
            <a:endParaRPr sz="900">
              <a:latin typeface="Cambria"/>
              <a:ea typeface="Cambria"/>
              <a:cs typeface="Cambria"/>
              <a:sym typeface="Cambria"/>
            </a:endParaRPr>
          </a:p>
          <a:p>
            <a:pPr marL="0" lvl="0" indent="0" algn="l" rtl="0">
              <a:spcBef>
                <a:spcPts val="360"/>
              </a:spcBef>
              <a:spcAft>
                <a:spcPts val="0"/>
              </a:spcAft>
              <a:buClr>
                <a:schemeClr val="dk1"/>
              </a:buClr>
              <a:buSzPts val="1100"/>
              <a:buFont typeface="Arial"/>
              <a:buNone/>
            </a:pPr>
            <a:r>
              <a:rPr lang="en-US" sz="900">
                <a:latin typeface="Cambria"/>
                <a:ea typeface="Cambria"/>
                <a:cs typeface="Cambria"/>
                <a:sym typeface="Cambria"/>
              </a:rPr>
              <a:t>the pragmatic force of a linguistic structure is different from that normally assigned to it by a native speaker.</a:t>
            </a:r>
            <a:endParaRPr sz="900">
              <a:latin typeface="Cambria"/>
              <a:ea typeface="Cambria"/>
              <a:cs typeface="Cambria"/>
              <a:sym typeface="Cambria"/>
            </a:endParaRPr>
          </a:p>
          <a:p>
            <a:pPr marL="0" lvl="0" indent="0" algn="l" rtl="0">
              <a:spcBef>
                <a:spcPts val="360"/>
              </a:spcBef>
              <a:spcAft>
                <a:spcPts val="0"/>
              </a:spcAft>
              <a:buClr>
                <a:schemeClr val="dk1"/>
              </a:buClr>
              <a:buSzPts val="1100"/>
              <a:buFont typeface="Arial"/>
              <a:buNone/>
            </a:pPr>
            <a:r>
              <a:rPr lang="en-US" sz="900" b="1">
                <a:latin typeface="Cambria"/>
                <a:ea typeface="Cambria"/>
                <a:cs typeface="Cambria"/>
                <a:sym typeface="Cambria"/>
              </a:rPr>
              <a:t>Sociopragmatic failure:</a:t>
            </a:r>
            <a:endParaRPr sz="900">
              <a:latin typeface="Cambria"/>
              <a:ea typeface="Cambria"/>
              <a:cs typeface="Cambria"/>
              <a:sym typeface="Cambria"/>
            </a:endParaRPr>
          </a:p>
          <a:p>
            <a:pPr marL="0" lvl="0" indent="0" algn="l" rtl="0">
              <a:spcBef>
                <a:spcPts val="360"/>
              </a:spcBef>
              <a:spcAft>
                <a:spcPts val="0"/>
              </a:spcAft>
              <a:buClr>
                <a:schemeClr val="dk1"/>
              </a:buClr>
              <a:buSzPts val="1100"/>
              <a:buFont typeface="Arial"/>
              <a:buNone/>
            </a:pPr>
            <a:r>
              <a:rPr lang="en-US" sz="900">
                <a:latin typeface="Cambria"/>
                <a:ea typeface="Cambria"/>
                <a:cs typeface="Cambria"/>
                <a:sym typeface="Cambria"/>
              </a:rPr>
              <a:t>the different intercultural perceptions of what constitutes appropriate linguistic behaviour.</a:t>
            </a:r>
            <a:endParaRPr sz="900">
              <a:latin typeface="Cambria"/>
              <a:ea typeface="Cambria"/>
              <a:cs typeface="Cambria"/>
              <a:sym typeface="Cambria"/>
            </a:endParaRPr>
          </a:p>
          <a:p>
            <a:pPr marL="0" lvl="0" indent="0" algn="l" rtl="0">
              <a:spcBef>
                <a:spcPts val="0"/>
              </a:spcBef>
              <a:spcAft>
                <a:spcPts val="0"/>
              </a:spcAft>
              <a:buNone/>
            </a:pPr>
            <a:endParaRPr sz="900">
              <a:latin typeface="Cambria"/>
              <a:ea typeface="Cambria"/>
              <a:cs typeface="Cambria"/>
              <a:sym typeface="Cambria"/>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c75fde4214_0_20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c75fde4214_0_2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c75fde4214_0_22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c75fde4214_0_2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c75fde4214_0_24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c75fde4214_0_24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c75fde4214_0_17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c75fde4214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0" algn="l" rtl="0">
              <a:spcBef>
                <a:spcPts val="360"/>
              </a:spcBef>
              <a:spcAft>
                <a:spcPts val="0"/>
              </a:spcAft>
              <a:buClr>
                <a:schemeClr val="dk1"/>
              </a:buClr>
              <a:buSzPts val="1100"/>
              <a:buFont typeface="Arial"/>
              <a:buNone/>
            </a:pPr>
            <a:r>
              <a:rPr lang="en-US" sz="3200">
                <a:solidFill>
                  <a:schemeClr val="lt1"/>
                </a:solidFill>
                <a:latin typeface="Cambria"/>
                <a:ea typeface="Cambria"/>
                <a:cs typeface="Cambria"/>
                <a:sym typeface="Cambria"/>
              </a:rPr>
              <a:t>“[T]he needs of Arab students differ from others linguistically, culturally, and educationally”</a:t>
            </a:r>
            <a:endParaRPr sz="3200">
              <a:solidFill>
                <a:schemeClr val="lt1"/>
              </a:solidFill>
              <a:latin typeface="Cambria"/>
              <a:ea typeface="Cambria"/>
              <a:cs typeface="Cambria"/>
              <a:sym typeface="Cambria"/>
            </a:endParaRPr>
          </a:p>
          <a:p>
            <a:pPr marL="457200" lvl="0" indent="0" algn="l" rtl="0">
              <a:spcBef>
                <a:spcPts val="360"/>
              </a:spcBef>
              <a:spcAft>
                <a:spcPts val="0"/>
              </a:spcAft>
              <a:buClr>
                <a:schemeClr val="dk1"/>
              </a:buClr>
              <a:buSzPts val="1100"/>
              <a:buFont typeface="Arial"/>
              <a:buNone/>
            </a:pPr>
            <a:r>
              <a:rPr lang="en-US" sz="3200">
                <a:solidFill>
                  <a:schemeClr val="lt1"/>
                </a:solidFill>
                <a:latin typeface="Cambria"/>
                <a:ea typeface="Cambria"/>
                <a:cs typeface="Cambria"/>
                <a:sym typeface="Cambria"/>
              </a:rPr>
              <a:t>								(Raza, 2018, p. 19)</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gc75fde4214_0_6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3" name="Google Shape;193;gc75fde4214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gc75fde4214_0_16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9" name="Google Shape;199;gc75fde4214_0_1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Politeness is a socio-cultural linguistic phenomenon that is culture-specific therefore, the conception, and the degree of politeness "are not the same among different cultures, and thus the different perceptions on politeness may lead to misunderstandings and conflicts in intercultural interactions" (Ae Yu, 2011, p. 386). </a:t>
            </a:r>
            <a:endParaRPr/>
          </a:p>
          <a:p>
            <a:pPr marL="0" lvl="0" indent="0" algn="l" rtl="0">
              <a:spcBef>
                <a:spcPts val="0"/>
              </a:spcBef>
              <a:spcAft>
                <a:spcPts val="0"/>
              </a:spcAft>
              <a:buNone/>
            </a:pPr>
            <a:endParaRPr/>
          </a:p>
          <a:p>
            <a:pPr marL="0" lvl="0" indent="0" algn="l" rtl="0">
              <a:spcBef>
                <a:spcPts val="0"/>
              </a:spcBef>
              <a:spcAft>
                <a:spcPts val="0"/>
              </a:spcAft>
              <a:buNone/>
            </a:pPr>
            <a:r>
              <a:rPr lang="en-US"/>
              <a:t>"Rather than being taught to be polite, learners should be given the possibility of choosing to be either polite or impolite". (Davies, 1986: 121)</a:t>
            </a:r>
            <a:endParaRPr/>
          </a:p>
          <a:p>
            <a:pPr marL="0" lvl="0" indent="0" algn="l" rtl="0">
              <a:spcBef>
                <a:spcPts val="0"/>
              </a:spcBef>
              <a:spcAft>
                <a:spcPts val="0"/>
              </a:spcAft>
              <a:buNone/>
            </a:pPr>
            <a:r>
              <a:rPr lang="en-US"/>
              <a:t>Kasper &amp; Schmidt (1996: 160) say "pragmatic knowledge should be teachable”.</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gc75fde4214_0_12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5" name="Google Shape;205;gc75fde4214_0_1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gc75fde4214_0_1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0" name="Google Shape;210;gc75fde4214_0_1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c75fde4214_0_5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c75fde4214_0_5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c65c2735b1_0_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c65c2735b1_0_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4" name="Google Shape;94;p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c75fde4214_0_25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c75fde4214_0_25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c75fde4214_0_47: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c75fde4214_0_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gc4547cace2_0_5: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1" name="Google Shape;111;gc4547cace2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c75fde4214_0_78: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c75fde4214_0_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c75fde4214_0_96: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c75fde4214_0_9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c75fde4214_0_103: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c75fde4214_0_10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The English system is, thus, a deep system because of the number of digraphs and the variable mapping of phonemes to graphemes, especially for vowels.</a:t>
            </a: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1"/>
        <p:cNvGrpSpPr/>
        <p:nvPr/>
      </p:nvGrpSpPr>
      <p:grpSpPr>
        <a:xfrm>
          <a:off x="0" y="0"/>
          <a:ext cx="0" cy="0"/>
          <a:chOff x="0" y="0"/>
          <a:chExt cx="0" cy="0"/>
        </a:xfrm>
      </p:grpSpPr>
      <p:sp>
        <p:nvSpPr>
          <p:cNvPr id="12" name="Google Shape;12;p4"/>
          <p:cNvSpPr txBox="1">
            <a:spLocks noGrp="1"/>
          </p:cNvSpPr>
          <p:nvPr>
            <p:ph type="ctrTitle"/>
          </p:nvPr>
        </p:nvSpPr>
        <p:spPr>
          <a:xfrm>
            <a:off x="685800" y="1597819"/>
            <a:ext cx="7772400" cy="1102519"/>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4"/>
          <p:cNvSpPr txBox="1">
            <a:spLocks noGrp="1"/>
          </p:cNvSpPr>
          <p:nvPr>
            <p:ph type="subTitle" idx="1"/>
          </p:nvPr>
        </p:nvSpPr>
        <p:spPr>
          <a:xfrm>
            <a:off x="1371600" y="2914650"/>
            <a:ext cx="6400800" cy="131445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chemeClr val="accent2"/>
              </a:buClr>
              <a:buSzPts val="3200"/>
              <a:buNone/>
              <a:defRPr>
                <a:solidFill>
                  <a:schemeClr val="accent2"/>
                </a:solidFill>
              </a:defRPr>
            </a:lvl1pPr>
            <a:lvl2pPr lvl="1" algn="ctr">
              <a:spcBef>
                <a:spcPts val="560"/>
              </a:spcBef>
              <a:spcAft>
                <a:spcPts val="0"/>
              </a:spcAft>
              <a:buClr>
                <a:schemeClr val="dk1"/>
              </a:buClr>
              <a:buSzPts val="2800"/>
              <a:buNone/>
              <a:defRPr>
                <a:solidFill>
                  <a:schemeClr val="dk1"/>
                </a:solidFill>
              </a:defRPr>
            </a:lvl2pPr>
            <a:lvl3pPr lvl="2" algn="ctr">
              <a:spcBef>
                <a:spcPts val="480"/>
              </a:spcBef>
              <a:spcAft>
                <a:spcPts val="0"/>
              </a:spcAft>
              <a:buClr>
                <a:schemeClr val="dk1"/>
              </a:buClr>
              <a:buSzPts val="2400"/>
              <a:buNone/>
              <a:defRPr>
                <a:solidFill>
                  <a:schemeClr val="dk1"/>
                </a:solidFill>
              </a:defRPr>
            </a:lvl3pPr>
            <a:lvl4pPr lvl="3" algn="ctr">
              <a:spcBef>
                <a:spcPts val="400"/>
              </a:spcBef>
              <a:spcAft>
                <a:spcPts val="0"/>
              </a:spcAft>
              <a:buClr>
                <a:schemeClr val="dk1"/>
              </a:buClr>
              <a:buSzPts val="2000"/>
              <a:buNone/>
              <a:defRPr>
                <a:solidFill>
                  <a:schemeClr val="dk1"/>
                </a:solidFill>
              </a:defRPr>
            </a:lvl4pPr>
            <a:lvl5pPr lvl="4" algn="ctr">
              <a:spcBef>
                <a:spcPts val="400"/>
              </a:spcBef>
              <a:spcAft>
                <a:spcPts val="0"/>
              </a:spcAft>
              <a:buClr>
                <a:schemeClr val="dk1"/>
              </a:buClr>
              <a:buSzPts val="2000"/>
              <a:buNone/>
              <a:defRPr>
                <a:solidFill>
                  <a:schemeClr val="dk1"/>
                </a:solidFill>
              </a:defRPr>
            </a:lvl5pPr>
            <a:lvl6pPr lvl="5" algn="ctr">
              <a:spcBef>
                <a:spcPts val="400"/>
              </a:spcBef>
              <a:spcAft>
                <a:spcPts val="0"/>
              </a:spcAft>
              <a:buClr>
                <a:schemeClr val="dk1"/>
              </a:buClr>
              <a:buSzPts val="2000"/>
              <a:buNone/>
              <a:defRPr>
                <a:solidFill>
                  <a:schemeClr val="dk1"/>
                </a:solidFill>
              </a:defRPr>
            </a:lvl6pPr>
            <a:lvl7pPr lvl="6" algn="ctr">
              <a:spcBef>
                <a:spcPts val="400"/>
              </a:spcBef>
              <a:spcAft>
                <a:spcPts val="0"/>
              </a:spcAft>
              <a:buClr>
                <a:schemeClr val="dk1"/>
              </a:buClr>
              <a:buSzPts val="2000"/>
              <a:buNone/>
              <a:defRPr>
                <a:solidFill>
                  <a:schemeClr val="dk1"/>
                </a:solidFill>
              </a:defRPr>
            </a:lvl7pPr>
            <a:lvl8pPr lvl="7" algn="ctr">
              <a:spcBef>
                <a:spcPts val="400"/>
              </a:spcBef>
              <a:spcAft>
                <a:spcPts val="0"/>
              </a:spcAft>
              <a:buClr>
                <a:schemeClr val="dk1"/>
              </a:buClr>
              <a:buSzPts val="2000"/>
              <a:buNone/>
              <a:defRPr>
                <a:solidFill>
                  <a:schemeClr val="dk1"/>
                </a:solidFill>
              </a:defRPr>
            </a:lvl8pPr>
            <a:lvl9pPr lvl="8" algn="ctr">
              <a:spcBef>
                <a:spcPts val="400"/>
              </a:spcBef>
              <a:spcAft>
                <a:spcPts val="0"/>
              </a:spcAft>
              <a:buClr>
                <a:schemeClr val="dk1"/>
              </a:buClr>
              <a:buSzPts val="2000"/>
              <a:buNone/>
              <a:defRPr>
                <a:solidFill>
                  <a:schemeClr val="dk1"/>
                </a:solidFill>
              </a:defRPr>
            </a:lvl9pPr>
          </a:lstStyle>
          <a:p>
            <a:endParaRPr/>
          </a:p>
        </p:txBody>
      </p:sp>
      <p:sp>
        <p:nvSpPr>
          <p:cNvPr id="14" name="Google Shape;14;p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3"/>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3"/>
          <p:cNvSpPr txBox="1">
            <a:spLocks noGrp="1"/>
          </p:cNvSpPr>
          <p:nvPr>
            <p:ph type="body" idx="1"/>
          </p:nvPr>
        </p:nvSpPr>
        <p:spPr>
          <a:xfrm rot="5400000">
            <a:off x="2874764" y="-1217413"/>
            <a:ext cx="3394472"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accent2"/>
              </a:buClr>
              <a:buSzPts val="1800"/>
              <a:buChar char="–"/>
              <a:defRPr/>
            </a:lvl2pPr>
            <a:lvl3pPr marL="1371600" lvl="2" indent="-342900" algn="l">
              <a:spcBef>
                <a:spcPts val="360"/>
              </a:spcBef>
              <a:spcAft>
                <a:spcPts val="0"/>
              </a:spcAft>
              <a:buClr>
                <a:srgbClr val="D6D6D8"/>
              </a:buClr>
              <a:buSzPts val="1800"/>
              <a:buChar char="•"/>
              <a:defRPr/>
            </a:lvl3pPr>
            <a:lvl4pPr marL="1828800" lvl="3" indent="-342900" algn="l">
              <a:spcBef>
                <a:spcPts val="360"/>
              </a:spcBef>
              <a:spcAft>
                <a:spcPts val="0"/>
              </a:spcAft>
              <a:buClr>
                <a:srgbClr val="E3E4E5"/>
              </a:buClr>
              <a:buSzPts val="1800"/>
              <a:buChar char="–"/>
              <a:defRPr/>
            </a:lvl4pPr>
            <a:lvl5pPr marL="2286000" lvl="4" indent="-342900" algn="l">
              <a:spcBef>
                <a:spcPts val="360"/>
              </a:spcBef>
              <a:spcAft>
                <a:spcPts val="0"/>
              </a:spcAft>
              <a:buClr>
                <a:srgbClr val="F1F1F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1" name="Google Shape;71;p1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4"/>
          <p:cNvSpPr txBox="1">
            <a:spLocks noGrp="1"/>
          </p:cNvSpPr>
          <p:nvPr>
            <p:ph type="title"/>
          </p:nvPr>
        </p:nvSpPr>
        <p:spPr>
          <a:xfrm rot="5400000">
            <a:off x="6012656" y="771525"/>
            <a:ext cx="3290888" cy="205740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4"/>
          <p:cNvSpPr txBox="1">
            <a:spLocks noGrp="1"/>
          </p:cNvSpPr>
          <p:nvPr>
            <p:ph type="body" idx="1"/>
          </p:nvPr>
        </p:nvSpPr>
        <p:spPr>
          <a:xfrm rot="5400000">
            <a:off x="1821656" y="-1209675"/>
            <a:ext cx="3290888"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accent2"/>
              </a:buClr>
              <a:buSzPts val="1800"/>
              <a:buChar char="–"/>
              <a:defRPr/>
            </a:lvl2pPr>
            <a:lvl3pPr marL="1371600" lvl="2" indent="-342900" algn="l">
              <a:spcBef>
                <a:spcPts val="360"/>
              </a:spcBef>
              <a:spcAft>
                <a:spcPts val="0"/>
              </a:spcAft>
              <a:buClr>
                <a:srgbClr val="D6D6D8"/>
              </a:buClr>
              <a:buSzPts val="1800"/>
              <a:buChar char="•"/>
              <a:defRPr/>
            </a:lvl3pPr>
            <a:lvl4pPr marL="1828800" lvl="3" indent="-342900" algn="l">
              <a:spcBef>
                <a:spcPts val="360"/>
              </a:spcBef>
              <a:spcAft>
                <a:spcPts val="0"/>
              </a:spcAft>
              <a:buClr>
                <a:srgbClr val="E3E4E5"/>
              </a:buClr>
              <a:buSzPts val="1800"/>
              <a:buChar char="–"/>
              <a:defRPr/>
            </a:lvl4pPr>
            <a:lvl5pPr marL="2286000" lvl="4" indent="-342900" algn="l">
              <a:spcBef>
                <a:spcPts val="360"/>
              </a:spcBef>
              <a:spcAft>
                <a:spcPts val="0"/>
              </a:spcAft>
              <a:buClr>
                <a:srgbClr val="F1F1F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4"/>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4"/>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4"/>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5"/>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5"/>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accent2"/>
              </a:buClr>
              <a:buSzPts val="1800"/>
              <a:buChar char="–"/>
              <a:defRPr/>
            </a:lvl2pPr>
            <a:lvl3pPr marL="1371600" lvl="2" indent="-342900" algn="l">
              <a:spcBef>
                <a:spcPts val="360"/>
              </a:spcBef>
              <a:spcAft>
                <a:spcPts val="0"/>
              </a:spcAft>
              <a:buClr>
                <a:srgbClr val="D6D6D8"/>
              </a:buClr>
              <a:buSzPts val="1800"/>
              <a:buChar char="•"/>
              <a:defRPr/>
            </a:lvl3pPr>
            <a:lvl4pPr marL="1828800" lvl="3" indent="-342900" algn="l">
              <a:spcBef>
                <a:spcPts val="360"/>
              </a:spcBef>
              <a:spcAft>
                <a:spcPts val="0"/>
              </a:spcAft>
              <a:buClr>
                <a:srgbClr val="E3E4E5"/>
              </a:buClr>
              <a:buSzPts val="1800"/>
              <a:buChar char="–"/>
              <a:defRPr/>
            </a:lvl4pPr>
            <a:lvl5pPr marL="2286000" lvl="4" indent="-342900" algn="l">
              <a:spcBef>
                <a:spcPts val="360"/>
              </a:spcBef>
              <a:spcAft>
                <a:spcPts val="0"/>
              </a:spcAft>
              <a:buClr>
                <a:srgbClr val="F1F1F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0" name="Google Shape;20;p5"/>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5"/>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5"/>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722313" y="3305176"/>
            <a:ext cx="7772400" cy="1021556"/>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722313" y="2180035"/>
            <a:ext cx="7772400" cy="1125140"/>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chemeClr val="accent2"/>
              </a:buClr>
              <a:buSzPts val="2000"/>
              <a:buNone/>
              <a:defRPr sz="2000">
                <a:solidFill>
                  <a:schemeClr val="accent2"/>
                </a:solidFill>
              </a:defRPr>
            </a:lvl1pPr>
            <a:lvl2pPr marL="914400" lvl="1" indent="-228600" algn="l">
              <a:spcBef>
                <a:spcPts val="360"/>
              </a:spcBef>
              <a:spcAft>
                <a:spcPts val="0"/>
              </a:spcAft>
              <a:buClr>
                <a:schemeClr val="dk1"/>
              </a:buClr>
              <a:buSzPts val="1800"/>
              <a:buNone/>
              <a:defRPr sz="1800">
                <a:solidFill>
                  <a:schemeClr val="dk1"/>
                </a:solidFill>
              </a:defRPr>
            </a:lvl2pPr>
            <a:lvl3pPr marL="1371600" lvl="2" indent="-228600" algn="l">
              <a:spcBef>
                <a:spcPts val="320"/>
              </a:spcBef>
              <a:spcAft>
                <a:spcPts val="0"/>
              </a:spcAft>
              <a:buClr>
                <a:schemeClr val="dk1"/>
              </a:buClr>
              <a:buSzPts val="1600"/>
              <a:buNone/>
              <a:defRPr sz="1600">
                <a:solidFill>
                  <a:schemeClr val="dk1"/>
                </a:solidFill>
              </a:defRPr>
            </a:lvl3pPr>
            <a:lvl4pPr marL="1828800" lvl="3" indent="-228600" algn="l">
              <a:spcBef>
                <a:spcPts val="280"/>
              </a:spcBef>
              <a:spcAft>
                <a:spcPts val="0"/>
              </a:spcAft>
              <a:buClr>
                <a:schemeClr val="dk1"/>
              </a:buClr>
              <a:buSzPts val="1400"/>
              <a:buNone/>
              <a:defRPr sz="1400">
                <a:solidFill>
                  <a:schemeClr val="dk1"/>
                </a:solidFill>
              </a:defRPr>
            </a:lvl4pPr>
            <a:lvl5pPr marL="2286000" lvl="4" indent="-228600" algn="l">
              <a:spcBef>
                <a:spcPts val="280"/>
              </a:spcBef>
              <a:spcAft>
                <a:spcPts val="0"/>
              </a:spcAft>
              <a:buClr>
                <a:schemeClr val="dk1"/>
              </a:buClr>
              <a:buSzPts val="1400"/>
              <a:buNone/>
              <a:defRPr sz="1400">
                <a:solidFill>
                  <a:schemeClr val="dk1"/>
                </a:solidFill>
              </a:defRPr>
            </a:lvl5pPr>
            <a:lvl6pPr marL="2743200" lvl="5" indent="-228600" algn="l">
              <a:spcBef>
                <a:spcPts val="280"/>
              </a:spcBef>
              <a:spcAft>
                <a:spcPts val="0"/>
              </a:spcAft>
              <a:buClr>
                <a:schemeClr val="dk1"/>
              </a:buClr>
              <a:buSzPts val="1400"/>
              <a:buNone/>
              <a:defRPr sz="1400">
                <a:solidFill>
                  <a:schemeClr val="dk1"/>
                </a:solidFill>
              </a:defRPr>
            </a:lvl6pPr>
            <a:lvl7pPr marL="3200400" lvl="6" indent="-228600" algn="l">
              <a:spcBef>
                <a:spcPts val="280"/>
              </a:spcBef>
              <a:spcAft>
                <a:spcPts val="0"/>
              </a:spcAft>
              <a:buClr>
                <a:schemeClr val="dk1"/>
              </a:buClr>
              <a:buSzPts val="1400"/>
              <a:buNone/>
              <a:defRPr sz="1400">
                <a:solidFill>
                  <a:schemeClr val="dk1"/>
                </a:solidFill>
              </a:defRPr>
            </a:lvl7pPr>
            <a:lvl8pPr marL="3657600" lvl="7" indent="-228600" algn="l">
              <a:spcBef>
                <a:spcPts val="280"/>
              </a:spcBef>
              <a:spcAft>
                <a:spcPts val="0"/>
              </a:spcAft>
              <a:buClr>
                <a:schemeClr val="dk1"/>
              </a:buClr>
              <a:buSzPts val="1400"/>
              <a:buNone/>
              <a:defRPr sz="1400">
                <a:solidFill>
                  <a:schemeClr val="dk1"/>
                </a:solidFill>
              </a:defRPr>
            </a:lvl8pPr>
            <a:lvl9pPr marL="4114800" lvl="8" indent="-228600" algn="l">
              <a:spcBef>
                <a:spcPts val="280"/>
              </a:spcBef>
              <a:spcAft>
                <a:spcPts val="0"/>
              </a:spcAft>
              <a:buClr>
                <a:schemeClr val="dk1"/>
              </a:buClr>
              <a:buSzPts val="1400"/>
              <a:buNone/>
              <a:defRPr sz="1400">
                <a:solidFill>
                  <a:schemeClr val="dk1"/>
                </a:solidFill>
              </a:defRPr>
            </a:lvl9pPr>
          </a:lstStyle>
          <a:p>
            <a:endParaRPr/>
          </a:p>
        </p:txBody>
      </p:sp>
      <p:sp>
        <p:nvSpPr>
          <p:cNvPr id="26" name="Google Shape;26;p6"/>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6"/>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6"/>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7"/>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7"/>
          <p:cNvSpPr txBox="1">
            <a:spLocks noGrp="1"/>
          </p:cNvSpPr>
          <p:nvPr>
            <p:ph type="body" idx="1"/>
          </p:nvPr>
        </p:nvSpPr>
        <p:spPr>
          <a:xfrm>
            <a:off x="457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accent2"/>
              </a:buClr>
              <a:buSzPts val="2400"/>
              <a:buChar char="–"/>
              <a:defRPr sz="2400"/>
            </a:lvl2pPr>
            <a:lvl3pPr marL="1371600" lvl="2" indent="-355600" algn="l">
              <a:spcBef>
                <a:spcPts val="400"/>
              </a:spcBef>
              <a:spcAft>
                <a:spcPts val="0"/>
              </a:spcAft>
              <a:buClr>
                <a:srgbClr val="D6D6D8"/>
              </a:buClr>
              <a:buSzPts val="2000"/>
              <a:buChar char="•"/>
              <a:defRPr sz="2000"/>
            </a:lvl3pPr>
            <a:lvl4pPr marL="1828800" lvl="3" indent="-342900" algn="l">
              <a:spcBef>
                <a:spcPts val="360"/>
              </a:spcBef>
              <a:spcAft>
                <a:spcPts val="0"/>
              </a:spcAft>
              <a:buClr>
                <a:srgbClr val="E3E4E5"/>
              </a:buClr>
              <a:buSzPts val="1800"/>
              <a:buChar char="–"/>
              <a:defRPr sz="1800"/>
            </a:lvl4pPr>
            <a:lvl5pPr marL="2286000" lvl="4" indent="-342900" algn="l">
              <a:spcBef>
                <a:spcPts val="360"/>
              </a:spcBef>
              <a:spcAft>
                <a:spcPts val="0"/>
              </a:spcAft>
              <a:buClr>
                <a:srgbClr val="F1F1F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2" name="Google Shape;32;p7"/>
          <p:cNvSpPr txBox="1">
            <a:spLocks noGrp="1"/>
          </p:cNvSpPr>
          <p:nvPr>
            <p:ph type="body" idx="2"/>
          </p:nvPr>
        </p:nvSpPr>
        <p:spPr>
          <a:xfrm>
            <a:off x="4648200" y="900113"/>
            <a:ext cx="4038600" cy="2545556"/>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accent2"/>
              </a:buClr>
              <a:buSzPts val="2400"/>
              <a:buChar char="–"/>
              <a:defRPr sz="2400"/>
            </a:lvl2pPr>
            <a:lvl3pPr marL="1371600" lvl="2" indent="-355600" algn="l">
              <a:spcBef>
                <a:spcPts val="400"/>
              </a:spcBef>
              <a:spcAft>
                <a:spcPts val="0"/>
              </a:spcAft>
              <a:buClr>
                <a:srgbClr val="D6D6D8"/>
              </a:buClr>
              <a:buSzPts val="2000"/>
              <a:buChar char="•"/>
              <a:defRPr sz="2000"/>
            </a:lvl3pPr>
            <a:lvl4pPr marL="1828800" lvl="3" indent="-342900" algn="l">
              <a:spcBef>
                <a:spcPts val="360"/>
              </a:spcBef>
              <a:spcAft>
                <a:spcPts val="0"/>
              </a:spcAft>
              <a:buClr>
                <a:srgbClr val="E3E4E5"/>
              </a:buClr>
              <a:buSzPts val="1800"/>
              <a:buChar char="–"/>
              <a:defRPr sz="1800"/>
            </a:lvl4pPr>
            <a:lvl5pPr marL="2286000" lvl="4" indent="-342900" algn="l">
              <a:spcBef>
                <a:spcPts val="360"/>
              </a:spcBef>
              <a:spcAft>
                <a:spcPts val="0"/>
              </a:spcAft>
              <a:buClr>
                <a:srgbClr val="F1F1F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3" name="Google Shape;33;p7"/>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7"/>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7"/>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8"/>
          <p:cNvSpPr txBox="1">
            <a:spLocks noGrp="1"/>
          </p:cNvSpPr>
          <p:nvPr>
            <p:ph type="body" idx="1"/>
          </p:nvPr>
        </p:nvSpPr>
        <p:spPr>
          <a:xfrm>
            <a:off x="457200" y="1151335"/>
            <a:ext cx="4040188"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accent2"/>
              </a:buClr>
              <a:buSzPts val="2000"/>
              <a:buNone/>
              <a:defRPr sz="2000" b="1"/>
            </a:lvl2pPr>
            <a:lvl3pPr marL="1371600" lvl="2" indent="-228600" algn="l">
              <a:spcBef>
                <a:spcPts val="360"/>
              </a:spcBef>
              <a:spcAft>
                <a:spcPts val="0"/>
              </a:spcAft>
              <a:buClr>
                <a:srgbClr val="D6D6D8"/>
              </a:buClr>
              <a:buSzPts val="1800"/>
              <a:buNone/>
              <a:defRPr sz="1800" b="1"/>
            </a:lvl3pPr>
            <a:lvl4pPr marL="1828800" lvl="3" indent="-228600" algn="l">
              <a:spcBef>
                <a:spcPts val="320"/>
              </a:spcBef>
              <a:spcAft>
                <a:spcPts val="0"/>
              </a:spcAft>
              <a:buClr>
                <a:srgbClr val="E3E4E5"/>
              </a:buClr>
              <a:buSzPts val="1600"/>
              <a:buNone/>
              <a:defRPr sz="1600" b="1"/>
            </a:lvl4pPr>
            <a:lvl5pPr marL="2286000" lvl="4" indent="-228600" algn="l">
              <a:spcBef>
                <a:spcPts val="320"/>
              </a:spcBef>
              <a:spcAft>
                <a:spcPts val="0"/>
              </a:spcAft>
              <a:buClr>
                <a:srgbClr val="F1F1F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39" name="Google Shape;39;p8"/>
          <p:cNvSpPr txBox="1">
            <a:spLocks noGrp="1"/>
          </p:cNvSpPr>
          <p:nvPr>
            <p:ph type="body" idx="2"/>
          </p:nvPr>
        </p:nvSpPr>
        <p:spPr>
          <a:xfrm>
            <a:off x="457200" y="1631156"/>
            <a:ext cx="4040188"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accent2"/>
              </a:buClr>
              <a:buSzPts val="2000"/>
              <a:buChar char="–"/>
              <a:defRPr sz="2000"/>
            </a:lvl2pPr>
            <a:lvl3pPr marL="1371600" lvl="2" indent="-342900" algn="l">
              <a:spcBef>
                <a:spcPts val="360"/>
              </a:spcBef>
              <a:spcAft>
                <a:spcPts val="0"/>
              </a:spcAft>
              <a:buClr>
                <a:srgbClr val="D6D6D8"/>
              </a:buClr>
              <a:buSzPts val="1800"/>
              <a:buChar char="•"/>
              <a:defRPr sz="1800"/>
            </a:lvl3pPr>
            <a:lvl4pPr marL="1828800" lvl="3" indent="-330200" algn="l">
              <a:spcBef>
                <a:spcPts val="320"/>
              </a:spcBef>
              <a:spcAft>
                <a:spcPts val="0"/>
              </a:spcAft>
              <a:buClr>
                <a:srgbClr val="E3E4E5"/>
              </a:buClr>
              <a:buSzPts val="1600"/>
              <a:buChar char="–"/>
              <a:defRPr sz="1600"/>
            </a:lvl4pPr>
            <a:lvl5pPr marL="2286000" lvl="4" indent="-330200" algn="l">
              <a:spcBef>
                <a:spcPts val="320"/>
              </a:spcBef>
              <a:spcAft>
                <a:spcPts val="0"/>
              </a:spcAft>
              <a:buClr>
                <a:srgbClr val="F1F1F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0" name="Google Shape;40;p8"/>
          <p:cNvSpPr txBox="1">
            <a:spLocks noGrp="1"/>
          </p:cNvSpPr>
          <p:nvPr>
            <p:ph type="body" idx="3"/>
          </p:nvPr>
        </p:nvSpPr>
        <p:spPr>
          <a:xfrm>
            <a:off x="4645026" y="1151335"/>
            <a:ext cx="4041775" cy="47982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accent2"/>
              </a:buClr>
              <a:buSzPts val="2000"/>
              <a:buNone/>
              <a:defRPr sz="2000" b="1"/>
            </a:lvl2pPr>
            <a:lvl3pPr marL="1371600" lvl="2" indent="-228600" algn="l">
              <a:spcBef>
                <a:spcPts val="360"/>
              </a:spcBef>
              <a:spcAft>
                <a:spcPts val="0"/>
              </a:spcAft>
              <a:buClr>
                <a:srgbClr val="D6D6D8"/>
              </a:buClr>
              <a:buSzPts val="1800"/>
              <a:buNone/>
              <a:defRPr sz="1800" b="1"/>
            </a:lvl3pPr>
            <a:lvl4pPr marL="1828800" lvl="3" indent="-228600" algn="l">
              <a:spcBef>
                <a:spcPts val="320"/>
              </a:spcBef>
              <a:spcAft>
                <a:spcPts val="0"/>
              </a:spcAft>
              <a:buClr>
                <a:srgbClr val="E3E4E5"/>
              </a:buClr>
              <a:buSzPts val="1600"/>
              <a:buNone/>
              <a:defRPr sz="1600" b="1"/>
            </a:lvl4pPr>
            <a:lvl5pPr marL="2286000" lvl="4" indent="-228600" algn="l">
              <a:spcBef>
                <a:spcPts val="320"/>
              </a:spcBef>
              <a:spcAft>
                <a:spcPts val="0"/>
              </a:spcAft>
              <a:buClr>
                <a:srgbClr val="F1F1F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1" name="Google Shape;41;p8"/>
          <p:cNvSpPr txBox="1">
            <a:spLocks noGrp="1"/>
          </p:cNvSpPr>
          <p:nvPr>
            <p:ph type="body" idx="4"/>
          </p:nvPr>
        </p:nvSpPr>
        <p:spPr>
          <a:xfrm>
            <a:off x="4645026" y="1631156"/>
            <a:ext cx="4041775" cy="2963466"/>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accent2"/>
              </a:buClr>
              <a:buSzPts val="2000"/>
              <a:buChar char="–"/>
              <a:defRPr sz="2000"/>
            </a:lvl2pPr>
            <a:lvl3pPr marL="1371600" lvl="2" indent="-342900" algn="l">
              <a:spcBef>
                <a:spcPts val="360"/>
              </a:spcBef>
              <a:spcAft>
                <a:spcPts val="0"/>
              </a:spcAft>
              <a:buClr>
                <a:srgbClr val="D6D6D8"/>
              </a:buClr>
              <a:buSzPts val="1800"/>
              <a:buChar char="•"/>
              <a:defRPr sz="1800"/>
            </a:lvl3pPr>
            <a:lvl4pPr marL="1828800" lvl="3" indent="-330200" algn="l">
              <a:spcBef>
                <a:spcPts val="320"/>
              </a:spcBef>
              <a:spcAft>
                <a:spcPts val="0"/>
              </a:spcAft>
              <a:buClr>
                <a:srgbClr val="E3E4E5"/>
              </a:buClr>
              <a:buSzPts val="1600"/>
              <a:buChar char="–"/>
              <a:defRPr sz="1600"/>
            </a:lvl4pPr>
            <a:lvl5pPr marL="2286000" lvl="4" indent="-330200" algn="l">
              <a:spcBef>
                <a:spcPts val="320"/>
              </a:spcBef>
              <a:spcAft>
                <a:spcPts val="0"/>
              </a:spcAft>
              <a:buClr>
                <a:srgbClr val="F1F1F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2" name="Google Shape;42;p8"/>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8"/>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8"/>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9"/>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9"/>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9"/>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9"/>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0"/>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0"/>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0"/>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1"/>
          <p:cNvSpPr txBox="1">
            <a:spLocks noGrp="1"/>
          </p:cNvSpPr>
          <p:nvPr>
            <p:ph type="title"/>
          </p:nvPr>
        </p:nvSpPr>
        <p:spPr>
          <a:xfrm>
            <a:off x="457201" y="204787"/>
            <a:ext cx="3008313" cy="8715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1"/>
          <p:cNvSpPr txBox="1">
            <a:spLocks noGrp="1"/>
          </p:cNvSpPr>
          <p:nvPr>
            <p:ph type="body" idx="1"/>
          </p:nvPr>
        </p:nvSpPr>
        <p:spPr>
          <a:xfrm>
            <a:off x="3575050" y="204788"/>
            <a:ext cx="5111750" cy="4389835"/>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accent2"/>
              </a:buClr>
              <a:buSzPts val="2800"/>
              <a:buChar char="–"/>
              <a:defRPr sz="2800"/>
            </a:lvl2pPr>
            <a:lvl3pPr marL="1371600" lvl="2" indent="-381000" algn="l">
              <a:spcBef>
                <a:spcPts val="480"/>
              </a:spcBef>
              <a:spcAft>
                <a:spcPts val="0"/>
              </a:spcAft>
              <a:buClr>
                <a:srgbClr val="D6D6D8"/>
              </a:buClr>
              <a:buSzPts val="2400"/>
              <a:buChar char="•"/>
              <a:defRPr sz="2400"/>
            </a:lvl3pPr>
            <a:lvl4pPr marL="1828800" lvl="3" indent="-355600" algn="l">
              <a:spcBef>
                <a:spcPts val="400"/>
              </a:spcBef>
              <a:spcAft>
                <a:spcPts val="0"/>
              </a:spcAft>
              <a:buClr>
                <a:srgbClr val="E3E4E5"/>
              </a:buClr>
              <a:buSzPts val="2000"/>
              <a:buChar char="–"/>
              <a:defRPr sz="2000"/>
            </a:lvl4pPr>
            <a:lvl5pPr marL="2286000" lvl="4" indent="-355600" algn="l">
              <a:spcBef>
                <a:spcPts val="400"/>
              </a:spcBef>
              <a:spcAft>
                <a:spcPts val="0"/>
              </a:spcAft>
              <a:buClr>
                <a:srgbClr val="F1F1F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57" name="Google Shape;57;p11"/>
          <p:cNvSpPr txBox="1">
            <a:spLocks noGrp="1"/>
          </p:cNvSpPr>
          <p:nvPr>
            <p:ph type="body" idx="2"/>
          </p:nvPr>
        </p:nvSpPr>
        <p:spPr>
          <a:xfrm>
            <a:off x="457201" y="1076326"/>
            <a:ext cx="3008313" cy="351829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rgbClr val="F1F1F1"/>
              </a:buClr>
              <a:buSzPts val="1400"/>
              <a:buNone/>
              <a:defRPr sz="1400">
                <a:solidFill>
                  <a:srgbClr val="F1F1F1"/>
                </a:solidFill>
              </a:defRPr>
            </a:lvl1pPr>
            <a:lvl2pPr marL="914400" lvl="1" indent="-228600" algn="l">
              <a:spcBef>
                <a:spcPts val="240"/>
              </a:spcBef>
              <a:spcAft>
                <a:spcPts val="0"/>
              </a:spcAft>
              <a:buClr>
                <a:schemeClr val="accent2"/>
              </a:buClr>
              <a:buSzPts val="1200"/>
              <a:buNone/>
              <a:defRPr sz="1200"/>
            </a:lvl2pPr>
            <a:lvl3pPr marL="1371600" lvl="2" indent="-228600" algn="l">
              <a:spcBef>
                <a:spcPts val="200"/>
              </a:spcBef>
              <a:spcAft>
                <a:spcPts val="0"/>
              </a:spcAft>
              <a:buClr>
                <a:srgbClr val="D6D6D8"/>
              </a:buClr>
              <a:buSzPts val="1000"/>
              <a:buNone/>
              <a:defRPr sz="1000"/>
            </a:lvl3pPr>
            <a:lvl4pPr marL="1828800" lvl="3" indent="-228600" algn="l">
              <a:spcBef>
                <a:spcPts val="180"/>
              </a:spcBef>
              <a:spcAft>
                <a:spcPts val="0"/>
              </a:spcAft>
              <a:buClr>
                <a:srgbClr val="E3E4E5"/>
              </a:buClr>
              <a:buSzPts val="900"/>
              <a:buNone/>
              <a:defRPr sz="900"/>
            </a:lvl4pPr>
            <a:lvl5pPr marL="2286000" lvl="4" indent="-228600" algn="l">
              <a:spcBef>
                <a:spcPts val="180"/>
              </a:spcBef>
              <a:spcAft>
                <a:spcPts val="0"/>
              </a:spcAft>
              <a:buClr>
                <a:srgbClr val="F1F1F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58" name="Google Shape;58;p11"/>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1"/>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1"/>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2"/>
          <p:cNvSpPr txBox="1">
            <a:spLocks noGrp="1"/>
          </p:cNvSpPr>
          <p:nvPr>
            <p:ph type="title"/>
          </p:nvPr>
        </p:nvSpPr>
        <p:spPr>
          <a:xfrm>
            <a:off x="1792288" y="3600450"/>
            <a:ext cx="5486400" cy="425054"/>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2"/>
          <p:cNvSpPr>
            <a:spLocks noGrp="1"/>
          </p:cNvSpPr>
          <p:nvPr>
            <p:ph type="pic" idx="2"/>
          </p:nvPr>
        </p:nvSpPr>
        <p:spPr>
          <a:xfrm>
            <a:off x="1792288" y="459581"/>
            <a:ext cx="5486400" cy="3086100"/>
          </a:xfrm>
          <a:prstGeom prst="rect">
            <a:avLst/>
          </a:prstGeom>
          <a:noFill/>
          <a:ln>
            <a:noFill/>
          </a:ln>
        </p:spPr>
        <p:txBody>
          <a:bodyPr spcFirstLastPara="1" wrap="square" lIns="91425" tIns="45700" rIns="91425" bIns="45700" anchor="t" anchorCtr="0">
            <a:normAutofit/>
          </a:bodyPr>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mbria"/>
                <a:ea typeface="Cambria"/>
                <a:cs typeface="Cambria"/>
                <a:sym typeface="Cambria"/>
              </a:defRPr>
            </a:lvl1pPr>
            <a:lvl2pPr marR="0" lvl="1" algn="l" rtl="0">
              <a:spcBef>
                <a:spcPts val="560"/>
              </a:spcBef>
              <a:spcAft>
                <a:spcPts val="0"/>
              </a:spcAft>
              <a:buClr>
                <a:schemeClr val="accent2"/>
              </a:buClr>
              <a:buSzPts val="2800"/>
              <a:buFont typeface="Arial"/>
              <a:buNone/>
              <a:defRPr sz="2800" b="0" i="0" u="none" strike="noStrike" cap="none">
                <a:solidFill>
                  <a:schemeClr val="accent2"/>
                </a:solidFill>
                <a:latin typeface="Cambria"/>
                <a:ea typeface="Cambria"/>
                <a:cs typeface="Cambria"/>
                <a:sym typeface="Cambria"/>
              </a:defRPr>
            </a:lvl2pPr>
            <a:lvl3pPr marR="0" lvl="2" algn="l" rtl="0">
              <a:spcBef>
                <a:spcPts val="480"/>
              </a:spcBef>
              <a:spcAft>
                <a:spcPts val="0"/>
              </a:spcAft>
              <a:buClr>
                <a:srgbClr val="D6D6D8"/>
              </a:buClr>
              <a:buSzPts val="2400"/>
              <a:buFont typeface="Arial"/>
              <a:buNone/>
              <a:defRPr sz="2400" b="0" i="0" u="none" strike="noStrike" cap="none">
                <a:solidFill>
                  <a:srgbClr val="D6D6D8"/>
                </a:solidFill>
                <a:latin typeface="Cambria"/>
                <a:ea typeface="Cambria"/>
                <a:cs typeface="Cambria"/>
                <a:sym typeface="Cambria"/>
              </a:defRPr>
            </a:lvl3pPr>
            <a:lvl4pPr marR="0" lvl="3" algn="l" rtl="0">
              <a:spcBef>
                <a:spcPts val="400"/>
              </a:spcBef>
              <a:spcAft>
                <a:spcPts val="0"/>
              </a:spcAft>
              <a:buClr>
                <a:srgbClr val="E3E4E5"/>
              </a:buClr>
              <a:buSzPts val="2000"/>
              <a:buFont typeface="Arial"/>
              <a:buNone/>
              <a:defRPr sz="2000" b="0" i="0" u="none" strike="noStrike" cap="none">
                <a:solidFill>
                  <a:srgbClr val="E3E4E5"/>
                </a:solidFill>
                <a:latin typeface="Cambria"/>
                <a:ea typeface="Cambria"/>
                <a:cs typeface="Cambria"/>
                <a:sym typeface="Cambria"/>
              </a:defRPr>
            </a:lvl4pPr>
            <a:lvl5pPr marR="0" lvl="4" algn="l" rtl="0">
              <a:spcBef>
                <a:spcPts val="400"/>
              </a:spcBef>
              <a:spcAft>
                <a:spcPts val="0"/>
              </a:spcAft>
              <a:buClr>
                <a:srgbClr val="F1F1F1"/>
              </a:buClr>
              <a:buSzPts val="2000"/>
              <a:buFont typeface="Arial"/>
              <a:buNone/>
              <a:defRPr sz="2000" b="0" i="0" u="none" strike="noStrike" cap="none">
                <a:solidFill>
                  <a:srgbClr val="F1F1F1"/>
                </a:solidFill>
                <a:latin typeface="Cambria"/>
                <a:ea typeface="Cambria"/>
                <a:cs typeface="Cambria"/>
                <a:sym typeface="Cambria"/>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mbria"/>
                <a:ea typeface="Cambria"/>
                <a:cs typeface="Cambria"/>
                <a:sym typeface="Cambria"/>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mbria"/>
                <a:ea typeface="Cambria"/>
                <a:cs typeface="Cambria"/>
                <a:sym typeface="Cambria"/>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mbria"/>
                <a:ea typeface="Cambria"/>
                <a:cs typeface="Cambria"/>
                <a:sym typeface="Cambria"/>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mbria"/>
                <a:ea typeface="Cambria"/>
                <a:cs typeface="Cambria"/>
                <a:sym typeface="Cambria"/>
              </a:defRPr>
            </a:lvl9pPr>
          </a:lstStyle>
          <a:p>
            <a:endParaRPr/>
          </a:p>
        </p:txBody>
      </p:sp>
      <p:sp>
        <p:nvSpPr>
          <p:cNvPr id="64" name="Google Shape;64;p12"/>
          <p:cNvSpPr txBox="1">
            <a:spLocks noGrp="1"/>
          </p:cNvSpPr>
          <p:nvPr>
            <p:ph type="body" idx="1"/>
          </p:nvPr>
        </p:nvSpPr>
        <p:spPr>
          <a:xfrm>
            <a:off x="1792288" y="4025503"/>
            <a:ext cx="5486400" cy="603647"/>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accent2"/>
              </a:buClr>
              <a:buSzPts val="1200"/>
              <a:buNone/>
              <a:defRPr sz="1200"/>
            </a:lvl2pPr>
            <a:lvl3pPr marL="1371600" lvl="2" indent="-228600" algn="l">
              <a:spcBef>
                <a:spcPts val="200"/>
              </a:spcBef>
              <a:spcAft>
                <a:spcPts val="0"/>
              </a:spcAft>
              <a:buClr>
                <a:srgbClr val="D6D6D8"/>
              </a:buClr>
              <a:buSzPts val="1000"/>
              <a:buNone/>
              <a:defRPr sz="1000"/>
            </a:lvl3pPr>
            <a:lvl4pPr marL="1828800" lvl="3" indent="-228600" algn="l">
              <a:spcBef>
                <a:spcPts val="180"/>
              </a:spcBef>
              <a:spcAft>
                <a:spcPts val="0"/>
              </a:spcAft>
              <a:buClr>
                <a:srgbClr val="E3E4E5"/>
              </a:buClr>
              <a:buSzPts val="900"/>
              <a:buNone/>
              <a:defRPr sz="900"/>
            </a:lvl4pPr>
            <a:lvl5pPr marL="2286000" lvl="4" indent="-228600" algn="l">
              <a:spcBef>
                <a:spcPts val="180"/>
              </a:spcBef>
              <a:spcAft>
                <a:spcPts val="0"/>
              </a:spcAft>
              <a:buClr>
                <a:srgbClr val="F1F1F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5" name="Google Shape;65;p12"/>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2"/>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2"/>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5"/>
        <p:cNvGrpSpPr/>
        <p:nvPr/>
      </p:nvGrpSpPr>
      <p:grpSpPr>
        <a:xfrm>
          <a:off x="0" y="0"/>
          <a:ext cx="0" cy="0"/>
          <a:chOff x="0" y="0"/>
          <a:chExt cx="0" cy="0"/>
        </a:xfrm>
      </p:grpSpPr>
      <p:sp>
        <p:nvSpPr>
          <p:cNvPr id="6" name="Google Shape;6;p3"/>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lvl1pPr marR="0" lvl="0" algn="ctr" rtl="0">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3"/>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mbria"/>
                <a:ea typeface="Cambria"/>
                <a:cs typeface="Cambria"/>
                <a:sym typeface="Cambria"/>
              </a:defRPr>
            </a:lvl1pPr>
            <a:lvl2pPr marL="914400" marR="0" lvl="1" indent="-406400" algn="l" rtl="0">
              <a:spcBef>
                <a:spcPts val="560"/>
              </a:spcBef>
              <a:spcAft>
                <a:spcPts val="0"/>
              </a:spcAft>
              <a:buClr>
                <a:schemeClr val="accent2"/>
              </a:buClr>
              <a:buSzPts val="2800"/>
              <a:buFont typeface="Arial"/>
              <a:buChar char="–"/>
              <a:defRPr sz="2800" b="0" i="0" u="none" strike="noStrike" cap="none">
                <a:solidFill>
                  <a:schemeClr val="accent2"/>
                </a:solidFill>
                <a:latin typeface="Cambria"/>
                <a:ea typeface="Cambria"/>
                <a:cs typeface="Cambria"/>
                <a:sym typeface="Cambria"/>
              </a:defRPr>
            </a:lvl2pPr>
            <a:lvl3pPr marL="1371600" marR="0" lvl="2" indent="-381000" algn="l" rtl="0">
              <a:spcBef>
                <a:spcPts val="480"/>
              </a:spcBef>
              <a:spcAft>
                <a:spcPts val="0"/>
              </a:spcAft>
              <a:buClr>
                <a:srgbClr val="D6D6D8"/>
              </a:buClr>
              <a:buSzPts val="2400"/>
              <a:buFont typeface="Arial"/>
              <a:buChar char="•"/>
              <a:defRPr sz="2400" b="0" i="0" u="none" strike="noStrike" cap="none">
                <a:solidFill>
                  <a:srgbClr val="D6D6D8"/>
                </a:solidFill>
                <a:latin typeface="Cambria"/>
                <a:ea typeface="Cambria"/>
                <a:cs typeface="Cambria"/>
                <a:sym typeface="Cambria"/>
              </a:defRPr>
            </a:lvl3pPr>
            <a:lvl4pPr marL="1828800" marR="0" lvl="3" indent="-355600" algn="l" rtl="0">
              <a:spcBef>
                <a:spcPts val="400"/>
              </a:spcBef>
              <a:spcAft>
                <a:spcPts val="0"/>
              </a:spcAft>
              <a:buClr>
                <a:srgbClr val="E3E4E5"/>
              </a:buClr>
              <a:buSzPts val="2000"/>
              <a:buFont typeface="Arial"/>
              <a:buChar char="–"/>
              <a:defRPr sz="2000" b="0" i="0" u="none" strike="noStrike" cap="none">
                <a:solidFill>
                  <a:srgbClr val="E3E4E5"/>
                </a:solidFill>
                <a:latin typeface="Cambria"/>
                <a:ea typeface="Cambria"/>
                <a:cs typeface="Cambria"/>
                <a:sym typeface="Cambria"/>
              </a:defRPr>
            </a:lvl4pPr>
            <a:lvl5pPr marL="2286000" marR="0" lvl="4" indent="-355600" algn="l" rtl="0">
              <a:spcBef>
                <a:spcPts val="400"/>
              </a:spcBef>
              <a:spcAft>
                <a:spcPts val="0"/>
              </a:spcAft>
              <a:buClr>
                <a:srgbClr val="F1F1F1"/>
              </a:buClr>
              <a:buSzPts val="2000"/>
              <a:buFont typeface="Arial"/>
              <a:buChar char="»"/>
              <a:defRPr sz="2000" b="0" i="0" u="none" strike="noStrike" cap="none">
                <a:solidFill>
                  <a:srgbClr val="F1F1F1"/>
                </a:solidFill>
                <a:latin typeface="Cambria"/>
                <a:ea typeface="Cambria"/>
                <a:cs typeface="Cambria"/>
                <a:sym typeface="Camb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mbria"/>
                <a:ea typeface="Cambria"/>
                <a:cs typeface="Cambria"/>
                <a:sym typeface="Cambria"/>
              </a:defRPr>
            </a:lvl9pPr>
          </a:lstStyle>
          <a:p>
            <a:endParaRPr/>
          </a:p>
        </p:txBody>
      </p:sp>
      <p:sp>
        <p:nvSpPr>
          <p:cNvPr id="8" name="Google Shape;8;p3"/>
          <p:cNvSpPr txBox="1">
            <a:spLocks noGrp="1"/>
          </p:cNvSpPr>
          <p:nvPr>
            <p:ph type="dt" idx="10"/>
          </p:nvPr>
        </p:nvSpPr>
        <p:spPr>
          <a:xfrm>
            <a:off x="457200" y="4767263"/>
            <a:ext cx="2133600" cy="273844"/>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chemeClr val="dk1"/>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2pPr>
            <a:lvl3pPr marR="0" lvl="2"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3pPr>
            <a:lvl4pPr marR="0" lvl="3"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4pPr>
            <a:lvl5pPr marR="0" lvl="4"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5pPr>
            <a:lvl6pPr marR="0" lvl="5"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6pPr>
            <a:lvl7pPr marR="0" lvl="6"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7pPr>
            <a:lvl8pPr marR="0" lvl="7"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8pPr>
            <a:lvl9pPr marR="0" lvl="8"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9pPr>
          </a:lstStyle>
          <a:p>
            <a:endParaRPr/>
          </a:p>
        </p:txBody>
      </p:sp>
      <p:sp>
        <p:nvSpPr>
          <p:cNvPr id="9" name="Google Shape;9;p3"/>
          <p:cNvSpPr txBox="1">
            <a:spLocks noGrp="1"/>
          </p:cNvSpPr>
          <p:nvPr>
            <p:ph type="ftr" idx="11"/>
          </p:nvPr>
        </p:nvSpPr>
        <p:spPr>
          <a:xfrm>
            <a:off x="3124200" y="4767263"/>
            <a:ext cx="2895600" cy="273844"/>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chemeClr val="dk1"/>
                </a:solidFill>
                <a:latin typeface="Cambria"/>
                <a:ea typeface="Cambria"/>
                <a:cs typeface="Cambria"/>
                <a:sym typeface="Cambria"/>
              </a:defRPr>
            </a:lvl1pPr>
            <a:lvl2pPr marR="0" lvl="1"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2pPr>
            <a:lvl3pPr marR="0" lvl="2"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3pPr>
            <a:lvl4pPr marR="0" lvl="3"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4pPr>
            <a:lvl5pPr marR="0" lvl="4"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5pPr>
            <a:lvl6pPr marR="0" lvl="5"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6pPr>
            <a:lvl7pPr marR="0" lvl="6"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7pPr>
            <a:lvl8pPr marR="0" lvl="7"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8pPr>
            <a:lvl9pPr marR="0" lvl="8" algn="l" rtl="0">
              <a:spcBef>
                <a:spcPts val="0"/>
              </a:spcBef>
              <a:spcAft>
                <a:spcPts val="0"/>
              </a:spcAft>
              <a:buSzPts val="1400"/>
              <a:buNone/>
              <a:defRPr sz="1800" b="0" i="0" u="none" strike="noStrike" cap="none">
                <a:solidFill>
                  <a:schemeClr val="dk1"/>
                </a:solidFill>
                <a:latin typeface="Cambria"/>
                <a:ea typeface="Cambria"/>
                <a:cs typeface="Cambria"/>
                <a:sym typeface="Cambria"/>
              </a:defRPr>
            </a:lvl9pPr>
          </a:lstStyle>
          <a:p>
            <a:endParaRPr/>
          </a:p>
        </p:txBody>
      </p:sp>
      <p:sp>
        <p:nvSpPr>
          <p:cNvPr id="10" name="Google Shape;10;p3"/>
          <p:cNvSpPr txBox="1">
            <a:spLocks noGrp="1"/>
          </p:cNvSpPr>
          <p:nvPr>
            <p:ph type="sldNum" idx="12"/>
          </p:nvPr>
        </p:nvSpPr>
        <p:spPr>
          <a:xfrm>
            <a:off x="6553200" y="4767263"/>
            <a:ext cx="2133600" cy="273844"/>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chemeClr val="dk1"/>
                </a:solidFill>
                <a:latin typeface="Cambria"/>
                <a:ea typeface="Cambria"/>
                <a:cs typeface="Cambria"/>
                <a:sym typeface="Cambria"/>
              </a:defRPr>
            </a:lvl1pPr>
            <a:lvl2pPr marL="0" marR="0" lvl="1" indent="0" algn="r" rtl="0">
              <a:spcBef>
                <a:spcPts val="0"/>
              </a:spcBef>
              <a:buNone/>
              <a:defRPr sz="1200" b="0" i="0" u="none" strike="noStrike" cap="none">
                <a:solidFill>
                  <a:schemeClr val="dk1"/>
                </a:solidFill>
                <a:latin typeface="Cambria"/>
                <a:ea typeface="Cambria"/>
                <a:cs typeface="Cambria"/>
                <a:sym typeface="Cambria"/>
              </a:defRPr>
            </a:lvl2pPr>
            <a:lvl3pPr marL="0" marR="0" lvl="2" indent="0" algn="r" rtl="0">
              <a:spcBef>
                <a:spcPts val="0"/>
              </a:spcBef>
              <a:buNone/>
              <a:defRPr sz="1200" b="0" i="0" u="none" strike="noStrike" cap="none">
                <a:solidFill>
                  <a:schemeClr val="dk1"/>
                </a:solidFill>
                <a:latin typeface="Cambria"/>
                <a:ea typeface="Cambria"/>
                <a:cs typeface="Cambria"/>
                <a:sym typeface="Cambria"/>
              </a:defRPr>
            </a:lvl3pPr>
            <a:lvl4pPr marL="0" marR="0" lvl="3" indent="0" algn="r" rtl="0">
              <a:spcBef>
                <a:spcPts val="0"/>
              </a:spcBef>
              <a:buNone/>
              <a:defRPr sz="1200" b="0" i="0" u="none" strike="noStrike" cap="none">
                <a:solidFill>
                  <a:schemeClr val="dk1"/>
                </a:solidFill>
                <a:latin typeface="Cambria"/>
                <a:ea typeface="Cambria"/>
                <a:cs typeface="Cambria"/>
                <a:sym typeface="Cambria"/>
              </a:defRPr>
            </a:lvl4pPr>
            <a:lvl5pPr marL="0" marR="0" lvl="4" indent="0" algn="r" rtl="0">
              <a:spcBef>
                <a:spcPts val="0"/>
              </a:spcBef>
              <a:buNone/>
              <a:defRPr sz="1200" b="0" i="0" u="none" strike="noStrike" cap="none">
                <a:solidFill>
                  <a:schemeClr val="dk1"/>
                </a:solidFill>
                <a:latin typeface="Cambria"/>
                <a:ea typeface="Cambria"/>
                <a:cs typeface="Cambria"/>
                <a:sym typeface="Cambria"/>
              </a:defRPr>
            </a:lvl5pPr>
            <a:lvl6pPr marL="0" marR="0" lvl="5" indent="0" algn="r" rtl="0">
              <a:spcBef>
                <a:spcPts val="0"/>
              </a:spcBef>
              <a:buNone/>
              <a:defRPr sz="1200" b="0" i="0" u="none" strike="noStrike" cap="none">
                <a:solidFill>
                  <a:schemeClr val="dk1"/>
                </a:solidFill>
                <a:latin typeface="Cambria"/>
                <a:ea typeface="Cambria"/>
                <a:cs typeface="Cambria"/>
                <a:sym typeface="Cambria"/>
              </a:defRPr>
            </a:lvl6pPr>
            <a:lvl7pPr marL="0" marR="0" lvl="6" indent="0" algn="r" rtl="0">
              <a:spcBef>
                <a:spcPts val="0"/>
              </a:spcBef>
              <a:buNone/>
              <a:defRPr sz="1200" b="0" i="0" u="none" strike="noStrike" cap="none">
                <a:solidFill>
                  <a:schemeClr val="dk1"/>
                </a:solidFill>
                <a:latin typeface="Cambria"/>
                <a:ea typeface="Cambria"/>
                <a:cs typeface="Cambria"/>
                <a:sym typeface="Cambria"/>
              </a:defRPr>
            </a:lvl7pPr>
            <a:lvl8pPr marL="0" marR="0" lvl="7" indent="0" algn="r" rtl="0">
              <a:spcBef>
                <a:spcPts val="0"/>
              </a:spcBef>
              <a:buNone/>
              <a:defRPr sz="1200" b="0" i="0" u="none" strike="noStrike" cap="none">
                <a:solidFill>
                  <a:schemeClr val="dk1"/>
                </a:solidFill>
                <a:latin typeface="Cambria"/>
                <a:ea typeface="Cambria"/>
                <a:cs typeface="Cambria"/>
                <a:sym typeface="Cambria"/>
              </a:defRPr>
            </a:lvl8pPr>
            <a:lvl9pPr marL="0" marR="0" lvl="8" indent="0" algn="r" rtl="0">
              <a:spcBef>
                <a:spcPts val="0"/>
              </a:spcBef>
              <a:buNone/>
              <a:defRPr sz="1200" b="0" i="0" u="none" strike="noStrike" cap="none">
                <a:solidFill>
                  <a:schemeClr val="dk1"/>
                </a:solidFill>
                <a:latin typeface="Cambria"/>
                <a:ea typeface="Cambria"/>
                <a:cs typeface="Cambria"/>
                <a:sym typeface="Cambria"/>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e.int/en/web/common-european-framework-reference-language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hyperlink" Target="http://dx.doi.org/10.17507/tpls.0902.13" TargetMode="External"/><Relationship Id="rId5" Type="http://schemas.openxmlformats.org/officeDocument/2006/relationships/hyperlink" Target="https://doi.org/10.1016/j.sbspro.2015.07.496" TargetMode="External"/><Relationship Id="rId4" Type="http://schemas.openxmlformats.org/officeDocument/2006/relationships/hyperlink" Target="http://ezproxy.liberty.edu/login?qurl=https%3A%2F%2Fwww.proquest.com%2Fdocview%2F2265866771%3Faccountid%3D1208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ezproxy.liberty.edu/login?qurl=https%3A%2F%2Fwww.proquest.com%2Fdocview%2F2131780542%3Faccountid%3D12085" TargetMode="External"/><Relationship Id="rId7" Type="http://schemas.openxmlformats.org/officeDocument/2006/relationships/hyperlink" Target="https://www.pbs.org/wgbh/frontline/article/numbers-syrian-refugees-around-world/"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hyperlink" Target="https://github.com/2e2a/l-rex/" TargetMode="External"/><Relationship Id="rId5" Type="http://schemas.openxmlformats.org/officeDocument/2006/relationships/hyperlink" Target="http://ezproxy.liberty.edu/login?qurl=https%3A%2F%2Fwww.proquest.com%2Fdocview%2F1703413162%3Faccountid%3D12085" TargetMode="External"/><Relationship Id="rId4" Type="http://schemas.openxmlformats.org/officeDocument/2006/relationships/hyperlink" Target="https://www.aljazeera.com/news/2015/03/17/whats-left-of-syria/"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
          <p:cNvSpPr txBox="1">
            <a:spLocks noGrp="1"/>
          </p:cNvSpPr>
          <p:nvPr>
            <p:ph type="ctrTitle"/>
          </p:nvPr>
        </p:nvSpPr>
        <p:spPr>
          <a:xfrm>
            <a:off x="685800" y="987700"/>
            <a:ext cx="7772400" cy="2609100"/>
          </a:xfrm>
          <a:prstGeom prst="rect">
            <a:avLst/>
          </a:prstGeom>
          <a:noFill/>
          <a:ln>
            <a:noFill/>
          </a:ln>
        </p:spPr>
        <p:txBody>
          <a:bodyPr spcFirstLastPara="1" wrap="square" lIns="91425" tIns="45700" rIns="91425" bIns="45700" anchor="ctr" anchorCtr="0">
            <a:normAutofit fontScale="90000"/>
          </a:bodyPr>
          <a:lstStyle/>
          <a:p>
            <a:pPr marL="0" lvl="0" indent="0" algn="ctr" rtl="0">
              <a:spcBef>
                <a:spcPts val="0"/>
              </a:spcBef>
              <a:spcAft>
                <a:spcPts val="0"/>
              </a:spcAft>
              <a:buClr>
                <a:schemeClr val="dk1"/>
              </a:buClr>
              <a:buSzPct val="100000"/>
              <a:buFont typeface="Calibri"/>
              <a:buNone/>
            </a:pPr>
            <a:r>
              <a:rPr lang="en-US" dirty="0"/>
              <a:t>Using Task-Based Language Teaching to Contextualize Culture and Improve Spelling for Arabic-Speaking English Language Learners</a:t>
            </a:r>
            <a:endParaRPr dirty="0"/>
          </a:p>
        </p:txBody>
      </p:sp>
      <p:sp>
        <p:nvSpPr>
          <p:cNvPr id="85" name="Google Shape;85;p1"/>
          <p:cNvSpPr txBox="1">
            <a:spLocks noGrp="1"/>
          </p:cNvSpPr>
          <p:nvPr>
            <p:ph type="subTitle" idx="1"/>
          </p:nvPr>
        </p:nvSpPr>
        <p:spPr>
          <a:xfrm>
            <a:off x="1371600" y="3596725"/>
            <a:ext cx="6400800" cy="6321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chemeClr val="accent2"/>
              </a:buClr>
              <a:buSzPts val="3200"/>
              <a:buNone/>
            </a:pPr>
            <a:r>
              <a:rPr lang="en-US"/>
              <a:t>Ekaterina Batishcheva</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c75fde4214_0_111"/>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GPC in Arabic</a:t>
            </a:r>
            <a:endParaRPr/>
          </a:p>
        </p:txBody>
      </p:sp>
      <p:sp>
        <p:nvSpPr>
          <p:cNvPr id="150" name="Google Shape;150;gc75fde4214_0_111"/>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Grapheme</a:t>
            </a:r>
            <a:endParaRPr/>
          </a:p>
        </p:txBody>
      </p:sp>
      <p:sp>
        <p:nvSpPr>
          <p:cNvPr id="151" name="Google Shape;151;gc75fde4214_0_111"/>
          <p:cNvSpPr txBox="1">
            <a:spLocks noGrp="1"/>
          </p:cNvSpPr>
          <p:nvPr>
            <p:ph type="body" idx="2"/>
          </p:nvPr>
        </p:nvSpPr>
        <p:spPr>
          <a:xfrm>
            <a:off x="530225" y="1631150"/>
            <a:ext cx="4114800" cy="2736300"/>
          </a:xfrm>
          <a:prstGeom prst="rect">
            <a:avLst/>
          </a:prstGeom>
        </p:spPr>
        <p:txBody>
          <a:bodyPr spcFirstLastPara="1" wrap="square" lIns="91425" tIns="45700" rIns="91425" bIns="45700" anchor="t" anchorCtr="0">
            <a:normAutofit/>
          </a:bodyPr>
          <a:lstStyle/>
          <a:p>
            <a:pPr marL="457200" lvl="0" indent="-381000" algn="l" rtl="0">
              <a:spcBef>
                <a:spcPts val="480"/>
              </a:spcBef>
              <a:spcAft>
                <a:spcPts val="0"/>
              </a:spcAft>
              <a:buSzPts val="2400"/>
              <a:buChar char="-"/>
            </a:pPr>
            <a:r>
              <a:rPr lang="en-US"/>
              <a:t>28 graphs that represent</a:t>
            </a:r>
            <a:endParaRPr/>
          </a:p>
          <a:p>
            <a:pPr marL="0" lvl="0" indent="0" algn="l" rtl="0">
              <a:spcBef>
                <a:spcPts val="480"/>
              </a:spcBef>
              <a:spcAft>
                <a:spcPts val="0"/>
              </a:spcAft>
              <a:buNone/>
            </a:pPr>
            <a:endParaRPr/>
          </a:p>
          <a:p>
            <a:pPr marL="457200" lvl="0" indent="-381000" algn="l" rtl="0">
              <a:spcBef>
                <a:spcPts val="480"/>
              </a:spcBef>
              <a:spcAft>
                <a:spcPts val="0"/>
              </a:spcAft>
              <a:buSzPts val="2400"/>
              <a:buChar char="-"/>
            </a:pPr>
            <a:r>
              <a:rPr lang="en-US"/>
              <a:t>3 graphs that represent</a:t>
            </a:r>
            <a:endParaRPr/>
          </a:p>
          <a:p>
            <a:pPr marL="0" lvl="0" indent="0" algn="l" rtl="0">
              <a:spcBef>
                <a:spcPts val="480"/>
              </a:spcBef>
              <a:spcAft>
                <a:spcPts val="0"/>
              </a:spcAft>
              <a:buNone/>
            </a:pPr>
            <a:endParaRPr/>
          </a:p>
          <a:p>
            <a:pPr marL="457200" lvl="0" indent="-381000" algn="l" rtl="0">
              <a:spcBef>
                <a:spcPts val="480"/>
              </a:spcBef>
              <a:spcAft>
                <a:spcPts val="0"/>
              </a:spcAft>
              <a:buSzPts val="2400"/>
              <a:buChar char="-"/>
            </a:pPr>
            <a:r>
              <a:rPr lang="en-US"/>
              <a:t>(3 diacritics that represent</a:t>
            </a:r>
            <a:endParaRPr/>
          </a:p>
        </p:txBody>
      </p:sp>
      <p:sp>
        <p:nvSpPr>
          <p:cNvPr id="152" name="Google Shape;152;gc75fde4214_0_111"/>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Phonemes</a:t>
            </a:r>
            <a:endParaRPr/>
          </a:p>
        </p:txBody>
      </p:sp>
      <p:sp>
        <p:nvSpPr>
          <p:cNvPr id="153" name="Google Shape;153;gc75fde4214_0_111"/>
          <p:cNvSpPr txBox="1">
            <a:spLocks noGrp="1"/>
          </p:cNvSpPr>
          <p:nvPr>
            <p:ph type="body" idx="4"/>
          </p:nvPr>
        </p:nvSpPr>
        <p:spPr>
          <a:xfrm>
            <a:off x="4645025" y="1631148"/>
            <a:ext cx="4041900" cy="27363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en-US"/>
              <a:t>28 consonants</a:t>
            </a:r>
            <a:endParaRPr/>
          </a:p>
          <a:p>
            <a:pPr marL="0" lvl="0" indent="0" algn="l" rtl="0">
              <a:spcBef>
                <a:spcPts val="480"/>
              </a:spcBef>
              <a:spcAft>
                <a:spcPts val="0"/>
              </a:spcAft>
              <a:buNone/>
            </a:pPr>
            <a:endParaRPr/>
          </a:p>
          <a:p>
            <a:pPr marL="0" lvl="0" indent="0" algn="l" rtl="0">
              <a:spcBef>
                <a:spcPts val="480"/>
              </a:spcBef>
              <a:spcAft>
                <a:spcPts val="0"/>
              </a:spcAft>
              <a:buNone/>
            </a:pPr>
            <a:r>
              <a:rPr lang="en-US"/>
              <a:t>3 long vowels</a:t>
            </a:r>
            <a:endParaRPr/>
          </a:p>
          <a:p>
            <a:pPr marL="0" lvl="0" indent="0" algn="l" rtl="0">
              <a:spcBef>
                <a:spcPts val="480"/>
              </a:spcBef>
              <a:spcAft>
                <a:spcPts val="0"/>
              </a:spcAft>
              <a:buNone/>
            </a:pPr>
            <a:endParaRPr/>
          </a:p>
          <a:p>
            <a:pPr marL="0" lvl="0" indent="0" algn="l" rtl="0">
              <a:spcBef>
                <a:spcPts val="480"/>
              </a:spcBef>
              <a:spcAft>
                <a:spcPts val="0"/>
              </a:spcAft>
              <a:buNone/>
            </a:pPr>
            <a:r>
              <a:rPr lang="en-US"/>
              <a:t>3 short vowels)</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gc75fde4214_0_194"/>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Pragmatic Failure</a:t>
            </a:r>
            <a:endParaRPr/>
          </a:p>
        </p:txBody>
      </p:sp>
      <p:sp>
        <p:nvSpPr>
          <p:cNvPr id="159" name="Google Shape;159;gc75fde4214_0_194"/>
          <p:cNvSpPr txBox="1">
            <a:spLocks noGrp="1"/>
          </p:cNvSpPr>
          <p:nvPr>
            <p:ph type="body" idx="1"/>
          </p:nvPr>
        </p:nvSpPr>
        <p:spPr>
          <a:xfrm>
            <a:off x="457200" y="1200151"/>
            <a:ext cx="8229600" cy="3394500"/>
          </a:xfrm>
          <a:prstGeom prst="rect">
            <a:avLst/>
          </a:prstGeom>
        </p:spPr>
        <p:txBody>
          <a:bodyPr spcFirstLastPara="1" wrap="square" lIns="91425" tIns="45700" rIns="91425" bIns="45700" anchor="t" anchorCtr="0">
            <a:normAutofit/>
          </a:bodyPr>
          <a:lstStyle/>
          <a:p>
            <a:pPr marL="457200" lvl="0" indent="-342900" algn="l" rtl="0">
              <a:spcBef>
                <a:spcPts val="360"/>
              </a:spcBef>
              <a:spcAft>
                <a:spcPts val="0"/>
              </a:spcAft>
              <a:buSzPts val="1800"/>
              <a:buChar char="•"/>
            </a:pPr>
            <a:r>
              <a:rPr lang="en-US"/>
              <a:t>“the inability to understand ‘what is meant by what is said’” </a:t>
            </a:r>
            <a:r>
              <a:rPr lang="en-US" sz="1100">
                <a:solidFill>
                  <a:srgbClr val="FFFFFF"/>
                </a:solidFill>
                <a:latin typeface="Arial"/>
                <a:ea typeface="Arial"/>
                <a:cs typeface="Arial"/>
                <a:sym typeface="Arial"/>
              </a:rPr>
              <a:t>Thomas (1983, p. 91)</a:t>
            </a:r>
            <a:endParaRPr>
              <a:solidFill>
                <a:srgbClr val="FFFFFF"/>
              </a:solidFill>
            </a:endParaRPr>
          </a:p>
          <a:p>
            <a:pPr marL="457200" lvl="0" indent="0" algn="l" rtl="0">
              <a:spcBef>
                <a:spcPts val="360"/>
              </a:spcBef>
              <a:spcAft>
                <a:spcPts val="0"/>
              </a:spcAft>
              <a:buNone/>
            </a:pPr>
            <a:endParaRPr/>
          </a:p>
          <a:p>
            <a:pPr marL="457200" lvl="0" indent="-342900" algn="l" rtl="0">
              <a:spcBef>
                <a:spcPts val="360"/>
              </a:spcBef>
              <a:spcAft>
                <a:spcPts val="0"/>
              </a:spcAft>
              <a:buSzPts val="1800"/>
              <a:buChar char="•"/>
            </a:pPr>
            <a:r>
              <a:rPr lang="en-US"/>
              <a:t>“whenever two speakers fail to understand each other’s intentions” </a:t>
            </a:r>
            <a:r>
              <a:rPr lang="en-US" sz="1100">
                <a:solidFill>
                  <a:srgbClr val="FFFFFF"/>
                </a:solidFill>
                <a:latin typeface="Arial"/>
                <a:ea typeface="Arial"/>
                <a:cs typeface="Arial"/>
                <a:sym typeface="Arial"/>
              </a:rPr>
              <a:t>Blum-Kulka &amp; Olshtain (1986, p. 166)</a:t>
            </a:r>
            <a:endParaRPr>
              <a:solidFill>
                <a:srgbClr val="FFFFFF"/>
              </a:solidFill>
            </a:endParaRPr>
          </a:p>
          <a:p>
            <a:pPr marL="0" lvl="0" indent="0" algn="l" rtl="0">
              <a:spcBef>
                <a:spcPts val="360"/>
              </a:spcBef>
              <a:spcAft>
                <a:spcPts val="0"/>
              </a:spcAft>
              <a:buNone/>
            </a:pP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gc75fde4214_0_209"/>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Expressing Requests</a:t>
            </a:r>
            <a:endParaRPr/>
          </a:p>
        </p:txBody>
      </p:sp>
      <p:sp>
        <p:nvSpPr>
          <p:cNvPr id="165" name="Google Shape;165;gc75fde4214_0_209"/>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English</a:t>
            </a:r>
            <a:endParaRPr/>
          </a:p>
        </p:txBody>
      </p:sp>
      <p:sp>
        <p:nvSpPr>
          <p:cNvPr id="166" name="Google Shape;166;gc75fde4214_0_209"/>
          <p:cNvSpPr txBox="1">
            <a:spLocks noGrp="1"/>
          </p:cNvSpPr>
          <p:nvPr>
            <p:ph type="body" idx="2"/>
          </p:nvPr>
        </p:nvSpPr>
        <p:spPr>
          <a:xfrm>
            <a:off x="457200" y="1631150"/>
            <a:ext cx="4040100" cy="3114600"/>
          </a:xfrm>
          <a:prstGeom prst="rect">
            <a:avLst/>
          </a:prstGeom>
        </p:spPr>
        <p:txBody>
          <a:bodyPr spcFirstLastPara="1" wrap="square" lIns="91425" tIns="45700" rIns="91425" bIns="45700" anchor="t" anchorCtr="0">
            <a:normAutofit/>
          </a:bodyPr>
          <a:lstStyle/>
          <a:p>
            <a:pPr marL="457200" lvl="0" indent="-381000" algn="l" rtl="0">
              <a:lnSpc>
                <a:spcPct val="150000"/>
              </a:lnSpc>
              <a:spcBef>
                <a:spcPts val="480"/>
              </a:spcBef>
              <a:spcAft>
                <a:spcPts val="0"/>
              </a:spcAft>
              <a:buSzPts val="2400"/>
              <a:buChar char="•"/>
            </a:pPr>
            <a:r>
              <a:rPr lang="en-US"/>
              <a:t>Negative face</a:t>
            </a:r>
            <a:endParaRPr/>
          </a:p>
          <a:p>
            <a:pPr marL="457200" lvl="0" indent="-381000" algn="l" rtl="0">
              <a:lnSpc>
                <a:spcPct val="150000"/>
              </a:lnSpc>
              <a:spcBef>
                <a:spcPts val="0"/>
              </a:spcBef>
              <a:spcAft>
                <a:spcPts val="0"/>
              </a:spcAft>
              <a:buSzPts val="2400"/>
              <a:buChar char="•"/>
            </a:pPr>
            <a:r>
              <a:rPr lang="en-US"/>
              <a:t>Less direct</a:t>
            </a:r>
            <a:endParaRPr/>
          </a:p>
          <a:p>
            <a:pPr marL="457200" lvl="0" indent="-381000" algn="l" rtl="0">
              <a:lnSpc>
                <a:spcPct val="150000"/>
              </a:lnSpc>
              <a:spcBef>
                <a:spcPts val="0"/>
              </a:spcBef>
              <a:spcAft>
                <a:spcPts val="0"/>
              </a:spcAft>
              <a:buSzPts val="2400"/>
              <a:buChar char="•"/>
            </a:pPr>
            <a:r>
              <a:rPr lang="en-US"/>
              <a:t>Conditional statements</a:t>
            </a:r>
            <a:endParaRPr/>
          </a:p>
          <a:p>
            <a:pPr marL="457200" lvl="0" indent="-381000" algn="l" rtl="0">
              <a:lnSpc>
                <a:spcPct val="150000"/>
              </a:lnSpc>
              <a:spcBef>
                <a:spcPts val="0"/>
              </a:spcBef>
              <a:spcAft>
                <a:spcPts val="0"/>
              </a:spcAft>
              <a:buSzPts val="2400"/>
              <a:buChar char="•"/>
            </a:pPr>
            <a:r>
              <a:rPr lang="en-US"/>
              <a:t>Past modals:               </a:t>
            </a:r>
            <a:r>
              <a:rPr lang="en-US" i="1"/>
              <a:t>could, would, might</a:t>
            </a:r>
            <a:endParaRPr i="1"/>
          </a:p>
        </p:txBody>
      </p:sp>
      <p:sp>
        <p:nvSpPr>
          <p:cNvPr id="167" name="Google Shape;167;gc75fde4214_0_209"/>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Arabic</a:t>
            </a:r>
            <a:endParaRPr/>
          </a:p>
        </p:txBody>
      </p:sp>
      <p:sp>
        <p:nvSpPr>
          <p:cNvPr id="168" name="Google Shape;168;gc75fde4214_0_209"/>
          <p:cNvSpPr txBox="1">
            <a:spLocks noGrp="1"/>
          </p:cNvSpPr>
          <p:nvPr>
            <p:ph type="body" idx="4"/>
          </p:nvPr>
        </p:nvSpPr>
        <p:spPr>
          <a:xfrm>
            <a:off x="4645025" y="1631150"/>
            <a:ext cx="4041900" cy="3114600"/>
          </a:xfrm>
          <a:prstGeom prst="rect">
            <a:avLst/>
          </a:prstGeom>
        </p:spPr>
        <p:txBody>
          <a:bodyPr spcFirstLastPara="1" wrap="square" lIns="91425" tIns="45700" rIns="91425" bIns="45700" anchor="t" anchorCtr="0">
            <a:normAutofit/>
          </a:bodyPr>
          <a:lstStyle/>
          <a:p>
            <a:pPr marL="457200" lvl="0" indent="-381000" algn="l" rtl="0">
              <a:lnSpc>
                <a:spcPct val="150000"/>
              </a:lnSpc>
              <a:spcBef>
                <a:spcPts val="480"/>
              </a:spcBef>
              <a:spcAft>
                <a:spcPts val="0"/>
              </a:spcAft>
              <a:buSzPts val="2400"/>
              <a:buChar char="•"/>
            </a:pPr>
            <a:r>
              <a:rPr lang="en-US"/>
              <a:t>Positive face</a:t>
            </a:r>
            <a:endParaRPr/>
          </a:p>
          <a:p>
            <a:pPr marL="457200" lvl="0" indent="-381000" algn="l" rtl="0">
              <a:lnSpc>
                <a:spcPct val="150000"/>
              </a:lnSpc>
              <a:spcBef>
                <a:spcPts val="0"/>
              </a:spcBef>
              <a:spcAft>
                <a:spcPts val="0"/>
              </a:spcAft>
              <a:buSzPts val="2400"/>
              <a:buChar char="•"/>
            </a:pPr>
            <a:r>
              <a:rPr lang="en-US"/>
              <a:t>More direct</a:t>
            </a:r>
            <a:endParaRPr/>
          </a:p>
          <a:p>
            <a:pPr marL="457200" lvl="0" indent="-381000" algn="l" rtl="0">
              <a:lnSpc>
                <a:spcPct val="150000"/>
              </a:lnSpc>
              <a:spcBef>
                <a:spcPts val="0"/>
              </a:spcBef>
              <a:spcAft>
                <a:spcPts val="0"/>
              </a:spcAft>
              <a:buSzPts val="2400"/>
              <a:buChar char="•"/>
            </a:pPr>
            <a:r>
              <a:rPr lang="en-US"/>
              <a:t>Imperatives</a:t>
            </a:r>
            <a:endParaRPr/>
          </a:p>
          <a:p>
            <a:pPr marL="457200" lvl="0" indent="-381000" algn="l" rtl="0">
              <a:lnSpc>
                <a:spcPct val="150000"/>
              </a:lnSpc>
              <a:spcBef>
                <a:spcPts val="0"/>
              </a:spcBef>
              <a:spcAft>
                <a:spcPts val="0"/>
              </a:spcAft>
              <a:buSzPts val="2400"/>
              <a:buChar char="•"/>
            </a:pPr>
            <a:r>
              <a:rPr lang="en-US"/>
              <a:t>Present modals mostly: </a:t>
            </a:r>
            <a:r>
              <a:rPr lang="en-US" i="1"/>
              <a:t>can, will, may</a:t>
            </a:r>
            <a:endParaRPr i="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gc75fde4214_0_225"/>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Expressing Requests, cont.</a:t>
            </a:r>
            <a:endParaRPr/>
          </a:p>
        </p:txBody>
      </p:sp>
      <p:sp>
        <p:nvSpPr>
          <p:cNvPr id="174" name="Google Shape;174;gc75fde4214_0_225"/>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English</a:t>
            </a:r>
            <a:endParaRPr/>
          </a:p>
        </p:txBody>
      </p:sp>
      <p:sp>
        <p:nvSpPr>
          <p:cNvPr id="175" name="Google Shape;175;gc75fde4214_0_225"/>
          <p:cNvSpPr txBox="1">
            <a:spLocks noGrp="1"/>
          </p:cNvSpPr>
          <p:nvPr>
            <p:ph type="body" idx="2"/>
          </p:nvPr>
        </p:nvSpPr>
        <p:spPr>
          <a:xfrm>
            <a:off x="457200" y="1631150"/>
            <a:ext cx="4040100" cy="3114600"/>
          </a:xfrm>
          <a:prstGeom prst="rect">
            <a:avLst/>
          </a:prstGeom>
        </p:spPr>
        <p:txBody>
          <a:bodyPr spcFirstLastPara="1" wrap="square" lIns="91425" tIns="45700" rIns="91425" bIns="45700" anchor="t" anchorCtr="0">
            <a:normAutofit/>
          </a:bodyPr>
          <a:lstStyle/>
          <a:p>
            <a:pPr marL="457200" lvl="0" indent="-381000" algn="l" rtl="0">
              <a:lnSpc>
                <a:spcPct val="150000"/>
              </a:lnSpc>
              <a:spcBef>
                <a:spcPts val="480"/>
              </a:spcBef>
              <a:spcAft>
                <a:spcPts val="0"/>
              </a:spcAft>
              <a:buSzPts val="2400"/>
              <a:buChar char="•"/>
            </a:pPr>
            <a:r>
              <a:rPr lang="en-US"/>
              <a:t>“Can you wait for me so we can go together?”</a:t>
            </a:r>
            <a:endParaRPr/>
          </a:p>
          <a:p>
            <a:pPr marL="457200" lvl="0" indent="-381000" algn="l" rtl="0">
              <a:lnSpc>
                <a:spcPct val="150000"/>
              </a:lnSpc>
              <a:spcBef>
                <a:spcPts val="0"/>
              </a:spcBef>
              <a:spcAft>
                <a:spcPts val="0"/>
              </a:spcAft>
              <a:buSzPts val="2400"/>
              <a:buChar char="•"/>
            </a:pPr>
            <a:r>
              <a:rPr lang="en-US"/>
              <a:t>“Help yourself”</a:t>
            </a:r>
            <a:endParaRPr/>
          </a:p>
          <a:p>
            <a:pPr marL="457200" lvl="0" indent="-381000" algn="l" rtl="0">
              <a:lnSpc>
                <a:spcPct val="150000"/>
              </a:lnSpc>
              <a:spcBef>
                <a:spcPts val="0"/>
              </a:spcBef>
              <a:spcAft>
                <a:spcPts val="0"/>
              </a:spcAft>
              <a:buSzPts val="2400"/>
              <a:buChar char="•"/>
            </a:pPr>
            <a:r>
              <a:rPr lang="en-US"/>
              <a:t>“Can you please open the window?</a:t>
            </a:r>
            <a:endParaRPr/>
          </a:p>
        </p:txBody>
      </p:sp>
      <p:sp>
        <p:nvSpPr>
          <p:cNvPr id="176" name="Google Shape;176;gc75fde4214_0_225"/>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Arabic</a:t>
            </a:r>
            <a:endParaRPr/>
          </a:p>
        </p:txBody>
      </p:sp>
      <p:sp>
        <p:nvSpPr>
          <p:cNvPr id="177" name="Google Shape;177;gc75fde4214_0_225"/>
          <p:cNvSpPr txBox="1">
            <a:spLocks noGrp="1"/>
          </p:cNvSpPr>
          <p:nvPr>
            <p:ph type="body" idx="4"/>
          </p:nvPr>
        </p:nvSpPr>
        <p:spPr>
          <a:xfrm>
            <a:off x="4645025" y="1631150"/>
            <a:ext cx="4041900" cy="3114600"/>
          </a:xfrm>
          <a:prstGeom prst="rect">
            <a:avLst/>
          </a:prstGeom>
        </p:spPr>
        <p:txBody>
          <a:bodyPr spcFirstLastPara="1" wrap="square" lIns="91425" tIns="45700" rIns="91425" bIns="45700" anchor="t" anchorCtr="0">
            <a:normAutofit/>
          </a:bodyPr>
          <a:lstStyle/>
          <a:p>
            <a:pPr marL="457200" lvl="0" indent="-381000" algn="l" rtl="0">
              <a:lnSpc>
                <a:spcPct val="115000"/>
              </a:lnSpc>
              <a:spcBef>
                <a:spcPts val="480"/>
              </a:spcBef>
              <a:spcAft>
                <a:spcPts val="0"/>
              </a:spcAft>
              <a:buSzPts val="2400"/>
              <a:buChar char="•"/>
            </a:pPr>
            <a:r>
              <a:rPr lang="en-US"/>
              <a:t>“Don't go alone, wait for me”</a:t>
            </a:r>
            <a:endParaRPr/>
          </a:p>
          <a:p>
            <a:pPr marL="457200" lvl="0" indent="-381000" algn="l" rtl="0">
              <a:lnSpc>
                <a:spcPct val="115000"/>
              </a:lnSpc>
              <a:spcBef>
                <a:spcPts val="0"/>
              </a:spcBef>
              <a:spcAft>
                <a:spcPts val="0"/>
              </a:spcAft>
              <a:buSzPts val="2400"/>
              <a:buChar char="•"/>
            </a:pPr>
            <a:r>
              <a:rPr lang="en-US"/>
              <a:t>“We want you to have dinner with us”</a:t>
            </a:r>
            <a:endParaRPr/>
          </a:p>
          <a:p>
            <a:pPr marL="457200" lvl="0" indent="-381000" algn="l" rtl="0">
              <a:lnSpc>
                <a:spcPct val="115000"/>
              </a:lnSpc>
              <a:spcBef>
                <a:spcPts val="0"/>
              </a:spcBef>
              <a:spcAft>
                <a:spcPts val="0"/>
              </a:spcAft>
              <a:buSzPts val="2400"/>
              <a:buChar char="•"/>
            </a:pPr>
            <a:r>
              <a:rPr lang="en-US"/>
              <a:t>“Open the window”</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gc75fde4214_0_246"/>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Examples</a:t>
            </a:r>
            <a:endParaRPr/>
          </a:p>
        </p:txBody>
      </p:sp>
      <p:sp>
        <p:nvSpPr>
          <p:cNvPr id="183" name="Google Shape;183;gc75fde4214_0_246"/>
          <p:cNvSpPr txBox="1">
            <a:spLocks noGrp="1"/>
          </p:cNvSpPr>
          <p:nvPr>
            <p:ph type="body" idx="1"/>
          </p:nvPr>
        </p:nvSpPr>
        <p:spPr>
          <a:xfrm>
            <a:off x="457200" y="1196700"/>
            <a:ext cx="8229600" cy="3398100"/>
          </a:xfrm>
          <a:prstGeom prst="rect">
            <a:avLst/>
          </a:prstGeom>
        </p:spPr>
        <p:txBody>
          <a:bodyPr spcFirstLastPara="1" wrap="square" lIns="91425" tIns="45700" rIns="91425" bIns="45700" anchor="t" anchorCtr="0">
            <a:normAutofit fontScale="62500" lnSpcReduction="10000"/>
          </a:bodyPr>
          <a:lstStyle/>
          <a:p>
            <a:pPr marL="0" lvl="0" indent="0" algn="l" rtl="0">
              <a:lnSpc>
                <a:spcPct val="200000"/>
              </a:lnSpc>
              <a:spcBef>
                <a:spcPts val="360"/>
              </a:spcBef>
              <a:spcAft>
                <a:spcPts val="0"/>
              </a:spcAft>
              <a:buNone/>
            </a:pPr>
            <a:r>
              <a:rPr lang="en-US"/>
              <a:t>“We want you to have dinner with us… Join us for God's sake… Come eat with us.”</a:t>
            </a:r>
            <a:endParaRPr/>
          </a:p>
          <a:p>
            <a:pPr marL="0" lvl="0" indent="0" algn="l" rtl="0">
              <a:lnSpc>
                <a:spcPct val="200000"/>
              </a:lnSpc>
              <a:spcBef>
                <a:spcPts val="360"/>
              </a:spcBef>
              <a:spcAft>
                <a:spcPts val="0"/>
              </a:spcAft>
              <a:buNone/>
            </a:pPr>
            <a:r>
              <a:rPr lang="en-US"/>
              <a:t>"I swear by Allah I will not accept your invitation next time if you do not join me. I ask you by Allah name not to refuse my invitation… Join us for God's sake... I swear by God, you eat.”</a:t>
            </a:r>
            <a:endParaRPr/>
          </a:p>
          <a:p>
            <a:pPr marL="0" lvl="0" indent="0" algn="l" rtl="0">
              <a:lnSpc>
                <a:spcPct val="200000"/>
              </a:lnSpc>
              <a:spcBef>
                <a:spcPts val="360"/>
              </a:spcBef>
              <a:spcAft>
                <a:spcPts val="0"/>
              </a:spcAft>
              <a:buNone/>
            </a:pPr>
            <a:r>
              <a:rPr lang="en-US"/>
              <a:t>"I swear to divorce my wife if you do not eat"</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gc75fde4214_0_178"/>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fontScale="90000"/>
          </a:bodyPr>
          <a:lstStyle/>
          <a:p>
            <a:pPr marL="0" lvl="0" indent="0" algn="ctr" rtl="0">
              <a:spcBef>
                <a:spcPts val="0"/>
              </a:spcBef>
              <a:spcAft>
                <a:spcPts val="0"/>
              </a:spcAft>
              <a:buNone/>
            </a:pPr>
            <a:r>
              <a:rPr lang="en-US"/>
              <a:t>Differentiated instruction for ASELLs</a:t>
            </a:r>
            <a:endParaRPr/>
          </a:p>
        </p:txBody>
      </p:sp>
      <p:sp>
        <p:nvSpPr>
          <p:cNvPr id="189" name="Google Shape;189;gc75fde4214_0_178"/>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rmAutofit fontScale="85000"/>
          </a:bodyPr>
          <a:lstStyle/>
          <a:p>
            <a:pPr marL="457200" lvl="0" indent="-325755" algn="l" rtl="0">
              <a:lnSpc>
                <a:spcPct val="150000"/>
              </a:lnSpc>
              <a:spcBef>
                <a:spcPts val="360"/>
              </a:spcBef>
              <a:spcAft>
                <a:spcPts val="0"/>
              </a:spcAft>
              <a:buSzPct val="56250"/>
              <a:buChar char="•"/>
            </a:pPr>
            <a:r>
              <a:rPr lang="en-US"/>
              <a:t>Understand the student population</a:t>
            </a:r>
            <a:endParaRPr/>
          </a:p>
          <a:p>
            <a:pPr marL="457200" lvl="0" indent="-325755" algn="l" rtl="0">
              <a:lnSpc>
                <a:spcPct val="150000"/>
              </a:lnSpc>
              <a:spcBef>
                <a:spcPts val="0"/>
              </a:spcBef>
              <a:spcAft>
                <a:spcPts val="0"/>
              </a:spcAft>
              <a:buSzPct val="56250"/>
              <a:buChar char="•"/>
            </a:pPr>
            <a:r>
              <a:rPr lang="en-US"/>
              <a:t>Filter the instructions</a:t>
            </a:r>
            <a:endParaRPr/>
          </a:p>
          <a:p>
            <a:pPr marL="457200" lvl="0" indent="-325755" algn="l" rtl="0">
              <a:lnSpc>
                <a:spcPct val="150000"/>
              </a:lnSpc>
              <a:spcBef>
                <a:spcPts val="0"/>
              </a:spcBef>
              <a:spcAft>
                <a:spcPts val="0"/>
              </a:spcAft>
              <a:buSzPct val="56250"/>
              <a:buChar char="•"/>
            </a:pPr>
            <a:r>
              <a:rPr lang="en-US"/>
              <a:t>Increasing student’s participation</a:t>
            </a:r>
            <a:endParaRPr/>
          </a:p>
          <a:p>
            <a:pPr marL="457200" lvl="0" indent="-325755" algn="l" rtl="0">
              <a:lnSpc>
                <a:spcPct val="150000"/>
              </a:lnSpc>
              <a:spcBef>
                <a:spcPts val="0"/>
              </a:spcBef>
              <a:spcAft>
                <a:spcPts val="0"/>
              </a:spcAft>
              <a:buSzPct val="56250"/>
              <a:buChar char="•"/>
            </a:pPr>
            <a:r>
              <a:rPr lang="en-US"/>
              <a:t>Consider value clarification as a teaching method</a:t>
            </a:r>
            <a:endParaRPr/>
          </a:p>
          <a:p>
            <a:pPr marL="457200" lvl="0" indent="-325755" algn="l" rtl="0">
              <a:lnSpc>
                <a:spcPct val="150000"/>
              </a:lnSpc>
              <a:spcBef>
                <a:spcPts val="0"/>
              </a:spcBef>
              <a:spcAft>
                <a:spcPts val="0"/>
              </a:spcAft>
              <a:buSzPct val="56250"/>
              <a:buChar char="•"/>
            </a:pPr>
            <a:r>
              <a:rPr lang="en-US"/>
              <a:t>Keep a teaching journal</a:t>
            </a:r>
            <a:endParaRPr/>
          </a:p>
        </p:txBody>
      </p:sp>
      <p:sp>
        <p:nvSpPr>
          <p:cNvPr id="190" name="Google Shape;190;gc75fde4214_0_178"/>
          <p:cNvSpPr txBox="1"/>
          <p:nvPr/>
        </p:nvSpPr>
        <p:spPr>
          <a:xfrm>
            <a:off x="7469700" y="4152650"/>
            <a:ext cx="12171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solidFill>
                  <a:srgbClr val="FFFFFF"/>
                </a:solidFill>
                <a:latin typeface="Cambria"/>
                <a:ea typeface="Cambria"/>
                <a:cs typeface="Cambria"/>
                <a:sym typeface="Cambria"/>
              </a:rPr>
              <a:t>(Raza, 2018)</a:t>
            </a:r>
            <a:endParaRPr>
              <a:solidFill>
                <a:srgbClr val="FFFFFF"/>
              </a:solidFill>
              <a:latin typeface="Cambria"/>
              <a:ea typeface="Cambria"/>
              <a:cs typeface="Cambria"/>
              <a:sym typeface="Cambr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c75fde4214_0_62"/>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Methodology</a:t>
            </a:r>
            <a:endParaRPr/>
          </a:p>
        </p:txBody>
      </p:sp>
      <p:sp>
        <p:nvSpPr>
          <p:cNvPr id="196" name="Google Shape;196;gc75fde4214_0_62"/>
          <p:cNvSpPr txBox="1">
            <a:spLocks noGrp="1"/>
          </p:cNvSpPr>
          <p:nvPr>
            <p:ph type="body" idx="1"/>
          </p:nvPr>
        </p:nvSpPr>
        <p:spPr>
          <a:xfrm>
            <a:off x="457200" y="1200151"/>
            <a:ext cx="8229600" cy="3394500"/>
          </a:xfrm>
          <a:prstGeom prst="rect">
            <a:avLst/>
          </a:prstGeom>
        </p:spPr>
        <p:txBody>
          <a:bodyPr spcFirstLastPara="1" wrap="square" lIns="91425" tIns="45700" rIns="91425" bIns="45700" anchor="t" anchorCtr="0">
            <a:normAutofit fontScale="85000" lnSpcReduction="10000"/>
          </a:bodyPr>
          <a:lstStyle/>
          <a:p>
            <a:pPr marL="0" lvl="0" indent="0" algn="l" rtl="0">
              <a:lnSpc>
                <a:spcPct val="150000"/>
              </a:lnSpc>
              <a:spcBef>
                <a:spcPts val="360"/>
              </a:spcBef>
              <a:spcAft>
                <a:spcPts val="0"/>
              </a:spcAft>
              <a:buNone/>
            </a:pPr>
            <a:r>
              <a:rPr lang="en-US"/>
              <a:t>Task-Based Language Teaching</a:t>
            </a:r>
            <a:endParaRPr/>
          </a:p>
          <a:p>
            <a:pPr marL="914400" lvl="1" indent="-325755" algn="l" rtl="0">
              <a:lnSpc>
                <a:spcPct val="150000"/>
              </a:lnSpc>
              <a:spcBef>
                <a:spcPts val="360"/>
              </a:spcBef>
              <a:spcAft>
                <a:spcPts val="0"/>
              </a:spcAft>
              <a:buSzPct val="64285"/>
              <a:buChar char="–"/>
            </a:pPr>
            <a:r>
              <a:rPr lang="en-US"/>
              <a:t>Communicative Language Teaching</a:t>
            </a:r>
            <a:endParaRPr/>
          </a:p>
          <a:p>
            <a:pPr marL="457200" lvl="0" indent="-325755" algn="l" rtl="0">
              <a:lnSpc>
                <a:spcPct val="150000"/>
              </a:lnSpc>
              <a:spcBef>
                <a:spcPts val="0"/>
              </a:spcBef>
              <a:spcAft>
                <a:spcPts val="0"/>
              </a:spcAft>
              <a:buSzPct val="56250"/>
              <a:buChar char="•"/>
            </a:pPr>
            <a:r>
              <a:rPr lang="en-US"/>
              <a:t>Meaning is primary. </a:t>
            </a:r>
            <a:endParaRPr/>
          </a:p>
          <a:p>
            <a:pPr marL="457200" lvl="0" indent="-325755" algn="l" rtl="0">
              <a:lnSpc>
                <a:spcPct val="150000"/>
              </a:lnSpc>
              <a:spcBef>
                <a:spcPts val="0"/>
              </a:spcBef>
              <a:spcAft>
                <a:spcPts val="0"/>
              </a:spcAft>
              <a:buSzPct val="56250"/>
              <a:buChar char="•"/>
            </a:pPr>
            <a:r>
              <a:rPr lang="en-US"/>
              <a:t>Real-world activities</a:t>
            </a:r>
            <a:endParaRPr/>
          </a:p>
          <a:p>
            <a:pPr marL="457200" lvl="0" indent="-325755" algn="l" rtl="0">
              <a:lnSpc>
                <a:spcPct val="150000"/>
              </a:lnSpc>
              <a:spcBef>
                <a:spcPts val="0"/>
              </a:spcBef>
              <a:spcAft>
                <a:spcPts val="0"/>
              </a:spcAft>
              <a:buSzPct val="56250"/>
              <a:buChar char="•"/>
            </a:pPr>
            <a:r>
              <a:rPr lang="en-US"/>
              <a:t>Task completion is prioritized</a:t>
            </a:r>
            <a:endParaRPr/>
          </a:p>
          <a:p>
            <a:pPr marL="457200" lvl="0" indent="-325755" algn="l" rtl="0">
              <a:lnSpc>
                <a:spcPct val="150000"/>
              </a:lnSpc>
              <a:spcBef>
                <a:spcPts val="0"/>
              </a:spcBef>
              <a:spcAft>
                <a:spcPts val="0"/>
              </a:spcAft>
              <a:buSzPct val="56250"/>
              <a:buChar char="•"/>
            </a:pPr>
            <a:r>
              <a:rPr lang="en-US"/>
              <a:t>The assessment in terms of outcome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gc75fde4214_0_166"/>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Teaching Politeness ?</a:t>
            </a:r>
            <a:endParaRPr/>
          </a:p>
        </p:txBody>
      </p:sp>
      <p:sp>
        <p:nvSpPr>
          <p:cNvPr id="202" name="Google Shape;202;gc75fde4214_0_166"/>
          <p:cNvSpPr txBox="1">
            <a:spLocks noGrp="1"/>
          </p:cNvSpPr>
          <p:nvPr>
            <p:ph type="body" idx="1"/>
          </p:nvPr>
        </p:nvSpPr>
        <p:spPr>
          <a:xfrm>
            <a:off x="457200" y="1200150"/>
            <a:ext cx="8229600" cy="3394500"/>
          </a:xfrm>
          <a:prstGeom prst="rect">
            <a:avLst/>
          </a:prstGeom>
        </p:spPr>
        <p:txBody>
          <a:bodyPr spcFirstLastPara="1" wrap="square" lIns="91425" tIns="45700" rIns="91425" bIns="45700" anchor="t" anchorCtr="0">
            <a:normAutofit lnSpcReduction="10000"/>
          </a:bodyPr>
          <a:lstStyle/>
          <a:p>
            <a:pPr marL="457200" lvl="0" indent="-342900" algn="l" rtl="0">
              <a:lnSpc>
                <a:spcPct val="150000"/>
              </a:lnSpc>
              <a:spcBef>
                <a:spcPts val="360"/>
              </a:spcBef>
              <a:spcAft>
                <a:spcPts val="0"/>
              </a:spcAft>
              <a:buSzPts val="1800"/>
              <a:buChar char="•"/>
            </a:pPr>
            <a:r>
              <a:rPr lang="en-US"/>
              <a:t>Politeness is culture-specific</a:t>
            </a:r>
            <a:endParaRPr/>
          </a:p>
          <a:p>
            <a:pPr marL="457200" lvl="0" indent="-342900" algn="l" rtl="0">
              <a:lnSpc>
                <a:spcPct val="150000"/>
              </a:lnSpc>
              <a:spcBef>
                <a:spcPts val="0"/>
              </a:spcBef>
              <a:spcAft>
                <a:spcPts val="0"/>
              </a:spcAft>
              <a:buSzPts val="1800"/>
              <a:buChar char="•"/>
            </a:pPr>
            <a:r>
              <a:rPr lang="en-US"/>
              <a:t>Choice to be either polite or impolite</a:t>
            </a:r>
            <a:endParaRPr/>
          </a:p>
          <a:p>
            <a:pPr marL="457200" lvl="0" indent="-342900" algn="l" rtl="0">
              <a:lnSpc>
                <a:spcPct val="150000"/>
              </a:lnSpc>
              <a:spcBef>
                <a:spcPts val="0"/>
              </a:spcBef>
              <a:spcAft>
                <a:spcPts val="0"/>
              </a:spcAft>
              <a:buSzPts val="1800"/>
              <a:buChar char="•"/>
            </a:pPr>
            <a:r>
              <a:rPr lang="en-US"/>
              <a:t>Explicit metapragmatic instruction facilitates the development of pragmatic abilities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gc75fde4214_0_123"/>
          <p:cNvSpPr txBox="1">
            <a:spLocks noGrp="1"/>
          </p:cNvSpPr>
          <p:nvPr>
            <p:ph type="ctrTitle"/>
          </p:nvPr>
        </p:nvSpPr>
        <p:spPr>
          <a:xfrm>
            <a:off x="685800" y="2020494"/>
            <a:ext cx="7772400" cy="11025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Thank you!</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Google Shape;212;gc75fde4214_0_128"/>
          <p:cNvSpPr txBox="1">
            <a:spLocks noGrp="1"/>
          </p:cNvSpPr>
          <p:nvPr>
            <p:ph type="title"/>
          </p:nvPr>
        </p:nvSpPr>
        <p:spPr>
          <a:xfrm>
            <a:off x="457200" y="1"/>
            <a:ext cx="8229600" cy="6675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3000"/>
              <a:t>References</a:t>
            </a:r>
            <a:endParaRPr sz="3000"/>
          </a:p>
        </p:txBody>
      </p:sp>
      <p:sp>
        <p:nvSpPr>
          <p:cNvPr id="213" name="Google Shape;213;gc75fde4214_0_128"/>
          <p:cNvSpPr txBox="1">
            <a:spLocks noGrp="1"/>
          </p:cNvSpPr>
          <p:nvPr>
            <p:ph type="body" idx="1"/>
          </p:nvPr>
        </p:nvSpPr>
        <p:spPr>
          <a:xfrm>
            <a:off x="457200" y="667499"/>
            <a:ext cx="8229600" cy="4341529"/>
          </a:xfrm>
          <a:prstGeom prst="rect">
            <a:avLst/>
          </a:prstGeom>
        </p:spPr>
        <p:txBody>
          <a:bodyPr spcFirstLastPara="1" wrap="square" lIns="91425" tIns="45700" rIns="91425" bIns="45700" anchor="t" anchorCtr="0">
            <a:noAutofit/>
          </a:bodyPr>
          <a:lstStyle/>
          <a:p>
            <a:pPr marL="0" lvl="0" indent="0" algn="l" rtl="0">
              <a:spcBef>
                <a:spcPts val="1200"/>
              </a:spcBef>
              <a:spcAft>
                <a:spcPts val="0"/>
              </a:spcAft>
              <a:buNone/>
            </a:pPr>
            <a:r>
              <a:rPr lang="en-US" sz="1000" dirty="0">
                <a:solidFill>
                  <a:srgbClr val="FFFFFF"/>
                </a:solidFill>
                <a:latin typeface="Calibri"/>
                <a:ea typeface="Calibri"/>
                <a:cs typeface="Calibri"/>
                <a:sym typeface="Calibri"/>
              </a:rPr>
              <a:t>Blum-</a:t>
            </a:r>
            <a:r>
              <a:rPr lang="en-US" sz="1000" dirty="0" err="1">
                <a:solidFill>
                  <a:srgbClr val="FFFFFF"/>
                </a:solidFill>
                <a:latin typeface="Calibri"/>
                <a:ea typeface="Calibri"/>
                <a:cs typeface="Calibri"/>
                <a:sym typeface="Calibri"/>
              </a:rPr>
              <a:t>Kulka</a:t>
            </a:r>
            <a:r>
              <a:rPr lang="en-US" sz="1000" dirty="0">
                <a:solidFill>
                  <a:srgbClr val="FFFFFF"/>
                </a:solidFill>
                <a:latin typeface="Calibri"/>
                <a:ea typeface="Calibri"/>
                <a:cs typeface="Calibri"/>
                <a:sym typeface="Calibri"/>
              </a:rPr>
              <a:t>, S. (1982): “Learning to Say what you Mean in a Second Language: A Study of the Speech Act Performance of Learners of Hebrew as a Second Language”. Applied Linguistics 3 (1): 29-59.</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Council of Europe. (2020). </a:t>
            </a:r>
            <a:r>
              <a:rPr lang="en-US" sz="1000" i="1" dirty="0">
                <a:solidFill>
                  <a:srgbClr val="FFFFFF"/>
                </a:solidFill>
                <a:latin typeface="Calibri"/>
                <a:ea typeface="Calibri"/>
                <a:cs typeface="Calibri"/>
                <a:sym typeface="Calibri"/>
              </a:rPr>
              <a:t>Common European Framework of Reference for Languages: Learning, Teaching, Assessment (CEFR)</a:t>
            </a:r>
            <a:r>
              <a:rPr lang="en-US" sz="1000" dirty="0">
                <a:solidFill>
                  <a:srgbClr val="FFFFFF"/>
                </a:solidFill>
                <a:latin typeface="Calibri"/>
                <a:ea typeface="Calibri"/>
                <a:cs typeface="Calibri"/>
                <a:sym typeface="Calibri"/>
              </a:rPr>
              <a:t>.</a:t>
            </a:r>
            <a:r>
              <a:rPr lang="en-US" sz="1000" dirty="0">
                <a:solidFill>
                  <a:srgbClr val="FFFFFF"/>
                </a:solidFill>
                <a:uFill>
                  <a:noFill/>
                </a:u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https://www.coe.int/en/web/common-european-framework-reference-languages</a:t>
            </a:r>
            <a:endParaRPr sz="1000" u="sng"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Cultural Intelligence Center. (2020). </a:t>
            </a:r>
            <a:r>
              <a:rPr lang="en-US" sz="1000" i="1" dirty="0">
                <a:solidFill>
                  <a:srgbClr val="FFFFFF"/>
                </a:solidFill>
                <a:latin typeface="Calibri"/>
                <a:ea typeface="Calibri"/>
                <a:cs typeface="Calibri"/>
                <a:sym typeface="Calibri"/>
              </a:rPr>
              <a:t>CQ Pro Feedback Report</a:t>
            </a:r>
            <a:r>
              <a:rPr lang="en-US" sz="1000" dirty="0">
                <a:solidFill>
                  <a:srgbClr val="FFFFFF"/>
                </a:solidFill>
                <a:latin typeface="Calibri"/>
                <a:ea typeface="Calibri"/>
                <a:cs typeface="Calibri"/>
                <a:sym typeface="Calibri"/>
              </a:rPr>
              <a:t> (pp. 1-22, Rep.). Grand Rapids, MI: Cultural Intelligence Center.</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Davies, E. (1986): “Politeness and the Foreign Language Learner”. Anglo-American Studies 6: 117-130.</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Deacon, R. J. (2017). The causes of spelling errors by Arabic learners of English. </a:t>
            </a:r>
            <a:r>
              <a:rPr lang="en-US" sz="1000" i="1" dirty="0">
                <a:solidFill>
                  <a:srgbClr val="FFFFFF"/>
                </a:solidFill>
                <a:latin typeface="Calibri"/>
                <a:ea typeface="Calibri"/>
                <a:cs typeface="Calibri"/>
                <a:sym typeface="Calibri"/>
              </a:rPr>
              <a:t>Eurasian Journal of Applied Linguistics, 3</a:t>
            </a:r>
            <a:r>
              <a:rPr lang="en-US" sz="1000" dirty="0">
                <a:solidFill>
                  <a:srgbClr val="FFFFFF"/>
                </a:solidFill>
                <a:latin typeface="Calibri"/>
                <a:ea typeface="Calibri"/>
                <a:cs typeface="Calibri"/>
                <a:sym typeface="Calibri"/>
              </a:rPr>
              <a:t>(2), 1-22. </a:t>
            </a:r>
            <a:r>
              <a:rPr lang="en-US" sz="1000" u="sng" dirty="0">
                <a:solidFill>
                  <a:srgbClr val="FFFFFF"/>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http://ezproxy.liberty.edu/login?qurl=https%3A%2F%2Fwww.proquest.com%2Fdocview%2F2265866771%3Faccountid%3D12085</a:t>
            </a:r>
            <a:endParaRPr sz="1000" u="sng"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err="1">
                <a:solidFill>
                  <a:srgbClr val="FFFFFF"/>
                </a:solidFill>
                <a:latin typeface="Calibri"/>
                <a:ea typeface="Calibri"/>
                <a:cs typeface="Calibri"/>
                <a:sym typeface="Calibri"/>
              </a:rPr>
              <a:t>Elachachi</a:t>
            </a:r>
            <a:r>
              <a:rPr lang="en-US" sz="1000" dirty="0">
                <a:solidFill>
                  <a:srgbClr val="FFFFFF"/>
                </a:solidFill>
                <a:latin typeface="Calibri"/>
                <a:ea typeface="Calibri"/>
                <a:cs typeface="Calibri"/>
                <a:sym typeface="Calibri"/>
              </a:rPr>
              <a:t>, H. H. (2015). Exploring cultural barriers in EFL Arab learners’ writing. </a:t>
            </a:r>
            <a:r>
              <a:rPr lang="en-US" sz="1000" i="1" dirty="0">
                <a:solidFill>
                  <a:srgbClr val="FFFFFF"/>
                </a:solidFill>
                <a:latin typeface="Calibri"/>
                <a:ea typeface="Calibri"/>
                <a:cs typeface="Calibri"/>
                <a:sym typeface="Calibri"/>
              </a:rPr>
              <a:t>Procedia - Social and Behavioral Sciences</a:t>
            </a:r>
            <a:r>
              <a:rPr lang="en-US" sz="1000" dirty="0">
                <a:solidFill>
                  <a:srgbClr val="FFFFFF"/>
                </a:solidFill>
                <a:latin typeface="Calibri"/>
                <a:ea typeface="Calibri"/>
                <a:cs typeface="Calibri"/>
                <a:sym typeface="Calibri"/>
              </a:rPr>
              <a:t>, </a:t>
            </a:r>
            <a:r>
              <a:rPr lang="en-US" sz="1000" i="1" dirty="0">
                <a:solidFill>
                  <a:srgbClr val="FFFFFF"/>
                </a:solidFill>
                <a:latin typeface="Calibri"/>
                <a:ea typeface="Calibri"/>
                <a:cs typeface="Calibri"/>
                <a:sym typeface="Calibri"/>
              </a:rPr>
              <a:t>199</a:t>
            </a:r>
            <a:r>
              <a:rPr lang="en-US" sz="1000" dirty="0">
                <a:solidFill>
                  <a:srgbClr val="FFFFFF"/>
                </a:solidFill>
                <a:latin typeface="Calibri"/>
                <a:ea typeface="Calibri"/>
                <a:cs typeface="Calibri"/>
                <a:sym typeface="Calibri"/>
              </a:rPr>
              <a:t>, 2015, Pages 129-136, ISSN 1877-0428, </a:t>
            </a:r>
            <a:r>
              <a:rPr lang="en-US" sz="1000" u="sng" dirty="0">
                <a:solidFill>
                  <a:schemeClr val="hlink"/>
                </a:solidFill>
                <a:latin typeface="Calibri"/>
                <a:ea typeface="Calibri"/>
                <a:cs typeface="Calibri"/>
                <a:sym typeface="Calibri"/>
                <a:hlinkClick r:id="rId5"/>
              </a:rPr>
              <a:t>https://doi.org/10.1016/j.sbspro.2015.07.496</a:t>
            </a:r>
            <a:r>
              <a:rPr lang="en-US" sz="1000" dirty="0">
                <a:solidFill>
                  <a:srgbClr val="FFFFFF"/>
                </a:solidFill>
                <a:latin typeface="Calibri"/>
                <a:ea typeface="Calibri"/>
                <a:cs typeface="Calibri"/>
                <a:sym typeface="Calibri"/>
              </a:rPr>
              <a:t>.</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Fernández Amaya, L. (2008). Teaching culture: Is it possible to avoid pragmatic failure? </a:t>
            </a:r>
            <a:r>
              <a:rPr lang="en-US" sz="1000" i="1" dirty="0" err="1">
                <a:solidFill>
                  <a:srgbClr val="FFFFFF"/>
                </a:solidFill>
                <a:latin typeface="Calibri"/>
                <a:ea typeface="Calibri"/>
                <a:cs typeface="Calibri"/>
                <a:sym typeface="Calibri"/>
              </a:rPr>
              <a:t>Revista</a:t>
            </a:r>
            <a:r>
              <a:rPr lang="en-US" sz="1000" i="1" dirty="0">
                <a:solidFill>
                  <a:srgbClr val="FFFFFF"/>
                </a:solidFill>
                <a:latin typeface="Calibri"/>
                <a:ea typeface="Calibri"/>
                <a:cs typeface="Calibri"/>
                <a:sym typeface="Calibri"/>
              </a:rPr>
              <a:t> </a:t>
            </a:r>
            <a:r>
              <a:rPr lang="en-US" sz="1000" i="1" dirty="0" err="1">
                <a:solidFill>
                  <a:srgbClr val="FFFFFF"/>
                </a:solidFill>
                <a:latin typeface="Calibri"/>
                <a:ea typeface="Calibri"/>
                <a:cs typeface="Calibri"/>
                <a:sym typeface="Calibri"/>
              </a:rPr>
              <a:t>Alicantina</a:t>
            </a:r>
            <a:r>
              <a:rPr lang="en-US" sz="1000" i="1" dirty="0">
                <a:solidFill>
                  <a:srgbClr val="FFFFFF"/>
                </a:solidFill>
                <a:latin typeface="Calibri"/>
                <a:ea typeface="Calibri"/>
                <a:cs typeface="Calibri"/>
                <a:sym typeface="Calibri"/>
              </a:rPr>
              <a:t> De </a:t>
            </a:r>
            <a:r>
              <a:rPr lang="en-US" sz="1000" i="1" dirty="0" err="1">
                <a:solidFill>
                  <a:srgbClr val="FFFFFF"/>
                </a:solidFill>
                <a:latin typeface="Calibri"/>
                <a:ea typeface="Calibri"/>
                <a:cs typeface="Calibri"/>
                <a:sym typeface="Calibri"/>
              </a:rPr>
              <a:t>Estudios</a:t>
            </a:r>
            <a:r>
              <a:rPr lang="en-US" sz="1000" i="1" dirty="0">
                <a:solidFill>
                  <a:srgbClr val="FFFFFF"/>
                </a:solidFill>
                <a:latin typeface="Calibri"/>
                <a:ea typeface="Calibri"/>
                <a:cs typeface="Calibri"/>
                <a:sym typeface="Calibri"/>
              </a:rPr>
              <a:t> </a:t>
            </a:r>
            <a:r>
              <a:rPr lang="en-US" sz="1000" i="1" dirty="0" err="1">
                <a:solidFill>
                  <a:srgbClr val="FFFFFF"/>
                </a:solidFill>
                <a:latin typeface="Calibri"/>
                <a:ea typeface="Calibri"/>
                <a:cs typeface="Calibri"/>
                <a:sym typeface="Calibri"/>
              </a:rPr>
              <a:t>Ingleses</a:t>
            </a:r>
            <a:r>
              <a:rPr lang="en-US" sz="1000" i="1" dirty="0">
                <a:solidFill>
                  <a:srgbClr val="FFFFFF"/>
                </a:solidFill>
                <a:latin typeface="Calibri"/>
                <a:ea typeface="Calibri"/>
                <a:cs typeface="Calibri"/>
                <a:sym typeface="Calibri"/>
              </a:rPr>
              <a:t>,</a:t>
            </a:r>
            <a:r>
              <a:rPr lang="en-US" sz="1000" dirty="0">
                <a:solidFill>
                  <a:srgbClr val="FFFFFF"/>
                </a:solidFill>
                <a:latin typeface="Calibri"/>
                <a:ea typeface="Calibri"/>
                <a:cs typeface="Calibri"/>
                <a:sym typeface="Calibri"/>
              </a:rPr>
              <a:t> (21), 11-24. doi:10.14198/raei.2008.21.02</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err="1">
                <a:solidFill>
                  <a:srgbClr val="FFFFFF"/>
                </a:solidFill>
                <a:latin typeface="Calibri"/>
                <a:ea typeface="Calibri"/>
                <a:cs typeface="Calibri"/>
                <a:sym typeface="Calibri"/>
              </a:rPr>
              <a:t>Ghazzoul</a:t>
            </a:r>
            <a:r>
              <a:rPr lang="en-US" sz="1000" dirty="0">
                <a:solidFill>
                  <a:srgbClr val="FFFFFF"/>
                </a:solidFill>
                <a:latin typeface="Calibri"/>
                <a:ea typeface="Calibri"/>
                <a:cs typeface="Calibri"/>
                <a:sym typeface="Calibri"/>
              </a:rPr>
              <a:t>, N. (2019). Linguistic and pragmatic failure of Arab learners in direct polite requests and invitations: A cross-cultural study. </a:t>
            </a:r>
            <a:r>
              <a:rPr lang="en-US" sz="1000" i="1" dirty="0">
                <a:solidFill>
                  <a:srgbClr val="FFFFFF"/>
                </a:solidFill>
                <a:latin typeface="Calibri"/>
                <a:ea typeface="Calibri"/>
                <a:cs typeface="Calibri"/>
                <a:sym typeface="Calibri"/>
              </a:rPr>
              <a:t>Theory and Practice in Language Studies</a:t>
            </a:r>
            <a:r>
              <a:rPr lang="en-US" sz="1000" dirty="0">
                <a:solidFill>
                  <a:srgbClr val="FFFFFF"/>
                </a:solidFill>
                <a:latin typeface="Calibri"/>
                <a:ea typeface="Calibri"/>
                <a:cs typeface="Calibri"/>
                <a:sym typeface="Calibri"/>
              </a:rPr>
              <a:t>, </a:t>
            </a:r>
            <a:r>
              <a:rPr lang="en-US" sz="1000" i="1" dirty="0">
                <a:solidFill>
                  <a:srgbClr val="FFFFFF"/>
                </a:solidFill>
                <a:latin typeface="Calibri"/>
                <a:ea typeface="Calibri"/>
                <a:cs typeface="Calibri"/>
                <a:sym typeface="Calibri"/>
              </a:rPr>
              <a:t>9</a:t>
            </a:r>
            <a:r>
              <a:rPr lang="en-US" sz="1000" dirty="0">
                <a:solidFill>
                  <a:srgbClr val="FFFFFF"/>
                </a:solidFill>
                <a:latin typeface="Calibri"/>
                <a:ea typeface="Calibri"/>
                <a:cs typeface="Calibri"/>
                <a:sym typeface="Calibri"/>
              </a:rPr>
              <a:t>(2), 223-230.</a:t>
            </a:r>
            <a:r>
              <a:rPr lang="en-US" sz="1000" dirty="0">
                <a:solidFill>
                  <a:srgbClr val="FFFFFF"/>
                </a:solidFill>
                <a:uFill>
                  <a:noFill/>
                </a:uFill>
                <a:latin typeface="Calibri"/>
                <a:ea typeface="Calibri"/>
                <a:cs typeface="Calibri"/>
                <a:sym typeface="Calibri"/>
                <a:hlinkClick r:id="rId6">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http://dx.doi.org/10.17507/tpls.0902.13</a:t>
            </a:r>
            <a:endParaRPr sz="1000" u="sng" dirty="0">
              <a:solidFill>
                <a:srgbClr val="FFFFFF"/>
              </a:solidFill>
              <a:latin typeface="Calibri"/>
              <a:ea typeface="Calibri"/>
              <a:cs typeface="Calibri"/>
              <a:sym typeface="Calibri"/>
            </a:endParaRPr>
          </a:p>
          <a:p>
            <a:pPr marL="355600" lvl="0" indent="-355600" algn="l" rtl="0">
              <a:spcBef>
                <a:spcPts val="1200"/>
              </a:spcBef>
              <a:spcAft>
                <a:spcPts val="0"/>
              </a:spcAft>
              <a:buNone/>
            </a:pPr>
            <a:r>
              <a:rPr lang="en-US" sz="1000" dirty="0">
                <a:solidFill>
                  <a:srgbClr val="FFFFFF"/>
                </a:solidFill>
                <a:latin typeface="Calibri"/>
                <a:ea typeface="Calibri"/>
                <a:cs typeface="Calibri"/>
                <a:sym typeface="Calibri"/>
              </a:rPr>
              <a:t>Hill, J., &amp; </a:t>
            </a:r>
            <a:r>
              <a:rPr lang="en-US" sz="1000" dirty="0" err="1">
                <a:solidFill>
                  <a:srgbClr val="FFFFFF"/>
                </a:solidFill>
                <a:latin typeface="Calibri"/>
                <a:ea typeface="Calibri"/>
                <a:cs typeface="Calibri"/>
                <a:sym typeface="Calibri"/>
              </a:rPr>
              <a:t>Björk</a:t>
            </a:r>
            <a:r>
              <a:rPr lang="en-US" sz="1000" dirty="0">
                <a:solidFill>
                  <a:srgbClr val="FFFFFF"/>
                </a:solidFill>
                <a:latin typeface="Calibri"/>
                <a:ea typeface="Calibri"/>
                <a:cs typeface="Calibri"/>
                <a:sym typeface="Calibri"/>
              </a:rPr>
              <a:t>, C. L. (2008). </a:t>
            </a:r>
            <a:r>
              <a:rPr lang="en-US" sz="1000" i="1" dirty="0">
                <a:solidFill>
                  <a:srgbClr val="FFFFFF"/>
                </a:solidFill>
                <a:latin typeface="Calibri"/>
                <a:ea typeface="Calibri"/>
                <a:cs typeface="Calibri"/>
                <a:sym typeface="Calibri"/>
              </a:rPr>
              <a:t>Classroom instruction that works with English language learners: Participant's workbook</a:t>
            </a:r>
            <a:r>
              <a:rPr lang="en-US" sz="1000" dirty="0">
                <a:solidFill>
                  <a:srgbClr val="FFFFFF"/>
                </a:solidFill>
                <a:latin typeface="Calibri"/>
                <a:ea typeface="Calibri"/>
                <a:cs typeface="Calibri"/>
                <a:sym typeface="Calibri"/>
              </a:rPr>
              <a:t>. Alexandria, VA: Association for Supervision and Curriculum Development.</a:t>
            </a:r>
            <a:endParaRPr sz="1000" dirty="0">
              <a:solidFill>
                <a:srgbClr val="FFFFFF"/>
              </a:solidFill>
              <a:latin typeface="Calibri"/>
              <a:ea typeface="Calibri"/>
              <a:cs typeface="Calibri"/>
              <a:sym typeface="Calibri"/>
            </a:endParaRPr>
          </a:p>
          <a:p>
            <a:pPr marL="355600" lvl="0" indent="-355600" algn="l" rtl="0">
              <a:spcBef>
                <a:spcPts val="1200"/>
              </a:spcBef>
              <a:spcAft>
                <a:spcPts val="0"/>
              </a:spcAft>
              <a:buNone/>
            </a:pPr>
            <a:r>
              <a:rPr lang="en-US" sz="1000" dirty="0">
                <a:solidFill>
                  <a:srgbClr val="FFFFFF"/>
                </a:solidFill>
                <a:latin typeface="Calibri"/>
                <a:ea typeface="Calibri"/>
                <a:cs typeface="Calibri"/>
                <a:sym typeface="Calibri"/>
              </a:rPr>
              <a:t>Kasper, G. and Schmidt, R. (1996): “Developmental Issues in Interlanguage Pragmatics”. In G. Kasper, ed., The Development of Pragmatic Competence. SSLA 18 (2):  149-170. </a:t>
            </a:r>
            <a:endParaRPr sz="1000" dirty="0">
              <a:solidFill>
                <a:srgbClr val="FFFFFF"/>
              </a:solidFill>
              <a:latin typeface="Calibri"/>
              <a:ea typeface="Calibri"/>
              <a:cs typeface="Calibri"/>
              <a:sym typeface="Calibri"/>
            </a:endParaRPr>
          </a:p>
          <a:p>
            <a:pPr marL="0" lvl="0" indent="0" algn="l" rtl="0">
              <a:spcBef>
                <a:spcPts val="1200"/>
              </a:spcBef>
              <a:spcAft>
                <a:spcPts val="0"/>
              </a:spcAft>
              <a:buNone/>
            </a:pPr>
            <a:endParaRPr sz="1000" dirty="0">
              <a:solidFill>
                <a:srgbClr val="FFFFFF"/>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gc75fde4214_0_52"/>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Statement of the problem</a:t>
            </a:r>
            <a:endParaRPr/>
          </a:p>
        </p:txBody>
      </p:sp>
      <p:sp>
        <p:nvSpPr>
          <p:cNvPr id="91" name="Google Shape;91;gc75fde4214_0_52"/>
          <p:cNvSpPr txBox="1">
            <a:spLocks noGrp="1"/>
          </p:cNvSpPr>
          <p:nvPr>
            <p:ph type="body" idx="1"/>
          </p:nvPr>
        </p:nvSpPr>
        <p:spPr>
          <a:xfrm>
            <a:off x="457200" y="1200151"/>
            <a:ext cx="8229600" cy="3394500"/>
          </a:xfrm>
          <a:prstGeom prst="rect">
            <a:avLst/>
          </a:prstGeom>
        </p:spPr>
        <p:txBody>
          <a:bodyPr spcFirstLastPara="1" wrap="square" lIns="91425" tIns="45700" rIns="91425" bIns="45700" anchor="t" anchorCtr="0">
            <a:normAutofit/>
          </a:bodyPr>
          <a:lstStyle/>
          <a:p>
            <a:pPr marL="0" lvl="0" indent="0" algn="l" rtl="0">
              <a:lnSpc>
                <a:spcPct val="115000"/>
              </a:lnSpc>
              <a:spcBef>
                <a:spcPts val="360"/>
              </a:spcBef>
              <a:spcAft>
                <a:spcPts val="0"/>
              </a:spcAft>
              <a:buNone/>
            </a:pPr>
            <a:r>
              <a:rPr lang="en-US"/>
              <a:t>Arabic-Speaking English language learners (ASELLs) may struggle with correct spelling and upholding cultural standards of politeness/intercultural competence.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gc65c2735b1_0_3"/>
          <p:cNvSpPr txBox="1">
            <a:spLocks noGrp="1"/>
          </p:cNvSpPr>
          <p:nvPr>
            <p:ph type="title"/>
          </p:nvPr>
        </p:nvSpPr>
        <p:spPr>
          <a:xfrm>
            <a:off x="457200" y="1"/>
            <a:ext cx="8229600" cy="6675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3000"/>
              <a:t>References</a:t>
            </a:r>
            <a:endParaRPr sz="3000"/>
          </a:p>
        </p:txBody>
      </p:sp>
      <p:sp>
        <p:nvSpPr>
          <p:cNvPr id="219" name="Google Shape;219;gc65c2735b1_0_3"/>
          <p:cNvSpPr txBox="1">
            <a:spLocks noGrp="1"/>
          </p:cNvSpPr>
          <p:nvPr>
            <p:ph type="body" idx="1"/>
          </p:nvPr>
        </p:nvSpPr>
        <p:spPr>
          <a:xfrm>
            <a:off x="457200" y="667500"/>
            <a:ext cx="8229600" cy="4241400"/>
          </a:xfrm>
          <a:prstGeom prst="rect">
            <a:avLst/>
          </a:prstGeom>
        </p:spPr>
        <p:txBody>
          <a:bodyPr spcFirstLastPara="1" wrap="square" lIns="91425" tIns="45700" rIns="91425" bIns="45700" anchor="t" anchorCtr="0">
            <a:noAutofit/>
          </a:bodyPr>
          <a:lstStyle/>
          <a:p>
            <a:pPr marL="0" lvl="0" indent="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Prabhu, N. S. (1987). </a:t>
            </a:r>
            <a:r>
              <a:rPr lang="en-US" sz="1000" i="1" dirty="0">
                <a:solidFill>
                  <a:srgbClr val="FFFFFF"/>
                </a:solidFill>
                <a:latin typeface="Calibri"/>
                <a:ea typeface="Calibri"/>
                <a:cs typeface="Calibri"/>
                <a:sym typeface="Calibri"/>
              </a:rPr>
              <a:t>Second Language Pedagogy</a:t>
            </a:r>
            <a:r>
              <a:rPr lang="en-US" sz="1000" dirty="0">
                <a:solidFill>
                  <a:srgbClr val="FFFFFF"/>
                </a:solidFill>
                <a:latin typeface="Calibri"/>
                <a:ea typeface="Calibri"/>
                <a:cs typeface="Calibri"/>
                <a:sym typeface="Calibri"/>
              </a:rPr>
              <a:t>. Oxford University Press. Retrieved 18 January 2013.</a:t>
            </a:r>
            <a:endParaRPr sz="1000"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Raza, K. (2018). Adapting Teaching Strategies to Arab Student Needs in an EFL Classroom.</a:t>
            </a:r>
            <a:r>
              <a:rPr lang="en-US" sz="1000" i="1" dirty="0">
                <a:solidFill>
                  <a:srgbClr val="FFFFFF"/>
                </a:solidFill>
                <a:latin typeface="Calibri"/>
                <a:ea typeface="Calibri"/>
                <a:cs typeface="Calibri"/>
                <a:sym typeface="Calibri"/>
              </a:rPr>
              <a:t> Journal of Ethnic and Cultural Studies, 5</a:t>
            </a:r>
            <a:r>
              <a:rPr lang="en-US" sz="1000" dirty="0">
                <a:solidFill>
                  <a:srgbClr val="FFFFFF"/>
                </a:solidFill>
                <a:latin typeface="Calibri"/>
                <a:ea typeface="Calibri"/>
                <a:cs typeface="Calibri"/>
                <a:sym typeface="Calibri"/>
              </a:rPr>
              <a:t>(1), 16-27.</a:t>
            </a:r>
            <a:r>
              <a:rPr lang="en-US" sz="1000" dirty="0">
                <a:solidFill>
                  <a:srgbClr val="FFFFFF"/>
                </a:solidFill>
                <a:uFill>
                  <a:noFill/>
                </a:uFill>
                <a:latin typeface="Calibri"/>
                <a:ea typeface="Calibri"/>
                <a:cs typeface="Calibri"/>
                <a:sym typeface="Calibri"/>
                <a:hlinkClick r:id="rId3">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http://ezproxy.liberty.edu/login?qurl=https%3A%2F%2Fwww.proquest.com%2Fdocview%2F2131780542%3Faccountid%3D12085</a:t>
            </a:r>
            <a:endParaRPr sz="1000" u="sng"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Rifai, D., &amp; Haddad, M. (2015, March 17). </a:t>
            </a:r>
            <a:r>
              <a:rPr lang="en-US" sz="1000" i="1" dirty="0">
                <a:solidFill>
                  <a:srgbClr val="FFFFFF"/>
                </a:solidFill>
                <a:latin typeface="Calibri"/>
                <a:ea typeface="Calibri"/>
                <a:cs typeface="Calibri"/>
                <a:sym typeface="Calibri"/>
              </a:rPr>
              <a:t>What's left of Syria?</a:t>
            </a:r>
            <a:r>
              <a:rPr lang="en-US" sz="1000" dirty="0">
                <a:solidFill>
                  <a:srgbClr val="FFFFFF"/>
                </a:solidFill>
                <a:latin typeface="Calibri"/>
                <a:ea typeface="Calibri"/>
                <a:cs typeface="Calibri"/>
                <a:sym typeface="Calibri"/>
              </a:rPr>
              <a:t> Al Jazeera</a:t>
            </a:r>
            <a:r>
              <a:rPr lang="en-US" sz="1000" dirty="0">
                <a:solidFill>
                  <a:srgbClr val="FFFFFF"/>
                </a:solidFill>
                <a:uFill>
                  <a:noFill/>
                </a:uFill>
                <a:latin typeface="Calibri"/>
                <a:ea typeface="Calibri"/>
                <a:cs typeface="Calibri"/>
                <a:sym typeface="Calibri"/>
                <a:hlinkClick r:id="rId4">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https://www.aljazeera.com/news/2015/03/17/whats-left-of-syria/</a:t>
            </a:r>
            <a:r>
              <a:rPr lang="en-US" sz="1000" dirty="0">
                <a:solidFill>
                  <a:srgbClr val="FFFFFF"/>
                </a:solidFill>
                <a:latin typeface="Calibri"/>
                <a:ea typeface="Calibri"/>
                <a:cs typeface="Calibri"/>
                <a:sym typeface="Calibri"/>
              </a:rPr>
              <a:t>.</a:t>
            </a:r>
            <a:endParaRPr sz="1000"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US" sz="1000" dirty="0" err="1">
                <a:solidFill>
                  <a:srgbClr val="FFFFFF"/>
                </a:solidFill>
                <a:latin typeface="Calibri"/>
                <a:ea typeface="Calibri"/>
                <a:cs typeface="Calibri"/>
                <a:sym typeface="Calibri"/>
              </a:rPr>
              <a:t>Rula</a:t>
            </a:r>
            <a:r>
              <a:rPr lang="en-US" sz="1000" dirty="0">
                <a:solidFill>
                  <a:srgbClr val="FFFFFF"/>
                </a:solidFill>
                <a:latin typeface="Calibri"/>
                <a:ea typeface="Calibri"/>
                <a:cs typeface="Calibri"/>
                <a:sym typeface="Calibri"/>
              </a:rPr>
              <a:t>, F. B. (2013). On Congratulating, Thanking, and Apologizing in Jordanian Arabic and American English.</a:t>
            </a:r>
            <a:r>
              <a:rPr lang="en-US" sz="1000" i="1" dirty="0">
                <a:solidFill>
                  <a:srgbClr val="FFFFFF"/>
                </a:solidFill>
                <a:latin typeface="Calibri"/>
                <a:ea typeface="Calibri"/>
                <a:cs typeface="Calibri"/>
                <a:sym typeface="Calibri"/>
              </a:rPr>
              <a:t> Journal of Intercultural Communication, </a:t>
            </a:r>
            <a:r>
              <a:rPr lang="en-US" sz="1000" dirty="0">
                <a:solidFill>
                  <a:srgbClr val="FFFFFF"/>
                </a:solidFill>
                <a:latin typeface="Calibri"/>
                <a:ea typeface="Calibri"/>
                <a:cs typeface="Calibri"/>
                <a:sym typeface="Calibri"/>
              </a:rPr>
              <a:t>(32)</a:t>
            </a:r>
            <a:r>
              <a:rPr lang="en-US" sz="1000" dirty="0">
                <a:solidFill>
                  <a:srgbClr val="FFFFFF"/>
                </a:solidFill>
                <a:uFill>
                  <a:noFill/>
                </a:uFill>
                <a:latin typeface="Calibri"/>
                <a:ea typeface="Calibri"/>
                <a:cs typeface="Calibri"/>
                <a:sym typeface="Calibri"/>
                <a:hlinkClick r:id="rId5">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http://ezproxy.liberty.edu/login?qurl=https%3A%2F%2Fwww.proquest.com%2Fdocview%2F1703413162%3Faccountid%3D12085</a:t>
            </a:r>
            <a:endParaRPr sz="1000" u="sng"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Ryan, A., &amp; Meara, P. (1991). The case of the invisible vowels: Arabic speakers reading English words. </a:t>
            </a:r>
            <a:r>
              <a:rPr lang="en-US" sz="1000" i="1" dirty="0">
                <a:solidFill>
                  <a:srgbClr val="FFFFFF"/>
                </a:solidFill>
                <a:latin typeface="Calibri"/>
                <a:ea typeface="Calibri"/>
                <a:cs typeface="Calibri"/>
                <a:sym typeface="Calibri"/>
              </a:rPr>
              <a:t>Reading in a foreign language</a:t>
            </a:r>
            <a:r>
              <a:rPr lang="en-US" sz="1000" dirty="0">
                <a:solidFill>
                  <a:srgbClr val="FFFFFF"/>
                </a:solidFill>
                <a:latin typeface="Calibri"/>
                <a:ea typeface="Calibri"/>
                <a:cs typeface="Calibri"/>
                <a:sym typeface="Calibri"/>
              </a:rPr>
              <a:t>, </a:t>
            </a:r>
            <a:r>
              <a:rPr lang="en-US" sz="1000" i="1" dirty="0">
                <a:solidFill>
                  <a:srgbClr val="FFFFFF"/>
                </a:solidFill>
                <a:latin typeface="Calibri"/>
                <a:ea typeface="Calibri"/>
                <a:cs typeface="Calibri"/>
                <a:sym typeface="Calibri"/>
              </a:rPr>
              <a:t>7</a:t>
            </a:r>
            <a:r>
              <a:rPr lang="en-US" sz="1000" dirty="0">
                <a:solidFill>
                  <a:srgbClr val="FFFFFF"/>
                </a:solidFill>
                <a:latin typeface="Calibri"/>
                <a:ea typeface="Calibri"/>
                <a:cs typeface="Calibri"/>
                <a:sym typeface="Calibri"/>
              </a:rPr>
              <a:t>, 531-531.</a:t>
            </a:r>
            <a:endParaRPr sz="1000" dirty="0">
              <a:solidFill>
                <a:srgbClr val="FFFFFF"/>
              </a:solidFill>
              <a:latin typeface="Calibri"/>
              <a:ea typeface="Calibri"/>
              <a:cs typeface="Calibri"/>
              <a:sym typeface="Calibri"/>
            </a:endParaRPr>
          </a:p>
          <a:p>
            <a:pPr marL="355600" lvl="0" indent="-35560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Sadock, J. (1970). Studies Presented to Robert B. Lees by His Students</a:t>
            </a:r>
            <a:r>
              <a:rPr lang="en-US" sz="1000" i="1" dirty="0">
                <a:solidFill>
                  <a:srgbClr val="FFFFFF"/>
                </a:solidFill>
                <a:latin typeface="Calibri"/>
                <a:ea typeface="Calibri"/>
                <a:cs typeface="Calibri"/>
                <a:sym typeface="Calibri"/>
              </a:rPr>
              <a:t>, Whimperatives</a:t>
            </a:r>
            <a:r>
              <a:rPr lang="en-US" sz="1000" dirty="0">
                <a:solidFill>
                  <a:srgbClr val="FFFFFF"/>
                </a:solidFill>
                <a:latin typeface="Calibri"/>
                <a:ea typeface="Calibri"/>
                <a:cs typeface="Calibri"/>
                <a:sym typeface="Calibri"/>
              </a:rPr>
              <a:t> (14 ed), Linguistic Research, Inc..</a:t>
            </a:r>
            <a:endParaRPr sz="1000" dirty="0">
              <a:solidFill>
                <a:srgbClr val="FFFFFF"/>
              </a:solidFill>
              <a:latin typeface="Calibri"/>
              <a:ea typeface="Calibri"/>
              <a:cs typeface="Calibri"/>
              <a:sym typeface="Calibri"/>
            </a:endParaRPr>
          </a:p>
          <a:p>
            <a:pPr marL="355600" lvl="0" indent="-355600" algn="l" rtl="0">
              <a:lnSpc>
                <a:spcPct val="100000"/>
              </a:lnSpc>
              <a:spcBef>
                <a:spcPts val="1200"/>
              </a:spcBef>
              <a:spcAft>
                <a:spcPts val="0"/>
              </a:spcAft>
              <a:buNone/>
            </a:pPr>
            <a:r>
              <a:rPr lang="en-US" sz="1000" dirty="0" err="1">
                <a:solidFill>
                  <a:srgbClr val="FFFFFF"/>
                </a:solidFill>
                <a:latin typeface="Calibri"/>
                <a:ea typeface="Calibri"/>
                <a:cs typeface="Calibri"/>
                <a:sym typeface="Calibri"/>
              </a:rPr>
              <a:t>Starschenko</a:t>
            </a:r>
            <a:r>
              <a:rPr lang="en-US" sz="1000" dirty="0">
                <a:solidFill>
                  <a:srgbClr val="FFFFFF"/>
                </a:solidFill>
                <a:latin typeface="Calibri"/>
                <a:ea typeface="Calibri"/>
                <a:cs typeface="Calibri"/>
                <a:sym typeface="Calibri"/>
              </a:rPr>
              <a:t>, A. and </a:t>
            </a:r>
            <a:r>
              <a:rPr lang="en-US" sz="1000" dirty="0" err="1">
                <a:solidFill>
                  <a:srgbClr val="FFFFFF"/>
                </a:solidFill>
                <a:latin typeface="Calibri"/>
                <a:ea typeface="Calibri"/>
                <a:cs typeface="Calibri"/>
                <a:sym typeface="Calibri"/>
              </a:rPr>
              <a:t>Wierzba</a:t>
            </a:r>
            <a:r>
              <a:rPr lang="en-US" sz="1000" dirty="0">
                <a:solidFill>
                  <a:srgbClr val="FFFFFF"/>
                </a:solidFill>
                <a:latin typeface="Calibri"/>
                <a:ea typeface="Calibri"/>
                <a:cs typeface="Calibri"/>
                <a:sym typeface="Calibri"/>
              </a:rPr>
              <a:t>, M. (2020). L-Rex: Linguistic rating experiments [software], version 0.8, GNU General Public License v3.0,</a:t>
            </a:r>
            <a:r>
              <a:rPr lang="en-US" sz="1000" dirty="0">
                <a:solidFill>
                  <a:srgbClr val="FFFFFF"/>
                </a:solidFill>
                <a:uFill>
                  <a:noFill/>
                </a:uFill>
                <a:latin typeface="Calibri"/>
                <a:ea typeface="Calibri"/>
                <a:cs typeface="Calibri"/>
                <a:sym typeface="Calibri"/>
                <a:hlinkClick r:id="rId6">
                  <a:extLst>
                    <a:ext uri="{A12FA001-AC4F-418D-AE19-62706E023703}">
                      <ahyp:hlinkClr xmlns:ahyp="http://schemas.microsoft.com/office/drawing/2018/hyperlinkcolor" val="tx"/>
                    </a:ext>
                  </a:extLst>
                </a:hlinkClick>
              </a:rPr>
              <a:t> </a:t>
            </a:r>
            <a:r>
              <a:rPr lang="en-US" sz="1000" u="sng" dirty="0">
                <a:solidFill>
                  <a:schemeClr val="hlink"/>
                </a:solidFill>
                <a:latin typeface="Calibri"/>
                <a:ea typeface="Calibri"/>
                <a:cs typeface="Calibri"/>
                <a:sym typeface="Calibri"/>
                <a:hlinkClick r:id="rId6"/>
              </a:rPr>
              <a:t>https://github.com/2e2a/l-rex/</a:t>
            </a:r>
            <a:r>
              <a:rPr lang="en-US" sz="1000" u="sng" dirty="0">
                <a:solidFill>
                  <a:srgbClr val="FFFFFF"/>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a:t>
            </a:r>
            <a:endParaRPr sz="1000" u="sng" dirty="0">
              <a:solidFill>
                <a:srgbClr val="FFFFFF"/>
              </a:solidFill>
              <a:latin typeface="Calibri"/>
              <a:ea typeface="Calibri"/>
              <a:cs typeface="Calibri"/>
              <a:sym typeface="Calibri"/>
            </a:endParaRPr>
          </a:p>
          <a:p>
            <a:pPr marL="0" lvl="0" indent="0" algn="l" rtl="0">
              <a:spcBef>
                <a:spcPts val="1200"/>
              </a:spcBef>
              <a:spcAft>
                <a:spcPts val="0"/>
              </a:spcAft>
              <a:buNone/>
            </a:pPr>
            <a:r>
              <a:rPr lang="en-US" sz="1000" dirty="0">
                <a:solidFill>
                  <a:srgbClr val="FFFFFF"/>
                </a:solidFill>
                <a:latin typeface="Calibri"/>
                <a:ea typeface="Calibri"/>
                <a:cs typeface="Calibri"/>
                <a:sym typeface="Calibri"/>
              </a:rPr>
              <a:t>Thomas, J. (1983). “Cross-Cultural Pragmatic Failure”, Applied Linguistics, 4(2).</a:t>
            </a:r>
            <a:endParaRPr sz="1000" u="sng" dirty="0">
              <a:solidFill>
                <a:srgbClr val="FFFFFF"/>
              </a:solidFill>
              <a:latin typeface="Calibri"/>
              <a:ea typeface="Calibri"/>
              <a:cs typeface="Calibri"/>
              <a:sym typeface="Calibri"/>
            </a:endParaRPr>
          </a:p>
          <a:p>
            <a:pPr marL="0" lvl="0" indent="0" algn="l" rtl="0">
              <a:lnSpc>
                <a:spcPct val="100000"/>
              </a:lnSpc>
              <a:spcBef>
                <a:spcPts val="1200"/>
              </a:spcBef>
              <a:spcAft>
                <a:spcPts val="0"/>
              </a:spcAft>
              <a:buNone/>
            </a:pPr>
            <a:r>
              <a:rPr lang="en-US" sz="1000" dirty="0">
                <a:solidFill>
                  <a:srgbClr val="FFFFFF"/>
                </a:solidFill>
                <a:latin typeface="Calibri"/>
                <a:ea typeface="Calibri"/>
                <a:cs typeface="Calibri"/>
                <a:sym typeface="Calibri"/>
              </a:rPr>
              <a:t>Todd, Z. (2019, November 19). By the Numbers: Syrian Refugees Around the World. Retrieved November 27, 2020, from</a:t>
            </a:r>
            <a:r>
              <a:rPr lang="en-US" sz="1000" dirty="0">
                <a:solidFill>
                  <a:srgbClr val="FFFFFF"/>
                </a:solidFill>
                <a:uFill>
                  <a:noFill/>
                </a:uFill>
                <a:latin typeface="Calibri"/>
                <a:ea typeface="Calibri"/>
                <a:cs typeface="Calibri"/>
                <a:sym typeface="Calibri"/>
                <a:hlinkClick r:id="rId7">
                  <a:extLst>
                    <a:ext uri="{A12FA001-AC4F-418D-AE19-62706E023703}">
                      <ahyp:hlinkClr xmlns:ahyp="http://schemas.microsoft.com/office/drawing/2018/hyperlinkcolor" val="tx"/>
                    </a:ext>
                  </a:extLst>
                </a:hlinkClick>
              </a:rPr>
              <a:t> </a:t>
            </a:r>
            <a:r>
              <a:rPr lang="en-US" sz="1000" u="sng" dirty="0">
                <a:solidFill>
                  <a:srgbClr val="FFFFFF"/>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https://www.pbs.org/wgbh/frontline/article/numbers-syrian-refugees-around-world/</a:t>
            </a:r>
            <a:endParaRPr sz="1000" u="sng" dirty="0">
              <a:solidFill>
                <a:srgbClr val="FFFFFF"/>
              </a:solidFill>
              <a:latin typeface="Calibri"/>
              <a:ea typeface="Calibri"/>
              <a:cs typeface="Calibri"/>
              <a:sym typeface="Calibri"/>
            </a:endParaRPr>
          </a:p>
          <a:p>
            <a:pPr marL="355600" lvl="0" indent="-355600" algn="l" rtl="0">
              <a:lnSpc>
                <a:spcPct val="100000"/>
              </a:lnSpc>
              <a:spcBef>
                <a:spcPts val="1200"/>
              </a:spcBef>
              <a:spcAft>
                <a:spcPts val="0"/>
              </a:spcAft>
              <a:buNone/>
            </a:pPr>
            <a:r>
              <a:rPr lang="en-US" sz="1000" dirty="0" err="1">
                <a:solidFill>
                  <a:srgbClr val="FFFFFF"/>
                </a:solidFill>
                <a:latin typeface="Calibri"/>
                <a:ea typeface="Calibri"/>
                <a:cs typeface="Calibri"/>
                <a:sym typeface="Calibri"/>
              </a:rPr>
              <a:t>Wierzbicka</a:t>
            </a:r>
            <a:r>
              <a:rPr lang="en-US" sz="1000" dirty="0">
                <a:solidFill>
                  <a:srgbClr val="FFFFFF"/>
                </a:solidFill>
                <a:latin typeface="Calibri"/>
                <a:ea typeface="Calibri"/>
                <a:cs typeface="Calibri"/>
                <a:sym typeface="Calibri"/>
              </a:rPr>
              <a:t>, A. (2003). </a:t>
            </a:r>
            <a:r>
              <a:rPr lang="en-US" sz="1000" i="1" dirty="0">
                <a:solidFill>
                  <a:srgbClr val="FFFFFF"/>
                </a:solidFill>
                <a:latin typeface="Calibri"/>
                <a:ea typeface="Calibri"/>
                <a:cs typeface="Calibri"/>
                <a:sym typeface="Calibri"/>
              </a:rPr>
              <a:t>Cross-cultural pragmatics: The semantics of human interaction</a:t>
            </a:r>
            <a:r>
              <a:rPr lang="en-US" sz="1000" dirty="0">
                <a:solidFill>
                  <a:srgbClr val="FFFFFF"/>
                </a:solidFill>
                <a:latin typeface="Calibri"/>
                <a:ea typeface="Calibri"/>
                <a:cs typeface="Calibri"/>
                <a:sym typeface="Calibri"/>
              </a:rPr>
              <a:t>. Berlin, Germany: Mouton de Gruyter. (Print)</a:t>
            </a:r>
            <a:endParaRPr sz="1000" dirty="0">
              <a:solidFill>
                <a:srgbClr val="FFFFFF"/>
              </a:solidFill>
              <a:latin typeface="Calibri"/>
              <a:ea typeface="Calibri"/>
              <a:cs typeface="Calibri"/>
              <a:sym typeface="Calibri"/>
            </a:endParaRPr>
          </a:p>
          <a:p>
            <a:pPr marL="355600" lvl="0" indent="-355600" algn="l" rtl="0">
              <a:lnSpc>
                <a:spcPct val="100000"/>
              </a:lnSpc>
              <a:spcBef>
                <a:spcPts val="1200"/>
              </a:spcBef>
              <a:spcAft>
                <a:spcPts val="1200"/>
              </a:spcAft>
              <a:buNone/>
            </a:pPr>
            <a:r>
              <a:rPr lang="en-US" sz="1000" dirty="0">
                <a:solidFill>
                  <a:srgbClr val="FFFFFF"/>
                </a:solidFill>
                <a:latin typeface="Calibri"/>
                <a:ea typeface="Calibri"/>
                <a:cs typeface="Calibri"/>
                <a:sym typeface="Calibri"/>
              </a:rPr>
              <a:t>Yu, K. (2011). Culture-specific concepts OF politeness: Indirectness and politeness in English, Hebrew and Korean requests. Intercultural Pragmatics, 8(3). doi:10.1515/iprg.2011.018</a:t>
            </a:r>
            <a:endParaRPr sz="1000" dirty="0">
              <a:solidFill>
                <a:srgbClr val="FFFFFF"/>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title"/>
          </p:nvPr>
        </p:nvSpPr>
        <p:spPr>
          <a:xfrm>
            <a:off x="457200" y="205979"/>
            <a:ext cx="8229600" cy="85725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chemeClr val="dk1"/>
              </a:buClr>
              <a:buSzPts val="4400"/>
              <a:buFont typeface="Calibri"/>
              <a:buNone/>
            </a:pPr>
            <a:r>
              <a:rPr lang="en-US"/>
              <a:t>Purpose of the study</a:t>
            </a:r>
            <a:endParaRPr/>
          </a:p>
        </p:txBody>
      </p:sp>
      <p:sp>
        <p:nvSpPr>
          <p:cNvPr id="97" name="Google Shape;97;p2"/>
          <p:cNvSpPr txBox="1">
            <a:spLocks noGrp="1"/>
          </p:cNvSpPr>
          <p:nvPr>
            <p:ph type="body" idx="1"/>
          </p:nvPr>
        </p:nvSpPr>
        <p:spPr>
          <a:xfrm>
            <a:off x="457200" y="1200151"/>
            <a:ext cx="8229600" cy="3394472"/>
          </a:xfrm>
          <a:prstGeom prst="rect">
            <a:avLst/>
          </a:prstGeom>
          <a:noFill/>
          <a:ln>
            <a:noFill/>
          </a:ln>
        </p:spPr>
        <p:txBody>
          <a:bodyPr spcFirstLastPara="1" wrap="square" lIns="91425" tIns="45700" rIns="91425" bIns="45700" anchor="t" anchorCtr="0">
            <a:normAutofit/>
          </a:bodyPr>
          <a:lstStyle/>
          <a:p>
            <a:pPr marL="342900" lvl="0" indent="-139700" algn="l" rtl="0">
              <a:lnSpc>
                <a:spcPct val="115000"/>
              </a:lnSpc>
              <a:spcBef>
                <a:spcPts val="0"/>
              </a:spcBef>
              <a:spcAft>
                <a:spcPts val="0"/>
              </a:spcAft>
              <a:buClr>
                <a:schemeClr val="dk1"/>
              </a:buClr>
              <a:buSzPts val="3200"/>
              <a:buNone/>
            </a:pPr>
            <a:r>
              <a:rPr lang="en-US"/>
              <a:t>The purpose of this proposed experimental study is to test how effective metapragmatic Task-Based Language Teaching (TBLT) instruction is in improving ASELLs’ spelling and intercultural competence.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gc75fde4214_0_257"/>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Research Hypotheses</a:t>
            </a:r>
            <a:endParaRPr/>
          </a:p>
        </p:txBody>
      </p:sp>
      <p:sp>
        <p:nvSpPr>
          <p:cNvPr id="103" name="Google Shape;103;gc75fde4214_0_257"/>
          <p:cNvSpPr txBox="1">
            <a:spLocks noGrp="1"/>
          </p:cNvSpPr>
          <p:nvPr>
            <p:ph type="body" idx="1"/>
          </p:nvPr>
        </p:nvSpPr>
        <p:spPr>
          <a:xfrm>
            <a:off x="457200" y="1200151"/>
            <a:ext cx="8229600" cy="3394500"/>
          </a:xfrm>
          <a:prstGeom prst="rect">
            <a:avLst/>
          </a:prstGeom>
        </p:spPr>
        <p:txBody>
          <a:bodyPr spcFirstLastPara="1" wrap="square" lIns="91425" tIns="45700" rIns="91425" bIns="45700" anchor="t" anchorCtr="0">
            <a:normAutofit fontScale="62500"/>
          </a:bodyPr>
          <a:lstStyle/>
          <a:p>
            <a:pPr marL="0" lvl="0" indent="0" algn="l" rtl="0">
              <a:lnSpc>
                <a:spcPct val="150000"/>
              </a:lnSpc>
              <a:spcBef>
                <a:spcPts val="360"/>
              </a:spcBef>
              <a:spcAft>
                <a:spcPts val="0"/>
              </a:spcAft>
              <a:buNone/>
            </a:pPr>
            <a:r>
              <a:rPr lang="en-US"/>
              <a:t>H</a:t>
            </a:r>
            <a:r>
              <a:rPr lang="en-US" baseline="-25000"/>
              <a:t>0</a:t>
            </a:r>
            <a:r>
              <a:rPr lang="en-US"/>
              <a:t>1: The spelling post-test results of ASELLs who received differentiated TBLT instruction is not significantly different than the post-test results of those who receive regular instruction.</a:t>
            </a:r>
            <a:endParaRPr/>
          </a:p>
          <a:p>
            <a:pPr marL="0" lvl="0" indent="0" algn="l" rtl="0">
              <a:lnSpc>
                <a:spcPct val="150000"/>
              </a:lnSpc>
              <a:spcBef>
                <a:spcPts val="360"/>
              </a:spcBef>
              <a:spcAft>
                <a:spcPts val="0"/>
              </a:spcAft>
              <a:buNone/>
            </a:pPr>
            <a:endParaRPr/>
          </a:p>
          <a:p>
            <a:pPr marL="0" lvl="0" indent="0" algn="l" rtl="0">
              <a:lnSpc>
                <a:spcPct val="150000"/>
              </a:lnSpc>
              <a:spcBef>
                <a:spcPts val="360"/>
              </a:spcBef>
              <a:spcAft>
                <a:spcPts val="0"/>
              </a:spcAft>
              <a:buNone/>
            </a:pPr>
            <a:r>
              <a:rPr lang="en-US"/>
              <a:t>H</a:t>
            </a:r>
            <a:r>
              <a:rPr lang="en-US" baseline="-25000"/>
              <a:t>0</a:t>
            </a:r>
            <a:r>
              <a:rPr lang="en-US"/>
              <a:t>2: The intercultural competence post-test results of ASELLs who received differentiated TBLT instruction is not significantly different than the post-test results of those who receive regular instruction.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gc75fde4214_0_47"/>
          <p:cNvSpPr txBox="1">
            <a:spLocks noGrp="1"/>
          </p:cNvSpPr>
          <p:nvPr>
            <p:ph type="title"/>
          </p:nvPr>
        </p:nvSpPr>
        <p:spPr>
          <a:xfrm>
            <a:off x="722313" y="3305176"/>
            <a:ext cx="7772400" cy="1021500"/>
          </a:xfrm>
          <a:prstGeom prst="rect">
            <a:avLst/>
          </a:prstGeom>
        </p:spPr>
        <p:txBody>
          <a:bodyPr spcFirstLastPara="1" wrap="square" lIns="91425" tIns="45700" rIns="91425" bIns="45700" anchor="t" anchorCtr="0">
            <a:normAutofit/>
          </a:bodyPr>
          <a:lstStyle/>
          <a:p>
            <a:pPr marL="0" lvl="0" indent="0" algn="l" rtl="0">
              <a:spcBef>
                <a:spcPts val="0"/>
              </a:spcBef>
              <a:spcAft>
                <a:spcPts val="0"/>
              </a:spcAft>
              <a:buNone/>
            </a:pPr>
            <a:r>
              <a:rPr lang="en-US"/>
              <a:t>Background</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c4547cace2_0_5"/>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Differences in Writing</a:t>
            </a:r>
            <a:endParaRPr/>
          </a:p>
        </p:txBody>
      </p:sp>
      <p:sp>
        <p:nvSpPr>
          <p:cNvPr id="114" name="Google Shape;114;gc4547cace2_0_5"/>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English</a:t>
            </a:r>
            <a:endParaRPr/>
          </a:p>
        </p:txBody>
      </p:sp>
      <p:sp>
        <p:nvSpPr>
          <p:cNvPr id="115" name="Google Shape;115;gc4547cace2_0_5"/>
          <p:cNvSpPr txBox="1">
            <a:spLocks noGrp="1"/>
          </p:cNvSpPr>
          <p:nvPr>
            <p:ph type="body" idx="2"/>
          </p:nvPr>
        </p:nvSpPr>
        <p:spPr>
          <a:xfrm>
            <a:off x="457200" y="1631153"/>
            <a:ext cx="4040100" cy="1578300"/>
          </a:xfrm>
          <a:prstGeom prst="rect">
            <a:avLst/>
          </a:prstGeom>
        </p:spPr>
        <p:txBody>
          <a:bodyPr spcFirstLastPara="1" wrap="square" lIns="91425" tIns="45700" rIns="91425" bIns="45700" anchor="t" anchorCtr="0">
            <a:normAutofit/>
          </a:bodyPr>
          <a:lstStyle/>
          <a:p>
            <a:pPr marL="457200" lvl="0" indent="-381000" algn="l" rtl="0">
              <a:spcBef>
                <a:spcPts val="480"/>
              </a:spcBef>
              <a:spcAft>
                <a:spcPts val="0"/>
              </a:spcAft>
              <a:buSzPts val="2400"/>
              <a:buChar char="-"/>
            </a:pPr>
            <a:r>
              <a:rPr lang="en-US"/>
              <a:t>Latin alphabet</a:t>
            </a:r>
            <a:endParaRPr/>
          </a:p>
          <a:p>
            <a:pPr marL="457200" lvl="0" indent="-381000" algn="l" rtl="0">
              <a:spcBef>
                <a:spcPts val="0"/>
              </a:spcBef>
              <a:spcAft>
                <a:spcPts val="0"/>
              </a:spcAft>
              <a:buSzPts val="2400"/>
              <a:buChar char="-"/>
            </a:pPr>
            <a:r>
              <a:rPr lang="en-US"/>
              <a:t>Left to right</a:t>
            </a:r>
            <a:endParaRPr/>
          </a:p>
          <a:p>
            <a:pPr marL="457200" lvl="0" indent="-381000" algn="l" rtl="0">
              <a:spcBef>
                <a:spcPts val="0"/>
              </a:spcBef>
              <a:spcAft>
                <a:spcPts val="0"/>
              </a:spcAft>
              <a:buSzPts val="2400"/>
              <a:buChar char="-"/>
            </a:pPr>
            <a:r>
              <a:rPr lang="en-US"/>
              <a:t>Capitalization</a:t>
            </a:r>
            <a:endParaRPr/>
          </a:p>
          <a:p>
            <a:pPr marL="457200" lvl="0" indent="-381000" algn="l" rtl="0">
              <a:spcBef>
                <a:spcPts val="0"/>
              </a:spcBef>
              <a:spcAft>
                <a:spcPts val="0"/>
              </a:spcAft>
              <a:buSzPts val="2400"/>
              <a:buChar char="-"/>
            </a:pPr>
            <a:r>
              <a:rPr lang="en-US"/>
              <a:t>26 graphs</a:t>
            </a:r>
            <a:endParaRPr/>
          </a:p>
        </p:txBody>
      </p:sp>
      <p:sp>
        <p:nvSpPr>
          <p:cNvPr id="116" name="Google Shape;116;gc4547cace2_0_5"/>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Arabic</a:t>
            </a:r>
            <a:endParaRPr/>
          </a:p>
        </p:txBody>
      </p:sp>
      <p:sp>
        <p:nvSpPr>
          <p:cNvPr id="117" name="Google Shape;117;gc4547cace2_0_5"/>
          <p:cNvSpPr txBox="1">
            <a:spLocks noGrp="1"/>
          </p:cNvSpPr>
          <p:nvPr>
            <p:ph type="body" idx="4"/>
          </p:nvPr>
        </p:nvSpPr>
        <p:spPr>
          <a:xfrm>
            <a:off x="4645025" y="1631153"/>
            <a:ext cx="4041900" cy="1670400"/>
          </a:xfrm>
          <a:prstGeom prst="rect">
            <a:avLst/>
          </a:prstGeom>
        </p:spPr>
        <p:txBody>
          <a:bodyPr spcFirstLastPara="1" wrap="square" lIns="91425" tIns="45700" rIns="91425" bIns="45700" anchor="t" anchorCtr="0">
            <a:normAutofit/>
          </a:bodyPr>
          <a:lstStyle/>
          <a:p>
            <a:pPr marL="457200" lvl="0" indent="-381000" algn="l" rtl="0">
              <a:spcBef>
                <a:spcPts val="480"/>
              </a:spcBef>
              <a:spcAft>
                <a:spcPts val="0"/>
              </a:spcAft>
              <a:buSzPts val="2400"/>
              <a:buChar char="-"/>
            </a:pPr>
            <a:r>
              <a:rPr lang="en-US"/>
              <a:t>Arabic abjad</a:t>
            </a:r>
            <a:endParaRPr/>
          </a:p>
          <a:p>
            <a:pPr marL="457200" lvl="0" indent="-381000" algn="l" rtl="0">
              <a:spcBef>
                <a:spcPts val="0"/>
              </a:spcBef>
              <a:spcAft>
                <a:spcPts val="0"/>
              </a:spcAft>
              <a:buSzPts val="2400"/>
              <a:buChar char="-"/>
            </a:pPr>
            <a:r>
              <a:rPr lang="en-US"/>
              <a:t>Right to left</a:t>
            </a:r>
            <a:endParaRPr/>
          </a:p>
          <a:p>
            <a:pPr marL="457200" lvl="0" indent="-381000" algn="l" rtl="0">
              <a:spcBef>
                <a:spcPts val="0"/>
              </a:spcBef>
              <a:spcAft>
                <a:spcPts val="0"/>
              </a:spcAft>
              <a:buSzPts val="2400"/>
              <a:buChar char="-"/>
            </a:pPr>
            <a:r>
              <a:rPr lang="en-US"/>
              <a:t>Lack of capitalization</a:t>
            </a:r>
            <a:endParaRPr/>
          </a:p>
          <a:p>
            <a:pPr marL="457200" lvl="0" indent="-381000" algn="l" rtl="0">
              <a:spcBef>
                <a:spcPts val="0"/>
              </a:spcBef>
              <a:spcAft>
                <a:spcPts val="0"/>
              </a:spcAft>
              <a:buSzPts val="2400"/>
              <a:buChar char="-"/>
            </a:pPr>
            <a:r>
              <a:rPr lang="en-US"/>
              <a:t>28 graphs</a:t>
            </a:r>
            <a:endParaRPr/>
          </a:p>
        </p:txBody>
      </p:sp>
      <p:sp>
        <p:nvSpPr>
          <p:cNvPr id="118" name="Google Shape;118;gc4547cace2_0_5"/>
          <p:cNvSpPr txBox="1"/>
          <p:nvPr/>
        </p:nvSpPr>
        <p:spPr>
          <a:xfrm>
            <a:off x="457200" y="3684925"/>
            <a:ext cx="3782700" cy="738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3600">
                <a:solidFill>
                  <a:srgbClr val="FFFFFF"/>
                </a:solidFill>
                <a:latin typeface="Calibri"/>
                <a:ea typeface="Calibri"/>
                <a:cs typeface="Calibri"/>
                <a:sym typeface="Calibri"/>
              </a:rPr>
              <a:t>This is a sentence.</a:t>
            </a:r>
            <a:endParaRPr sz="3600">
              <a:solidFill>
                <a:srgbClr val="FFFFFF"/>
              </a:solidFill>
              <a:latin typeface="Calibri"/>
              <a:ea typeface="Calibri"/>
              <a:cs typeface="Calibri"/>
              <a:sym typeface="Calibri"/>
            </a:endParaRPr>
          </a:p>
        </p:txBody>
      </p:sp>
      <p:sp>
        <p:nvSpPr>
          <p:cNvPr id="119" name="Google Shape;119;gc4547cace2_0_5"/>
          <p:cNvSpPr txBox="1"/>
          <p:nvPr/>
        </p:nvSpPr>
        <p:spPr>
          <a:xfrm>
            <a:off x="4645925" y="3500425"/>
            <a:ext cx="4040100" cy="923400"/>
          </a:xfrm>
          <a:prstGeom prst="rect">
            <a:avLst/>
          </a:prstGeom>
          <a:noFill/>
          <a:ln>
            <a:noFill/>
          </a:ln>
        </p:spPr>
        <p:txBody>
          <a:bodyPr spcFirstLastPara="1" wrap="square" lIns="91425" tIns="91425" rIns="91425" bIns="91425" anchor="t" anchorCtr="0">
            <a:spAutoFit/>
          </a:bodyPr>
          <a:lstStyle/>
          <a:p>
            <a:pPr marL="0" lvl="0" indent="0" algn="r" rtl="0">
              <a:spcBef>
                <a:spcPts val="0"/>
              </a:spcBef>
              <a:spcAft>
                <a:spcPts val="0"/>
              </a:spcAft>
              <a:buNone/>
            </a:pPr>
            <a:r>
              <a:rPr lang="en-US" sz="4800">
                <a:solidFill>
                  <a:srgbClr val="FFFFFF"/>
                </a:solidFill>
                <a:latin typeface="Calibri"/>
                <a:ea typeface="Calibri"/>
                <a:cs typeface="Calibri"/>
                <a:sym typeface="Calibri"/>
              </a:rPr>
              <a:t>.هذه جملة    </a:t>
            </a:r>
            <a:endParaRPr sz="4800">
              <a:solidFill>
                <a:srgbClr val="FFFFFF"/>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p:cTn id="7" dur="1000"/>
                                        <p:tgtEl>
                                          <p:spTgt spid="118"/>
                                        </p:tgtEl>
                                      </p:cBhvr>
                                    </p:animEffect>
                                  </p:childTnLst>
                                </p:cTn>
                              </p:par>
                              <p:par>
                                <p:cTn id="8" presetID="10" presetClass="entr" presetSubtype="0" fill="hold" nodeType="withEffect">
                                  <p:stCondLst>
                                    <p:cond delay="0"/>
                                  </p:stCondLst>
                                  <p:childTnLst>
                                    <p:set>
                                      <p:cBhvr>
                                        <p:cTn id="9" dur="1" fill="hold">
                                          <p:stCondLst>
                                            <p:cond delay="0"/>
                                          </p:stCondLst>
                                        </p:cTn>
                                        <p:tgtEl>
                                          <p:spTgt spid="119"/>
                                        </p:tgtEl>
                                        <p:attrNameLst>
                                          <p:attrName>style.visibility</p:attrName>
                                        </p:attrNameLst>
                                      </p:cBhvr>
                                      <p:to>
                                        <p:strVal val="visible"/>
                                      </p:to>
                                    </p:set>
                                    <p:animEffect transition="in" filter="fade">
                                      <p:cBhvr>
                                        <p:cTn id="10" dur="1000"/>
                                        <p:tgtEl>
                                          <p:spTgt spid="1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gc75fde4214_0_78"/>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Spelling Errors</a:t>
            </a:r>
            <a:endParaRPr/>
          </a:p>
        </p:txBody>
      </p:sp>
      <p:sp>
        <p:nvSpPr>
          <p:cNvPr id="125" name="Google Shape;125;gc75fde4214_0_78"/>
          <p:cNvSpPr txBox="1">
            <a:spLocks noGrp="1"/>
          </p:cNvSpPr>
          <p:nvPr>
            <p:ph type="body" idx="1"/>
          </p:nvPr>
        </p:nvSpPr>
        <p:spPr>
          <a:xfrm>
            <a:off x="789450" y="1200150"/>
            <a:ext cx="7565100" cy="990600"/>
          </a:xfrm>
          <a:prstGeom prst="rect">
            <a:avLst/>
          </a:prstGeom>
        </p:spPr>
        <p:txBody>
          <a:bodyPr spcFirstLastPara="1" wrap="square" lIns="91425" tIns="45700" rIns="91425" bIns="45700" anchor="t" anchorCtr="0">
            <a:normAutofit/>
          </a:bodyPr>
          <a:lstStyle/>
          <a:p>
            <a:pPr marL="457200" lvl="0" indent="-381000" algn="l" rtl="0">
              <a:spcBef>
                <a:spcPts val="360"/>
              </a:spcBef>
              <a:spcAft>
                <a:spcPts val="0"/>
              </a:spcAft>
              <a:buSzPts val="2400"/>
              <a:buChar char="+"/>
            </a:pPr>
            <a:r>
              <a:rPr lang="en-US" sz="2400"/>
              <a:t>More total errors than other groups of ELLs</a:t>
            </a:r>
            <a:endParaRPr sz="2400"/>
          </a:p>
          <a:p>
            <a:pPr marL="457200" lvl="0" indent="-381000" algn="l" rtl="0">
              <a:spcBef>
                <a:spcPts val="0"/>
              </a:spcBef>
              <a:spcAft>
                <a:spcPts val="0"/>
              </a:spcAft>
              <a:buSzPts val="2400"/>
              <a:buChar char="+"/>
            </a:pPr>
            <a:r>
              <a:rPr lang="en-US" sz="2400"/>
              <a:t>More vowel errors than consonant errors</a:t>
            </a:r>
            <a:endParaRPr sz="2400"/>
          </a:p>
        </p:txBody>
      </p:sp>
      <p:sp>
        <p:nvSpPr>
          <p:cNvPr id="126" name="Google Shape;126;gc75fde4214_0_78"/>
          <p:cNvSpPr txBox="1">
            <a:spLocks noGrp="1"/>
          </p:cNvSpPr>
          <p:nvPr>
            <p:ph type="body" idx="1"/>
          </p:nvPr>
        </p:nvSpPr>
        <p:spPr>
          <a:xfrm>
            <a:off x="6300950" y="4757950"/>
            <a:ext cx="1906200" cy="5097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sz="1400"/>
              <a:t>(Deacon, 2017, p.10)</a:t>
            </a:r>
            <a:endParaRPr sz="1400"/>
          </a:p>
        </p:txBody>
      </p:sp>
      <p:pic>
        <p:nvPicPr>
          <p:cNvPr id="127" name="Google Shape;127;gc75fde4214_0_78"/>
          <p:cNvPicPr preferRelativeResize="0"/>
          <p:nvPr/>
        </p:nvPicPr>
        <p:blipFill>
          <a:blip r:embed="rId3">
            <a:alphaModFix/>
          </a:blip>
          <a:stretch>
            <a:fillRect/>
          </a:stretch>
        </p:blipFill>
        <p:spPr>
          <a:xfrm>
            <a:off x="631013" y="2261750"/>
            <a:ext cx="7881976" cy="2425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gc75fde4214_0_96"/>
          <p:cNvSpPr txBox="1">
            <a:spLocks noGrp="1"/>
          </p:cNvSpPr>
          <p:nvPr>
            <p:ph type="title"/>
          </p:nvPr>
        </p:nvSpPr>
        <p:spPr>
          <a:xfrm>
            <a:off x="457200" y="4"/>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sz="4100"/>
              <a:t>Spelling Errors, cont.</a:t>
            </a:r>
            <a:endParaRPr sz="4100"/>
          </a:p>
        </p:txBody>
      </p:sp>
      <p:sp>
        <p:nvSpPr>
          <p:cNvPr id="133" name="Google Shape;133;gc75fde4214_0_96"/>
          <p:cNvSpPr txBox="1">
            <a:spLocks noGrp="1"/>
          </p:cNvSpPr>
          <p:nvPr>
            <p:ph type="body" idx="1"/>
          </p:nvPr>
        </p:nvSpPr>
        <p:spPr>
          <a:xfrm>
            <a:off x="6300950" y="4757950"/>
            <a:ext cx="1906200" cy="5097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sz="1400"/>
              <a:t>(Deacon, 2017, p.14)</a:t>
            </a:r>
            <a:endParaRPr sz="1400"/>
          </a:p>
        </p:txBody>
      </p:sp>
      <p:pic>
        <p:nvPicPr>
          <p:cNvPr id="134" name="Google Shape;134;gc75fde4214_0_96"/>
          <p:cNvPicPr preferRelativeResize="0"/>
          <p:nvPr/>
        </p:nvPicPr>
        <p:blipFill>
          <a:blip r:embed="rId3">
            <a:alphaModFix/>
          </a:blip>
          <a:stretch>
            <a:fillRect/>
          </a:stretch>
        </p:blipFill>
        <p:spPr>
          <a:xfrm>
            <a:off x="1166363" y="1635664"/>
            <a:ext cx="6811275" cy="3067387"/>
          </a:xfrm>
          <a:prstGeom prst="rect">
            <a:avLst/>
          </a:prstGeom>
          <a:noFill/>
          <a:ln>
            <a:noFill/>
          </a:ln>
        </p:spPr>
      </p:pic>
      <p:sp>
        <p:nvSpPr>
          <p:cNvPr id="135" name="Google Shape;135;gc75fde4214_0_96"/>
          <p:cNvSpPr txBox="1"/>
          <p:nvPr/>
        </p:nvSpPr>
        <p:spPr>
          <a:xfrm>
            <a:off x="864300" y="900075"/>
            <a:ext cx="7415400" cy="554100"/>
          </a:xfrm>
          <a:prstGeom prst="rect">
            <a:avLst/>
          </a:prstGeom>
          <a:noFill/>
          <a:ln>
            <a:noFill/>
          </a:ln>
        </p:spPr>
        <p:txBody>
          <a:bodyPr spcFirstLastPara="1" wrap="square" lIns="91425" tIns="91425" rIns="91425" bIns="91425" anchor="t" anchorCtr="0">
            <a:spAutoFit/>
          </a:bodyPr>
          <a:lstStyle/>
          <a:p>
            <a:pPr marL="457200" lvl="0" indent="-381000" algn="l" rtl="0">
              <a:spcBef>
                <a:spcPts val="360"/>
              </a:spcBef>
              <a:spcAft>
                <a:spcPts val="0"/>
              </a:spcAft>
              <a:buClr>
                <a:schemeClr val="dk1"/>
              </a:buClr>
              <a:buSzPts val="2400"/>
              <a:buChar char="+"/>
            </a:pPr>
            <a:r>
              <a:rPr lang="en-US" sz="2400">
                <a:solidFill>
                  <a:schemeClr val="dk1"/>
                </a:solidFill>
                <a:latin typeface="Cambria"/>
                <a:ea typeface="Cambria"/>
                <a:cs typeface="Cambria"/>
                <a:sym typeface="Cambria"/>
              </a:rPr>
              <a:t>Grapheme to Phoneme Correspondence (GPC)</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c75fde4214_0_103"/>
          <p:cNvSpPr txBox="1">
            <a:spLocks noGrp="1"/>
          </p:cNvSpPr>
          <p:nvPr>
            <p:ph type="title"/>
          </p:nvPr>
        </p:nvSpPr>
        <p:spPr>
          <a:xfrm>
            <a:off x="457200" y="205979"/>
            <a:ext cx="8229600" cy="857400"/>
          </a:xfrm>
          <a:prstGeom prst="rect">
            <a:avLst/>
          </a:prstGeom>
        </p:spPr>
        <p:txBody>
          <a:bodyPr spcFirstLastPara="1" wrap="square" lIns="91425" tIns="45700" rIns="91425" bIns="45700" anchor="ctr" anchorCtr="0">
            <a:normAutofit/>
          </a:bodyPr>
          <a:lstStyle/>
          <a:p>
            <a:pPr marL="0" lvl="0" indent="0" algn="ctr" rtl="0">
              <a:spcBef>
                <a:spcPts val="0"/>
              </a:spcBef>
              <a:spcAft>
                <a:spcPts val="0"/>
              </a:spcAft>
              <a:buNone/>
            </a:pPr>
            <a:r>
              <a:rPr lang="en-US"/>
              <a:t>GPC in English</a:t>
            </a:r>
            <a:endParaRPr/>
          </a:p>
        </p:txBody>
      </p:sp>
      <p:sp>
        <p:nvSpPr>
          <p:cNvPr id="141" name="Google Shape;141;gc75fde4214_0_103"/>
          <p:cNvSpPr txBox="1">
            <a:spLocks noGrp="1"/>
          </p:cNvSpPr>
          <p:nvPr>
            <p:ph type="body" idx="1"/>
          </p:nvPr>
        </p:nvSpPr>
        <p:spPr>
          <a:xfrm>
            <a:off x="457200" y="1151335"/>
            <a:ext cx="40401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Grapheme</a:t>
            </a:r>
            <a:endParaRPr/>
          </a:p>
        </p:txBody>
      </p:sp>
      <p:sp>
        <p:nvSpPr>
          <p:cNvPr id="142" name="Google Shape;142;gc75fde4214_0_103"/>
          <p:cNvSpPr txBox="1">
            <a:spLocks noGrp="1"/>
          </p:cNvSpPr>
          <p:nvPr>
            <p:ph type="body" idx="2"/>
          </p:nvPr>
        </p:nvSpPr>
        <p:spPr>
          <a:xfrm>
            <a:off x="457200" y="1631150"/>
            <a:ext cx="4040100" cy="1478400"/>
          </a:xfrm>
          <a:prstGeom prst="rect">
            <a:avLst/>
          </a:prstGeom>
        </p:spPr>
        <p:txBody>
          <a:bodyPr spcFirstLastPara="1" wrap="square" lIns="91425" tIns="45700" rIns="91425" bIns="45700" anchor="t" anchorCtr="0">
            <a:normAutofit/>
          </a:bodyPr>
          <a:lstStyle/>
          <a:p>
            <a:pPr marL="457200" lvl="0" indent="-381000" algn="l" rtl="0">
              <a:spcBef>
                <a:spcPts val="480"/>
              </a:spcBef>
              <a:spcAft>
                <a:spcPts val="0"/>
              </a:spcAft>
              <a:buSzPts val="2400"/>
              <a:buChar char="-"/>
            </a:pPr>
            <a:r>
              <a:rPr lang="en-US"/>
              <a:t>5 graphs that represent</a:t>
            </a:r>
            <a:endParaRPr/>
          </a:p>
          <a:p>
            <a:pPr marL="0" lvl="0" indent="0" algn="l" rtl="0">
              <a:spcBef>
                <a:spcPts val="480"/>
              </a:spcBef>
              <a:spcAft>
                <a:spcPts val="0"/>
              </a:spcAft>
              <a:buNone/>
            </a:pPr>
            <a:endParaRPr/>
          </a:p>
          <a:p>
            <a:pPr marL="457200" lvl="0" indent="-381000" algn="l" rtl="0">
              <a:spcBef>
                <a:spcPts val="480"/>
              </a:spcBef>
              <a:spcAft>
                <a:spcPts val="0"/>
              </a:spcAft>
              <a:buSzPts val="2400"/>
              <a:buChar char="-"/>
            </a:pPr>
            <a:r>
              <a:rPr lang="en-US"/>
              <a:t>21 graphs that represent</a:t>
            </a:r>
            <a:endParaRPr/>
          </a:p>
        </p:txBody>
      </p:sp>
      <p:sp>
        <p:nvSpPr>
          <p:cNvPr id="143" name="Google Shape;143;gc75fde4214_0_103"/>
          <p:cNvSpPr txBox="1">
            <a:spLocks noGrp="1"/>
          </p:cNvSpPr>
          <p:nvPr>
            <p:ph type="body" idx="3"/>
          </p:nvPr>
        </p:nvSpPr>
        <p:spPr>
          <a:xfrm>
            <a:off x="4645026" y="1151335"/>
            <a:ext cx="4041900" cy="479700"/>
          </a:xfrm>
          <a:prstGeom prst="rect">
            <a:avLst/>
          </a:prstGeom>
        </p:spPr>
        <p:txBody>
          <a:bodyPr spcFirstLastPara="1" wrap="square" lIns="91425" tIns="45700" rIns="91425" bIns="45700" anchor="b" anchorCtr="0">
            <a:normAutofit/>
          </a:bodyPr>
          <a:lstStyle/>
          <a:p>
            <a:pPr marL="0" lvl="0" indent="0" algn="l" rtl="0">
              <a:spcBef>
                <a:spcPts val="480"/>
              </a:spcBef>
              <a:spcAft>
                <a:spcPts val="0"/>
              </a:spcAft>
              <a:buNone/>
            </a:pPr>
            <a:r>
              <a:rPr lang="en-US"/>
              <a:t>Phonemes</a:t>
            </a:r>
            <a:endParaRPr/>
          </a:p>
        </p:txBody>
      </p:sp>
      <p:sp>
        <p:nvSpPr>
          <p:cNvPr id="144" name="Google Shape;144;gc75fde4214_0_103"/>
          <p:cNvSpPr txBox="1">
            <a:spLocks noGrp="1"/>
          </p:cNvSpPr>
          <p:nvPr>
            <p:ph type="body" idx="4"/>
          </p:nvPr>
        </p:nvSpPr>
        <p:spPr>
          <a:xfrm>
            <a:off x="4645025" y="1631153"/>
            <a:ext cx="4041900" cy="1478400"/>
          </a:xfrm>
          <a:prstGeom prst="rect">
            <a:avLst/>
          </a:prstGeom>
        </p:spPr>
        <p:txBody>
          <a:bodyPr spcFirstLastPara="1" wrap="square" lIns="91425" tIns="45700" rIns="91425" bIns="45700" anchor="t" anchorCtr="0">
            <a:normAutofit/>
          </a:bodyPr>
          <a:lstStyle/>
          <a:p>
            <a:pPr marL="0" lvl="0" indent="0" algn="l" rtl="0">
              <a:spcBef>
                <a:spcPts val="480"/>
              </a:spcBef>
              <a:spcAft>
                <a:spcPts val="0"/>
              </a:spcAft>
              <a:buNone/>
            </a:pPr>
            <a:r>
              <a:rPr lang="en-US"/>
              <a:t>~11 vowels, ~8 diphthongs</a:t>
            </a:r>
            <a:endParaRPr/>
          </a:p>
          <a:p>
            <a:pPr marL="0" lvl="0" indent="0" algn="l" rtl="0">
              <a:spcBef>
                <a:spcPts val="480"/>
              </a:spcBef>
              <a:spcAft>
                <a:spcPts val="0"/>
              </a:spcAft>
              <a:buNone/>
            </a:pPr>
            <a:endParaRPr/>
          </a:p>
          <a:p>
            <a:pPr marL="0" lvl="0" indent="0" algn="l" rtl="0">
              <a:spcBef>
                <a:spcPts val="480"/>
              </a:spcBef>
              <a:spcAft>
                <a:spcPts val="0"/>
              </a:spcAft>
              <a:buNone/>
            </a:pPr>
            <a:r>
              <a:rPr lang="en-US"/>
              <a:t>~24 consonants</a:t>
            </a:r>
            <a:endParaRPr/>
          </a:p>
        </p:txBody>
      </p:sp>
    </p:spTree>
  </p:cSld>
  <p:clrMapOvr>
    <a:masterClrMapping/>
  </p:clrMapOvr>
</p:sld>
</file>

<file path=ppt/theme/theme1.xml><?xml version="1.0" encoding="utf-8"?>
<a:theme xmlns:a="http://schemas.openxmlformats.org/drawingml/2006/main" name="Office Theme">
  <a:themeElements>
    <a:clrScheme name="Liberty">
      <a:dk1>
        <a:srgbClr val="FFFFFF"/>
      </a:dk1>
      <a:lt1>
        <a:srgbClr val="FFFFFF"/>
      </a:lt1>
      <a:dk2>
        <a:srgbClr val="0A193E"/>
      </a:dk2>
      <a:lt2>
        <a:srgbClr val="0A193E"/>
      </a:lt2>
      <a:accent1>
        <a:srgbClr val="8EC1EB"/>
      </a:accent1>
      <a:accent2>
        <a:srgbClr val="BCBDBF"/>
      </a:accent2>
      <a:accent3>
        <a:srgbClr val="3C3E42"/>
      </a:accent3>
      <a:accent4>
        <a:srgbClr val="8A0000"/>
      </a:accent4>
      <a:accent5>
        <a:srgbClr val="CE1126"/>
      </a:accent5>
      <a:accent6>
        <a:srgbClr val="008ED6"/>
      </a:accent6>
      <a:hlink>
        <a:srgbClr val="8EC1EB"/>
      </a:hlink>
      <a:folHlink>
        <a:srgbClr val="BCBDB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1628</Words>
  <Application>Microsoft Office PowerPoint</Application>
  <PresentationFormat>On-screen Show (16:9)</PresentationFormat>
  <Paragraphs>138</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Cambria</vt:lpstr>
      <vt:lpstr>Office Theme</vt:lpstr>
      <vt:lpstr>Using Task-Based Language Teaching to Contextualize Culture and Improve Spelling for Arabic-Speaking English Language Learners</vt:lpstr>
      <vt:lpstr>Statement of the problem</vt:lpstr>
      <vt:lpstr>Purpose of the study</vt:lpstr>
      <vt:lpstr>Research Hypotheses</vt:lpstr>
      <vt:lpstr>Background</vt:lpstr>
      <vt:lpstr>Differences in Writing</vt:lpstr>
      <vt:lpstr>Spelling Errors</vt:lpstr>
      <vt:lpstr>Spelling Errors, cont.</vt:lpstr>
      <vt:lpstr>GPC in English</vt:lpstr>
      <vt:lpstr>GPC in Arabic</vt:lpstr>
      <vt:lpstr>Pragmatic Failure</vt:lpstr>
      <vt:lpstr>Expressing Requests</vt:lpstr>
      <vt:lpstr>Expressing Requests, cont.</vt:lpstr>
      <vt:lpstr>Examples</vt:lpstr>
      <vt:lpstr>Differentiated instruction for ASELLs</vt:lpstr>
      <vt:lpstr>Methodology</vt:lpstr>
      <vt:lpstr>Teaching Politeness ?</vt:lpstr>
      <vt:lpstr>Thank you!</vt:lpstr>
      <vt:lpstr>References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Task-Based Language Teaching to Contextualize Culture and Improve Spelling for Arabic-Speaking English Language Learners</dc:title>
  <dc:creator>Rachel Dugan</dc:creator>
  <cp:lastModifiedBy>Ekaterina Batishcheva</cp:lastModifiedBy>
  <cp:revision>2</cp:revision>
  <dcterms:created xsi:type="dcterms:W3CDTF">2014-11-10T20:35:24Z</dcterms:created>
  <dcterms:modified xsi:type="dcterms:W3CDTF">2021-03-16T01:18:25Z</dcterms:modified>
</cp:coreProperties>
</file>