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333" autoAdjust="0"/>
    <p:restoredTop sz="50000" autoAdjust="0"/>
  </p:normalViewPr>
  <p:slideViewPr>
    <p:cSldViewPr snapToGrid="0" snapToObjects="1">
      <p:cViewPr varScale="1">
        <p:scale>
          <a:sx n="15" d="100"/>
          <a:sy n="15" d="100"/>
        </p:scale>
        <p:origin x="654" y="108"/>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3/14/2021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Put in text boxes the background on Danish Gov, </a:t>
            </a:r>
            <a:r>
              <a:rPr lang="en-US" dirty="0" err="1"/>
              <a:t>Conts</a:t>
            </a:r>
            <a:endParaRPr lang="en-US" dirty="0"/>
          </a:p>
          <a:p>
            <a:r>
              <a:rPr lang="en-US" dirty="0"/>
              <a:t>All points I want to high9light put into a box</a:t>
            </a:r>
          </a:p>
          <a:p>
            <a:r>
              <a:rPr lang="en-US" dirty="0"/>
              <a:t>Pictures</a:t>
            </a:r>
          </a:p>
          <a:p>
            <a:r>
              <a:rPr lang="en-US" dirty="0"/>
              <a:t>Thesis, </a:t>
            </a:r>
            <a:r>
              <a:rPr lang="en-US" dirty="0" err="1"/>
              <a:t>etc</a:t>
            </a:r>
            <a:endParaRPr lang="en-US" dirty="0"/>
          </a:p>
          <a:p>
            <a:r>
              <a:rPr lang="en-US" dirty="0"/>
              <a:t>Nationalism</a:t>
            </a:r>
          </a:p>
          <a:p>
            <a:r>
              <a:rPr lang="en-US" dirty="0"/>
              <a:t>Only put the highlights of my references</a:t>
            </a:r>
          </a:p>
          <a:p>
            <a:r>
              <a:rPr lang="en-US" dirty="0"/>
              <a:t>The rubric does require a “methods” section so figure this out- highlight Primary sources</a:t>
            </a:r>
          </a:p>
          <a:p>
            <a:endParaRPr lang="en-US"/>
          </a:p>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3/14/2021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jpg"/><Relationship Id="rId7" Type="http://schemas.openxmlformats.org/officeDocument/2006/relationships/hyperlink" Target="https://collections.ushmm.org/search/catalog/pa109965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hyperlink" Target="https://jfr.org/rescuer-stories/duckwitz-georg-ferdinand/" TargetMode="External"/><Relationship Id="rId5" Type="http://schemas.openxmlformats.org/officeDocument/2006/relationships/hyperlink" Target="https://collections.ushmm.org/search/catalog/pa1066939" TargetMode="External"/><Relationship Id="rId10" Type="http://schemas.openxmlformats.org/officeDocument/2006/relationships/image" Target="../media/image5.jpg"/><Relationship Id="rId4" Type="http://schemas.openxmlformats.org/officeDocument/2006/relationships/image" Target="../media/image2.png"/><Relationship Id="rId9" Type="http://schemas.openxmlformats.org/officeDocument/2006/relationships/hyperlink" Target="https://en.wikipedia.org/wiki/Constitution_of_Denma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449964"/>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7200" b="1" dirty="0">
                <a:latin typeface="Times New Roman"/>
                <a:cs typeface="Times New Roman"/>
              </a:rPr>
              <a:t>                   </a:t>
            </a:r>
            <a:r>
              <a:rPr lang="en-US" sz="6000" b="1" dirty="0">
                <a:latin typeface="Times New Roman"/>
                <a:cs typeface="Times New Roman"/>
              </a:rPr>
              <a:t>The Danish Exception: A Study of Human Equality During the Holocaust  </a:t>
            </a:r>
          </a:p>
          <a:p>
            <a:pPr algn="ctr"/>
            <a:r>
              <a:rPr lang="en-US" sz="6000" b="1" dirty="0">
                <a:latin typeface="Times New Roman"/>
                <a:cs typeface="Times New Roman"/>
              </a:rPr>
              <a:t>Larisa C. Neilson</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159" name="TextBox 158"/>
          <p:cNvSpPr txBox="1"/>
          <p:nvPr/>
        </p:nvSpPr>
        <p:spPr>
          <a:xfrm>
            <a:off x="30352572" y="22803741"/>
            <a:ext cx="12731876" cy="9610132"/>
          </a:xfrm>
          <a:prstGeom prst="rect">
            <a:avLst/>
          </a:prstGeom>
          <a:solidFill>
            <a:schemeClr val="bg1"/>
          </a:solidFill>
          <a:ln>
            <a:solidFill>
              <a:schemeClr val="tx1"/>
            </a:solidFill>
          </a:ln>
        </p:spPr>
        <p:txBody>
          <a:bodyPr wrap="square" lIns="131445" tIns="65723" rIns="131445" bIns="65723" rtlCol="0">
            <a:spAutoFit/>
          </a:bodyPr>
          <a:lstStyle/>
          <a:p>
            <a:pPr marL="457200" marR="0" indent="-457200">
              <a:lnSpc>
                <a:spcPct val="2000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effectLst/>
                <a:latin typeface="Times New Roman" panose="02020603050405020304" pitchFamily="18" charset="0"/>
                <a:ea typeface="Calibri" panose="020F0502020204030204" pitchFamily="34" charset="0"/>
              </a:rPr>
              <a:t>Banke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Cecilie</a:t>
            </a:r>
            <a:r>
              <a:rPr lang="en-US" sz="1800" dirty="0">
                <a:effectLst/>
                <a:latin typeface="Times New Roman" panose="02020603050405020304" pitchFamily="18" charset="0"/>
                <a:ea typeface="Calibri" panose="020F0502020204030204" pitchFamily="34" charset="0"/>
              </a:rPr>
              <a:t> Felicia </a:t>
            </a:r>
            <a:r>
              <a:rPr lang="en-US" sz="1800" dirty="0" err="1">
                <a:effectLst/>
                <a:latin typeface="Times New Roman" panose="02020603050405020304" pitchFamily="18" charset="0"/>
                <a:ea typeface="Calibri" panose="020F0502020204030204" pitchFamily="34" charset="0"/>
              </a:rPr>
              <a:t>Stokholm</a:t>
            </a:r>
            <a:r>
              <a:rPr lang="en-US" sz="1800" dirty="0">
                <a:effectLst/>
                <a:latin typeface="Times New Roman" panose="02020603050405020304" pitchFamily="18" charset="0"/>
                <a:ea typeface="Calibri" panose="020F0502020204030204" pitchFamily="34" charset="0"/>
              </a:rPr>
              <a:t>. "Copenhagen- Refugees and Rescue: The Ambivalence of Danish Holocaust History." </a:t>
            </a:r>
            <a:r>
              <a:rPr lang="en-US" sz="1800" i="1" dirty="0">
                <a:effectLst/>
                <a:latin typeface="Times New Roman" panose="02020603050405020304" pitchFamily="18" charset="0"/>
                <a:ea typeface="Calibri" panose="020F0502020204030204" pitchFamily="34" charset="0"/>
              </a:rPr>
              <a:t>Humanity in Action.</a:t>
            </a:r>
            <a:r>
              <a:rPr lang="en-US" sz="1800" dirty="0">
                <a:effectLst/>
                <a:latin typeface="Times New Roman" panose="02020603050405020304" pitchFamily="18" charset="0"/>
                <a:ea typeface="Calibri" panose="020F0502020204030204" pitchFamily="34" charset="0"/>
              </a:rPr>
              <a:t> 2013. https://www.humanityinaction.org/knowledge_detail/copenhagen-refugees-and-rescue-the-ambivalence-of-danish-holocaust-history/ (accessed May 4, 2020)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Flender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Harold.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Rescue in Denmark.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New York: Simon and Schuster, 1963.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Ignatieff, Michael. "The Surprising Truth about Denmark in the Holocaust."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NewStatesman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January 3, 2014. https://www.newstatesman.com/europe/2014/01/surprising-truth-about-denmark-holocaust (accessed May 3, 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Jespersen,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Knud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 V.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 History of Denmark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New York: Palgrave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Macmilan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Petrow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Richard.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Bitter Years: The Invasion and Occupation of Denmark and Norway April 1940-May 1945.</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New York: William Morrow &amp; Company, Inc., 1974.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Pundik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Herbert.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 Denmark It Could Not Happen.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Jerusalem: Gefen Publishing House, 1998.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Richards, Julian 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Vikings: A Very Short Introduction.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Oxford: Oxford University Press, 2005.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Danish Parliament. "The Constitutional Act of Denmark."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FOLKETINGET.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n.d. https://www.thedanishparliament.dk/en/democracy/the-constitutional-act-of-denmark (accessed May 3, 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Victory, Valdemar.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Jyske</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Law.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Translated by Ole and Jansen, Christian 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Jydske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Law in Modern Danish (1991)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Fenger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1241.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Yahil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Leni. "National Pride and Defeat: A Comparison of Danish and German Nationalism."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Journal of Contemporary History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1991: 453-478.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2" name="TextBox 161"/>
          <p:cNvSpPr txBox="1"/>
          <p:nvPr/>
        </p:nvSpPr>
        <p:spPr>
          <a:xfrm>
            <a:off x="14803233" y="3271824"/>
            <a:ext cx="15111467" cy="2810071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808703" y="3733691"/>
            <a:ext cx="13699759" cy="8142743"/>
          </a:xfrm>
          <a:prstGeom prst="rect">
            <a:avLst/>
          </a:prstGeom>
          <a:solidFill>
            <a:schemeClr val="bg1"/>
          </a:solidFill>
          <a:ln>
            <a:solidFill>
              <a:srgbClr val="000000"/>
            </a:solidFill>
          </a:ln>
        </p:spPr>
        <p:txBody>
          <a:bodyPr wrap="square" lIns="131445" tIns="65723" rIns="131445" bIns="65723" rtlCol="0">
            <a:spAutoFit/>
          </a:bodyPr>
          <a:lstStyle/>
          <a:p>
            <a:pPr>
              <a:lnSpc>
                <a:spcPct val="150000"/>
              </a:lnSpc>
            </a:pPr>
            <a:endParaRPr lang="en-US" sz="2500" b="1" dirty="0">
              <a:latin typeface="Times New Roman" panose="02020603050405020304" pitchFamily="18" charset="0"/>
              <a:cs typeface="Times New Roman" panose="02020603050405020304" pitchFamily="18" charset="0"/>
            </a:endParaRPr>
          </a:p>
          <a:p>
            <a:pPr marL="0" marR="0" indent="457200">
              <a:lnSpc>
                <a:spcPct val="150000"/>
              </a:lnSpc>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research sought to answer the question of why the Danish people treated their Jews differently than most all of Europe at the time of the Nazi Holocaust. The story of the Jewish exception in Denmark during World War II was a phenomenon not found in any other country on such a large scale. Approximately 99% of the Jews in Denmark survived the atrocities of World War II due to the collective help of the Danish population, and the support of the Swedish government in providing a safe haven for Jewish refugees. The reasons behind the Danish treatment of her Jews, was the driving force in this research. The findings suggest that the Danish people were not so much less Anti Semitic or against the persecution of the European Jews, so much as they were wholly and completely loyal to those who claimed Denmark as their home. Denmark has a rich history of governing itself with a priority on human rights and dignity, reaching back to their original constitution. However, these privileges were limited to those within the Danish national community. To be Danish triumphed over any other ethnic, religious, or political difference that individuals may have, and because of this the Danes would not abandon their Jewish brothers to the atrocities of the Nazi regime.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6" name="TextBox 165"/>
          <p:cNvSpPr txBox="1"/>
          <p:nvPr/>
        </p:nvSpPr>
        <p:spPr>
          <a:xfrm>
            <a:off x="808704" y="3402805"/>
            <a:ext cx="13699758"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Abstract</a:t>
            </a:r>
          </a:p>
        </p:txBody>
      </p:sp>
      <p:sp>
        <p:nvSpPr>
          <p:cNvPr id="170" name="TextBox 169"/>
          <p:cNvSpPr txBox="1"/>
          <p:nvPr/>
        </p:nvSpPr>
        <p:spPr>
          <a:xfrm>
            <a:off x="787033" y="13648727"/>
            <a:ext cx="13699759" cy="3764493"/>
          </a:xfrm>
          <a:prstGeom prst="rect">
            <a:avLst/>
          </a:prstGeom>
          <a:solidFill>
            <a:schemeClr val="bg1"/>
          </a:solidFill>
          <a:ln cap="rnd">
            <a:solidFill>
              <a:schemeClr val="tx1"/>
            </a:solidFill>
          </a:ln>
        </p:spPr>
        <p:txBody>
          <a:bodyPr wrap="square" lIns="182880" rIns="182880" rtlCol="0">
            <a:noAutofit/>
          </a:bodyPr>
          <a:lstStyle/>
          <a:p>
            <a:pPr marL="457200" marR="0" indent="-457200">
              <a:lnSpc>
                <a:spcPct val="150000"/>
              </a:lnSpc>
              <a:spcBef>
                <a:spcPts val="0"/>
              </a:spcBef>
              <a:spcAft>
                <a:spcPts val="400"/>
              </a:spcAft>
              <a:buFont typeface="Arial" panose="020B0604020202020204" pitchFamily="34" charset="0"/>
              <a:buChar char="•"/>
            </a:pPr>
            <a:r>
              <a:rPr lang="en-US" sz="2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Denmark had to face the issues of increasingly large numbers of refugees swarming out of Germany. </a:t>
            </a:r>
          </a:p>
          <a:p>
            <a:pPr marL="457200" marR="0" indent="-457200">
              <a:lnSpc>
                <a:spcPct val="150000"/>
              </a:lnSpc>
              <a:spcBef>
                <a:spcPts val="0"/>
              </a:spcBef>
              <a:spcAft>
                <a:spcPts val="400"/>
              </a:spcAft>
              <a:buFont typeface="Arial" panose="020B0604020202020204" pitchFamily="34" charset="0"/>
              <a:buChar char="•"/>
            </a:pPr>
            <a:r>
              <a:rPr lang="en-US"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2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Danish government restricted an influx of Jewish immigrants in order to prevent Denmark from having a ‘Jewish problem’ and creating an antisemitic atmosphere which lead to social instability.1</a:t>
            </a:r>
          </a:p>
          <a:p>
            <a:pPr marL="457200" marR="0" indent="-457200">
              <a:lnSpc>
                <a:spcPct val="150000"/>
              </a:lnSpc>
              <a:spcBef>
                <a:spcPts val="0"/>
              </a:spcBef>
              <a:spcAft>
                <a:spcPts val="400"/>
              </a:spcAft>
              <a:buFont typeface="Arial" panose="020B0604020202020204" pitchFamily="34" charset="0"/>
              <a:buChar char="•"/>
            </a:pPr>
            <a:r>
              <a:rPr lang="en-US" sz="2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Denmark rejected refugees not so much on a racial basis but on the economic basis of not seeing how they could help those outside of their sphere without disrupting their national community. </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1" name="TextBox 170"/>
          <p:cNvSpPr txBox="1"/>
          <p:nvPr/>
        </p:nvSpPr>
        <p:spPr>
          <a:xfrm>
            <a:off x="800393" y="12777334"/>
            <a:ext cx="13699758"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Immigration–Open or Closed?</a:t>
            </a:r>
            <a:endParaRPr lang="en-US" sz="6000" dirty="0">
              <a:solidFill>
                <a:schemeClr val="bg1"/>
              </a:solidFill>
              <a:latin typeface="Times New Roman"/>
              <a:cs typeface="Times New Roman"/>
            </a:endParaRPr>
          </a:p>
        </p:txBody>
      </p:sp>
      <p:grpSp>
        <p:nvGrpSpPr>
          <p:cNvPr id="175" name="Group 174"/>
          <p:cNvGrpSpPr/>
          <p:nvPr/>
        </p:nvGrpSpPr>
        <p:grpSpPr>
          <a:xfrm>
            <a:off x="30301602" y="17055255"/>
            <a:ext cx="12833815" cy="4173986"/>
            <a:chOff x="33947719" y="18870814"/>
            <a:chExt cx="9834925" cy="5110932"/>
          </a:xfrm>
        </p:grpSpPr>
        <p:sp>
          <p:nvSpPr>
            <p:cNvPr id="176" name="TextBox 175"/>
            <p:cNvSpPr txBox="1"/>
            <p:nvPr/>
          </p:nvSpPr>
          <p:spPr>
            <a:xfrm>
              <a:off x="33947719" y="19454432"/>
              <a:ext cx="9834925" cy="4527314"/>
            </a:xfrm>
            <a:prstGeom prst="rect">
              <a:avLst/>
            </a:prstGeom>
            <a:solidFill>
              <a:srgbClr val="FFFFFF"/>
            </a:solidFill>
            <a:ln cap="rnd">
              <a:solidFill>
                <a:schemeClr val="tx1"/>
              </a:solidFill>
            </a:ln>
          </p:spPr>
          <p:txBody>
            <a:bodyPr wrap="square" lIns="182880" rIns="182880" rtlCol="0">
              <a:noAutofit/>
            </a:bodyPr>
            <a:lstStyle/>
            <a:p>
              <a:pPr>
                <a:lnSpc>
                  <a:spcPct val="140000"/>
                </a:lnSpc>
              </a:pPr>
              <a:endParaRPr lang="en-US" sz="2000" dirty="0">
                <a:latin typeface="Times New Roman"/>
                <a:cs typeface="Times New Roman"/>
              </a:endParaRPr>
            </a:p>
            <a:p>
              <a:pPr>
                <a:lnSpc>
                  <a:spcPct val="150000"/>
                </a:lnSpc>
              </a:pPr>
              <a:r>
                <a:rPr lang="en-US" sz="2400" dirty="0">
                  <a:latin typeface="Times New Roman"/>
                  <a:cs typeface="Times New Roman"/>
                </a:rPr>
                <a:t>There is room for more research on the personal experiences of Danish Resistors and Jews during this period. As the Holocaust is a broad topic with many facets to study, involving many countries and nationalities, customs and methods, there are still many areas left in which to research. Further research in this vein would include a comparison between cooperative countries and the treatment of Jews. Specifically, a juxtaposition of the Danish Jewish experience and the Hungarian Jewish experience. </a:t>
              </a:r>
            </a:p>
            <a:p>
              <a:pPr marL="514350" indent="-514350">
                <a:lnSpc>
                  <a:spcPct val="140000"/>
                </a:lnSpc>
                <a:buAutoNum type="arabicPeriod"/>
              </a:pPr>
              <a:endParaRPr lang="en-US" sz="1800" dirty="0">
                <a:solidFill>
                  <a:prstClr val="black"/>
                </a:solidFill>
                <a:latin typeface="Times New Roman"/>
                <a:cs typeface="Times New Roman"/>
              </a:endParaRPr>
            </a:p>
          </p:txBody>
        </p:sp>
        <p:sp>
          <p:nvSpPr>
            <p:cNvPr id="177" name="TextBox 176"/>
            <p:cNvSpPr txBox="1"/>
            <p:nvPr/>
          </p:nvSpPr>
          <p:spPr>
            <a:xfrm>
              <a:off x="33966801" y="18870814"/>
              <a:ext cx="9785714"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0352572" y="21884040"/>
            <a:ext cx="12833814"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a:t>
            </a:r>
            <a:endParaRPr lang="en-US" sz="6000" dirty="0">
              <a:solidFill>
                <a:schemeClr val="bg1"/>
              </a:solidFill>
              <a:latin typeface="Times New Roman"/>
              <a:cs typeface="Times New Roman"/>
            </a:endParaRPr>
          </a:p>
        </p:txBody>
      </p:sp>
      <p:grpSp>
        <p:nvGrpSpPr>
          <p:cNvPr id="179" name="Group 178"/>
          <p:cNvGrpSpPr/>
          <p:nvPr/>
        </p:nvGrpSpPr>
        <p:grpSpPr>
          <a:xfrm>
            <a:off x="30301602" y="9099766"/>
            <a:ext cx="12837935" cy="7901527"/>
            <a:chOff x="34008529" y="3934553"/>
            <a:chExt cx="9305435" cy="13613134"/>
          </a:xfrm>
        </p:grpSpPr>
        <p:sp>
          <p:nvSpPr>
            <p:cNvPr id="180" name="TextBox 179"/>
            <p:cNvSpPr txBox="1"/>
            <p:nvPr/>
          </p:nvSpPr>
          <p:spPr>
            <a:xfrm>
              <a:off x="34008529" y="4967329"/>
              <a:ext cx="9278259" cy="11334895"/>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150127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Conclusion</a:t>
              </a:r>
              <a:endParaRPr lang="en-US" sz="6000" dirty="0">
                <a:solidFill>
                  <a:schemeClr val="bg1"/>
                </a:solidFill>
                <a:latin typeface="Times New Roman"/>
                <a:cs typeface="Times New Roman"/>
              </a:endParaRPr>
            </a:p>
          </p:txBody>
        </p:sp>
        <p:sp>
          <p:nvSpPr>
            <p:cNvPr id="182" name="Rectangle 181"/>
            <p:cNvSpPr/>
            <p:nvPr/>
          </p:nvSpPr>
          <p:spPr>
            <a:xfrm>
              <a:off x="34011515" y="4919330"/>
              <a:ext cx="9302449" cy="12628357"/>
            </a:xfrm>
            <a:prstGeom prst="rect">
              <a:avLst/>
            </a:prstGeom>
          </p:spPr>
          <p:txBody>
            <a:bodyPr wrap="square">
              <a:spAutoFit/>
            </a:bodyPr>
            <a:lstStyle/>
            <a:p>
              <a:pPr>
                <a:lnSpc>
                  <a:spcPct val="200000"/>
                </a:lnSpc>
              </a:pPr>
              <a:r>
                <a:rPr lang="en-US" sz="2400" dirty="0">
                  <a:solidFill>
                    <a:srgbClr val="000000"/>
                  </a:solidFill>
                  <a:effectLst/>
                  <a:latin typeface="Times New Roman" panose="02020603050405020304" pitchFamily="18" charset="0"/>
                  <a:ea typeface="Times New Roman" panose="02020603050405020304" pitchFamily="18" charset="0"/>
                </a:rPr>
                <a:t>The findings suggest that the Danish people were not so much less Anti Semitic or against the persecution of the European Jews, so much as they were wholly and completely loyal to those who claimed Denmark as their home. Denmark has a rich history of governing itself with a priority on human rights and dignity, reaching back to their original constitution. However, these privileges were limited to those within the Danish national community.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Denmark rejected refugees not so much on a racial basis but on the economic basis of not seeing how they could help those outside of their sphere without disrupting their national community. </a:t>
              </a:r>
              <a:r>
                <a:rPr lang="en-US" sz="2400" dirty="0">
                  <a:solidFill>
                    <a:srgbClr val="000000"/>
                  </a:solidFill>
                  <a:effectLst/>
                  <a:latin typeface="Times New Roman" panose="02020603050405020304" pitchFamily="18" charset="0"/>
                  <a:ea typeface="Times New Roman" panose="02020603050405020304" pitchFamily="18" charset="0"/>
                </a:rPr>
                <a:t>To be Danish triumphed over any other ethnic, religious, or political difference that individuals may have, and because of this the Danes would not abandon their Jewish brothers to the atrocities of the Nazi regime.</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latin typeface="Times New Roman"/>
                <a:cs typeface="Times New Roman"/>
              </a:endParaRPr>
            </a:p>
          </p:txBody>
        </p:sp>
      </p:grpSp>
      <p:pic>
        <p:nvPicPr>
          <p:cNvPr id="3" name="Picture 2">
            <a:extLst>
              <a:ext uri="{FF2B5EF4-FFF2-40B4-BE49-F238E27FC236}">
                <a16:creationId xmlns:a16="http://schemas.microsoft.com/office/drawing/2014/main" id="{22690140-7F7A-47C3-8E05-F1A53AEFB44A}"/>
              </a:ext>
            </a:extLst>
          </p:cNvPr>
          <p:cNvPicPr>
            <a:picLocks noChangeAspect="1"/>
          </p:cNvPicPr>
          <p:nvPr/>
        </p:nvPicPr>
        <p:blipFill>
          <a:blip r:embed="rId4"/>
          <a:stretch>
            <a:fillRect/>
          </a:stretch>
        </p:blipFill>
        <p:spPr>
          <a:xfrm>
            <a:off x="15284653" y="3733691"/>
            <a:ext cx="11333389" cy="8028375"/>
          </a:xfrm>
          <a:prstGeom prst="rect">
            <a:avLst/>
          </a:prstGeom>
        </p:spPr>
      </p:pic>
      <p:sp>
        <p:nvSpPr>
          <p:cNvPr id="5" name="TextBox 4">
            <a:extLst>
              <a:ext uri="{FF2B5EF4-FFF2-40B4-BE49-F238E27FC236}">
                <a16:creationId xmlns:a16="http://schemas.microsoft.com/office/drawing/2014/main" id="{8A996B10-787C-4EFD-BF43-196EB5977359}"/>
              </a:ext>
            </a:extLst>
          </p:cNvPr>
          <p:cNvSpPr txBox="1"/>
          <p:nvPr/>
        </p:nvSpPr>
        <p:spPr>
          <a:xfrm>
            <a:off x="840063" y="19270614"/>
            <a:ext cx="13797187" cy="6219908"/>
          </a:xfrm>
          <a:prstGeom prst="rect">
            <a:avLst/>
          </a:prstGeom>
          <a:solidFill>
            <a:schemeClr val="bg1"/>
          </a:solidFill>
        </p:spPr>
        <p:txBody>
          <a:bodyPr wrap="square" rtlCol="0">
            <a:spAutoFit/>
          </a:bodyPr>
          <a:lstStyle/>
          <a:p>
            <a:pPr marL="285750" marR="0" indent="-285750">
              <a:lnSpc>
                <a:spcPct val="150000"/>
              </a:lnSpc>
              <a:spcBef>
                <a:spcPts val="0"/>
              </a:spcBef>
              <a:spcAft>
                <a:spcPts val="40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After The German invasion and subsequent occupation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April. 1940)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King Christian retained his monarchical position and the Danish Parliament was still active. This ruling power kept the Nuremburg Laws out of Denmark and away from the Danish Jews.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4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rPr>
              <a:t>King Christian X of Denmark is said to have responded to </a:t>
            </a:r>
            <a:r>
              <a:rPr lang="en-US" sz="2400" dirty="0" err="1">
                <a:solidFill>
                  <a:srgbClr val="000000"/>
                </a:solidFill>
                <a:effectLst/>
                <a:latin typeface="Times New Roman" panose="02020603050405020304" pitchFamily="18" charset="0"/>
                <a:ea typeface="Calibri" panose="020F0502020204030204" pitchFamily="34" charset="0"/>
              </a:rPr>
              <a:t>Renthe</a:t>
            </a:r>
            <a:r>
              <a:rPr lang="en-US" sz="2400" dirty="0">
                <a:solidFill>
                  <a:srgbClr val="000000"/>
                </a:solidFill>
                <a:effectLst/>
                <a:latin typeface="Times New Roman" panose="02020603050405020304" pitchFamily="18" charset="0"/>
                <a:ea typeface="Calibri" panose="020F0502020204030204" pitchFamily="34" charset="0"/>
              </a:rPr>
              <a:t>-Fink’s phraseology “Jewish question” with, “There is no Jewish question in this country. There is only my people.”</a:t>
            </a:r>
            <a:r>
              <a:rPr lang="en-US" sz="1600" dirty="0">
                <a:solidFill>
                  <a:srgbClr val="000000"/>
                </a:solidFill>
                <a:latin typeface="Times New Roman" panose="02020603050405020304" pitchFamily="18" charset="0"/>
                <a:ea typeface="Calibri" panose="020F0502020204030204" pitchFamily="34" charset="0"/>
              </a:rPr>
              <a:t>2</a:t>
            </a:r>
          </a:p>
          <a:p>
            <a:pPr marL="285750" indent="-285750">
              <a:lnSpc>
                <a:spcPct val="150000"/>
              </a:lnSpc>
              <a:spcAft>
                <a:spcPts val="400"/>
              </a:spcAft>
              <a:buFont typeface="Arial" panose="020B0604020202020204" pitchFamily="34" charset="0"/>
              <a:buChar char="•"/>
            </a:pPr>
            <a:r>
              <a:rPr lang="en-US" sz="2400" dirty="0">
                <a:solidFill>
                  <a:srgbClr val="000000"/>
                </a:solidFill>
                <a:latin typeface="Times New Roman" panose="02020603050405020304" pitchFamily="18" charset="0"/>
                <a:ea typeface="Calibri" panose="020F0502020204030204" pitchFamily="34" charset="0"/>
              </a:rPr>
              <a:t>Danish custom of civil rights was established further in the year 1814 when the Danish Parliament passed a bill making “</a:t>
            </a:r>
            <a:r>
              <a:rPr lang="en-US" sz="2400" i="1" dirty="0">
                <a:solidFill>
                  <a:srgbClr val="000000"/>
                </a:solidFill>
                <a:latin typeface="Times New Roman" panose="02020603050405020304" pitchFamily="18" charset="0"/>
                <a:ea typeface="Calibri" panose="020F0502020204030204" pitchFamily="34" charset="0"/>
              </a:rPr>
              <a:t>all </a:t>
            </a:r>
            <a:r>
              <a:rPr lang="en-US" sz="2400" dirty="0">
                <a:solidFill>
                  <a:srgbClr val="000000"/>
                </a:solidFill>
                <a:latin typeface="Times New Roman" panose="02020603050405020304" pitchFamily="18" charset="0"/>
                <a:ea typeface="Calibri" panose="020F0502020204030204" pitchFamily="34" charset="0"/>
              </a:rPr>
              <a:t>racial and religious discrimination punishable by law.”</a:t>
            </a:r>
            <a:r>
              <a:rPr lang="en-US" sz="1600" dirty="0">
                <a:solidFill>
                  <a:srgbClr val="000000"/>
                </a:solidFill>
                <a:latin typeface="Times New Roman" panose="02020603050405020304" pitchFamily="18" charset="0"/>
                <a:ea typeface="Calibri" panose="020F0502020204030204" pitchFamily="34" charset="0"/>
              </a:rPr>
              <a:t>2</a:t>
            </a:r>
          </a:p>
          <a:p>
            <a:pPr marL="285750" indent="-285750">
              <a:lnSpc>
                <a:spcPct val="150000"/>
              </a:lnSpc>
              <a:spcAft>
                <a:spcPts val="400"/>
              </a:spcAft>
              <a:buFont typeface="Arial" panose="020B0604020202020204" pitchFamily="34" charset="0"/>
              <a:buChar char="•"/>
            </a:pPr>
            <a:r>
              <a:rPr lang="en-US" sz="2400" dirty="0">
                <a:solidFill>
                  <a:srgbClr val="000000"/>
                </a:solidFill>
                <a:latin typeface="Times New Roman" panose="02020603050405020304" pitchFamily="18" charset="0"/>
                <a:ea typeface="Calibri" panose="020F0502020204030204" pitchFamily="34" charset="0"/>
              </a:rPr>
              <a:t>The Danish people as a whole stood against persecution of Jewish people.</a:t>
            </a:r>
          </a:p>
          <a:p>
            <a:pPr marL="285750" indent="-285750">
              <a:lnSpc>
                <a:spcPct val="150000"/>
              </a:lnSpc>
              <a:spcAft>
                <a:spcPts val="400"/>
              </a:spcAft>
              <a:buFont typeface="Arial" panose="020B0604020202020204" pitchFamily="34" charset="0"/>
              <a:buChar char="•"/>
            </a:pPr>
            <a:r>
              <a:rPr lang="en-US" sz="2400" dirty="0">
                <a:solidFill>
                  <a:srgbClr val="000000"/>
                </a:solidFill>
                <a:latin typeface="Times New Roman" panose="02020603050405020304" pitchFamily="18" charset="0"/>
                <a:ea typeface="Calibri" panose="020F0502020204030204" pitchFamily="34" charset="0"/>
              </a:rPr>
              <a:t>When warned about the round up of Jews set for 1 October 1943, almost the entire country came together to hide Jews and secure safe passage to Sweden. </a:t>
            </a:r>
          </a:p>
          <a:p>
            <a:pPr marL="285750" marR="0" indent="-285750">
              <a:lnSpc>
                <a:spcPct val="150000"/>
              </a:lnSpc>
              <a:spcBef>
                <a:spcPts val="0"/>
              </a:spcBef>
              <a:spcAft>
                <a:spcPts val="400"/>
              </a:spcAft>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8" name="TextBox 167"/>
          <p:cNvSpPr txBox="1"/>
          <p:nvPr/>
        </p:nvSpPr>
        <p:spPr>
          <a:xfrm>
            <a:off x="800393" y="18386900"/>
            <a:ext cx="13797187"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No Persecution</a:t>
            </a:r>
          </a:p>
        </p:txBody>
      </p:sp>
      <p:sp>
        <p:nvSpPr>
          <p:cNvPr id="6" name="TextBox 5">
            <a:extLst>
              <a:ext uri="{FF2B5EF4-FFF2-40B4-BE49-F238E27FC236}">
                <a16:creationId xmlns:a16="http://schemas.microsoft.com/office/drawing/2014/main" id="{28FB46A5-5500-422A-B3BB-3E60EBD049BD}"/>
              </a:ext>
            </a:extLst>
          </p:cNvPr>
          <p:cNvSpPr txBox="1"/>
          <p:nvPr/>
        </p:nvSpPr>
        <p:spPr>
          <a:xfrm>
            <a:off x="15154995" y="12097627"/>
            <a:ext cx="11192069" cy="1482072"/>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Jewish Refugees Flee to Sweden in Fishing Boats</a:t>
            </a:r>
          </a:p>
          <a:p>
            <a:pPr algn="ctr"/>
            <a:r>
              <a:rPr lang="en-US" sz="2400" dirty="0">
                <a:latin typeface="Times New Roman" panose="02020603050405020304" pitchFamily="18" charset="0"/>
                <a:cs typeface="Times New Roman" panose="02020603050405020304" pitchFamily="18" charset="0"/>
              </a:rPr>
              <a:t>Many fishermen risked their lives using their boats and time to ferry Jewish families to Safety in Sweden</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Available to use for research purposes. Retrieved from </a:t>
            </a:r>
            <a:r>
              <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5"/>
              </a:rPr>
              <a:t>https://collections.ushmm.org/search/catalog/pa1066939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9AF211C-29B8-4505-9167-B047688238F3}"/>
              </a:ext>
            </a:extLst>
          </p:cNvPr>
          <p:cNvPicPr>
            <a:picLocks noChangeAspect="1"/>
          </p:cNvPicPr>
          <p:nvPr/>
        </p:nvPicPr>
        <p:blipFill>
          <a:blip r:embed="rId6"/>
          <a:stretch>
            <a:fillRect/>
          </a:stretch>
        </p:blipFill>
        <p:spPr>
          <a:xfrm>
            <a:off x="15436115" y="13915260"/>
            <a:ext cx="5707295" cy="7872132"/>
          </a:xfrm>
          <a:prstGeom prst="rect">
            <a:avLst/>
          </a:prstGeom>
        </p:spPr>
      </p:pic>
      <p:sp>
        <p:nvSpPr>
          <p:cNvPr id="9" name="TextBox 8">
            <a:extLst>
              <a:ext uri="{FF2B5EF4-FFF2-40B4-BE49-F238E27FC236}">
                <a16:creationId xmlns:a16="http://schemas.microsoft.com/office/drawing/2014/main" id="{D84547F1-C1FF-493A-9EF0-83E7E701352D}"/>
              </a:ext>
            </a:extLst>
          </p:cNvPr>
          <p:cNvSpPr txBox="1"/>
          <p:nvPr/>
        </p:nvSpPr>
        <p:spPr>
          <a:xfrm>
            <a:off x="21438181" y="14611124"/>
            <a:ext cx="5179861" cy="2444131"/>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King Christian X</a:t>
            </a:r>
          </a:p>
          <a:p>
            <a:r>
              <a:rPr lang="en-US" sz="2400" dirty="0">
                <a:latin typeface="Times New Roman" panose="02020603050405020304" pitchFamily="18" charset="0"/>
                <a:cs typeface="Times New Roman" panose="02020603050405020304" pitchFamily="18" charset="0"/>
              </a:rPr>
              <a:t>Did much to protect the Jews living in Denmark by keeping the </a:t>
            </a:r>
            <a:r>
              <a:rPr lang="en-US" sz="2400" dirty="0" err="1">
                <a:latin typeface="Times New Roman" panose="02020603050405020304" pitchFamily="18" charset="0"/>
                <a:cs typeface="Times New Roman" panose="02020603050405020304" pitchFamily="18" charset="0"/>
              </a:rPr>
              <a:t>Nurmeburg</a:t>
            </a:r>
            <a:r>
              <a:rPr lang="en-US" sz="2400" dirty="0">
                <a:latin typeface="Times New Roman" panose="02020603050405020304" pitchFamily="18" charset="0"/>
                <a:cs typeface="Times New Roman" panose="02020603050405020304" pitchFamily="18" charset="0"/>
              </a:rPr>
              <a:t> Law persecution out of the country. </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Available to use for research purposes. Retrieved from </a:t>
            </a:r>
            <a:r>
              <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7"/>
              </a:rPr>
              <a:t>https://collections.ushmm.org/search/catalog/pa1099652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Text&#10;&#10;Description automatically generated with low confidence">
            <a:extLst>
              <a:ext uri="{FF2B5EF4-FFF2-40B4-BE49-F238E27FC236}">
                <a16:creationId xmlns:a16="http://schemas.microsoft.com/office/drawing/2014/main" id="{5101D727-A2C5-4D0E-A5B5-D88AAA654E5C}"/>
              </a:ext>
            </a:extLst>
          </p:cNvPr>
          <p:cNvPicPr>
            <a:picLocks noChangeAspect="1"/>
          </p:cNvPicPr>
          <p:nvPr/>
        </p:nvPicPr>
        <p:blipFill>
          <a:blip r:embed="rId8"/>
          <a:stretch>
            <a:fillRect/>
          </a:stretch>
        </p:blipFill>
        <p:spPr>
          <a:xfrm>
            <a:off x="23333068" y="17475942"/>
            <a:ext cx="5642370" cy="7869621"/>
          </a:xfrm>
          <a:prstGeom prst="rect">
            <a:avLst/>
          </a:prstGeom>
        </p:spPr>
      </p:pic>
      <p:sp>
        <p:nvSpPr>
          <p:cNvPr id="12" name="TextBox 11">
            <a:extLst>
              <a:ext uri="{FF2B5EF4-FFF2-40B4-BE49-F238E27FC236}">
                <a16:creationId xmlns:a16="http://schemas.microsoft.com/office/drawing/2014/main" id="{549BFE9E-100A-41EB-AF0D-F992E7593DFA}"/>
              </a:ext>
            </a:extLst>
          </p:cNvPr>
          <p:cNvSpPr txBox="1"/>
          <p:nvPr/>
        </p:nvSpPr>
        <p:spPr>
          <a:xfrm>
            <a:off x="16400963" y="21930985"/>
            <a:ext cx="6667500" cy="3439468"/>
          </a:xfrm>
          <a:prstGeom prst="rect">
            <a:avLst/>
          </a:prstGeom>
          <a:noFill/>
        </p:spPr>
        <p:txBody>
          <a:bodyPr wrap="square" rtlCol="0">
            <a:spAutoFit/>
          </a:bodyPr>
          <a:lstStyle/>
          <a:p>
            <a:pPr marL="0" marR="0" algn="ctr">
              <a:lnSpc>
                <a:spcPct val="107000"/>
              </a:lnSpc>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Grundloven-1849-forside</a:t>
            </a:r>
          </a:p>
          <a:p>
            <a:pPr marL="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Denmark’s constitution remains largely unaltered to this day and has many provisions for the freedom of religion and indiscrimination based on race and creed.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This work is in the public domain. Retrieved from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hlinkClick r:id="rId9"/>
              </a:rPr>
              <a:t>https://en.wikipedia.org/wiki/Constitution_of_Denmark</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A picture containing text, person, person, suit&#10;&#10;Description automatically generated">
            <a:extLst>
              <a:ext uri="{FF2B5EF4-FFF2-40B4-BE49-F238E27FC236}">
                <a16:creationId xmlns:a16="http://schemas.microsoft.com/office/drawing/2014/main" id="{E2EA2130-709A-4859-B7C5-F5ED653E9371}"/>
              </a:ext>
            </a:extLst>
          </p:cNvPr>
          <p:cNvPicPr>
            <a:picLocks noChangeAspect="1"/>
          </p:cNvPicPr>
          <p:nvPr/>
        </p:nvPicPr>
        <p:blipFill>
          <a:blip r:embed="rId10"/>
          <a:stretch>
            <a:fillRect/>
          </a:stretch>
        </p:blipFill>
        <p:spPr>
          <a:xfrm>
            <a:off x="17405597" y="24981655"/>
            <a:ext cx="4832642" cy="6418740"/>
          </a:xfrm>
          <a:prstGeom prst="rect">
            <a:avLst/>
          </a:prstGeom>
        </p:spPr>
      </p:pic>
      <p:sp>
        <p:nvSpPr>
          <p:cNvPr id="15" name="TextBox 14">
            <a:extLst>
              <a:ext uri="{FF2B5EF4-FFF2-40B4-BE49-F238E27FC236}">
                <a16:creationId xmlns:a16="http://schemas.microsoft.com/office/drawing/2014/main" id="{FAFCC362-6BC5-4214-95ED-5EA8CBA31E62}"/>
              </a:ext>
            </a:extLst>
          </p:cNvPr>
          <p:cNvSpPr txBox="1"/>
          <p:nvPr/>
        </p:nvSpPr>
        <p:spPr>
          <a:xfrm>
            <a:off x="22676111" y="27440036"/>
            <a:ext cx="5642370" cy="3785652"/>
          </a:xfrm>
          <a:prstGeom prst="rect">
            <a:avLst/>
          </a:prstGeom>
          <a:noFill/>
        </p:spPr>
        <p:txBody>
          <a:bodyPr wrap="square" rtlCol="0">
            <a:spAutoFit/>
          </a:bodyPr>
          <a:lstStyle/>
          <a:p>
            <a:pPr algn="ctr"/>
            <a:r>
              <a:rPr lang="en-US" sz="2400" b="1" dirty="0">
                <a:effectLst/>
                <a:latin typeface="Times New Roman" panose="02020603050405020304" pitchFamily="18" charset="0"/>
                <a:ea typeface="Calibri" panose="020F0502020204030204" pitchFamily="34" charset="0"/>
              </a:rPr>
              <a:t>Georg Ferdinand </a:t>
            </a:r>
            <a:r>
              <a:rPr lang="en-US" sz="2400" b="1" dirty="0" err="1">
                <a:effectLst/>
                <a:latin typeface="Times New Roman" panose="02020603050405020304" pitchFamily="18" charset="0"/>
                <a:ea typeface="Calibri" panose="020F0502020204030204" pitchFamily="34" charset="0"/>
              </a:rPr>
              <a:t>Duckwitz</a:t>
            </a:r>
            <a:endParaRPr lang="en-US" sz="2400" b="1" dirty="0">
              <a:latin typeface="Times New Roman" panose="02020603050405020304" pitchFamily="18" charset="0"/>
              <a:ea typeface="Calibri" panose="020F0502020204030204" pitchFamily="34" charset="0"/>
            </a:endParaRPr>
          </a:p>
          <a:p>
            <a:r>
              <a:rPr lang="en-US" sz="2400" dirty="0">
                <a:effectLst/>
                <a:latin typeface="Times New Roman" panose="02020603050405020304" pitchFamily="18" charset="0"/>
                <a:ea typeface="Calibri" panose="020F0502020204030204" pitchFamily="34" charset="0"/>
              </a:rPr>
              <a:t>Instrumental in warning the populace of the </a:t>
            </a:r>
            <a:r>
              <a:rPr lang="en-US" sz="2400" dirty="0">
                <a:latin typeface="Times New Roman" panose="02020603050405020304" pitchFamily="18" charset="0"/>
                <a:ea typeface="Calibri" panose="020F0502020204030204" pitchFamily="34" charset="0"/>
              </a:rPr>
              <a:t>German plan to deport the Jews and is honored as Righteous Among the Nations for doing so.</a:t>
            </a:r>
          </a:p>
          <a:p>
            <a:r>
              <a:rPr lang="en-US" sz="2400" dirty="0">
                <a:effectLst/>
                <a:latin typeface="Times New Roman" panose="02020603050405020304" pitchFamily="18" charset="0"/>
                <a:ea typeface="Calibri" panose="020F0502020204030204" pitchFamily="34" charset="0"/>
              </a:rPr>
              <a:t>Copyright © Jewish Foundation for the Righteous Use allowed for educational purposes. Retrieved from </a:t>
            </a:r>
            <a:r>
              <a:rPr lang="en-US" sz="2400" dirty="0">
                <a:effectLst/>
                <a:latin typeface="Times New Roman" panose="02020603050405020304" pitchFamily="18" charset="0"/>
                <a:ea typeface="Calibri" panose="020F0502020204030204" pitchFamily="34" charset="0"/>
                <a:hlinkClick r:id="rId11"/>
              </a:rPr>
              <a:t>https://jfr.org/rescuer-stories/duckwitz-georg-ferdinand/</a:t>
            </a:r>
            <a:r>
              <a:rPr lang="en-US" sz="2400" dirty="0">
                <a:effectLst/>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9B9AB78-3A77-4C19-8871-8D43D8D7D8FA}"/>
              </a:ext>
            </a:extLst>
          </p:cNvPr>
          <p:cNvSpPr txBox="1"/>
          <p:nvPr/>
        </p:nvSpPr>
        <p:spPr>
          <a:xfrm>
            <a:off x="742129" y="26201721"/>
            <a:ext cx="13913717" cy="830997"/>
          </a:xfrm>
          <a:prstGeom prst="rect">
            <a:avLst/>
          </a:prstGeom>
          <a:solidFill>
            <a:schemeClr val="tx2">
              <a:lumMod val="50000"/>
            </a:schemeClr>
          </a:solidFill>
        </p:spPr>
        <p:txBody>
          <a:bodyPr wrap="square" rtlCol="0">
            <a:spAutoFit/>
          </a:bodyPr>
          <a:lstStyle/>
          <a:p>
            <a:pPr algn="ctr"/>
            <a:r>
              <a:rPr lang="en-US" sz="4800" dirty="0">
                <a:solidFill>
                  <a:schemeClr val="bg1"/>
                </a:solidFill>
                <a:latin typeface="Times New Roman" panose="02020603050405020304" pitchFamily="18" charset="0"/>
                <a:cs typeface="Times New Roman" panose="02020603050405020304" pitchFamily="18" charset="0"/>
              </a:rPr>
              <a:t>Resistance and Deportation</a:t>
            </a:r>
          </a:p>
        </p:txBody>
      </p:sp>
      <p:sp>
        <p:nvSpPr>
          <p:cNvPr id="17" name="TextBox 16">
            <a:extLst>
              <a:ext uri="{FF2B5EF4-FFF2-40B4-BE49-F238E27FC236}">
                <a16:creationId xmlns:a16="http://schemas.microsoft.com/office/drawing/2014/main" id="{E33BE682-84F7-43C8-81D5-CB07B52D2ECA}"/>
              </a:ext>
            </a:extLst>
          </p:cNvPr>
          <p:cNvSpPr txBox="1"/>
          <p:nvPr/>
        </p:nvSpPr>
        <p:spPr>
          <a:xfrm>
            <a:off x="733441" y="27061636"/>
            <a:ext cx="13833661" cy="5011949"/>
          </a:xfrm>
          <a:prstGeom prst="rect">
            <a:avLst/>
          </a:prstGeom>
          <a:solidFill>
            <a:schemeClr val="bg1"/>
          </a:solidFill>
        </p:spPr>
        <p:txBody>
          <a:bodyPr wrap="square" rtlCol="0">
            <a:spAutoFit/>
          </a:bodyPr>
          <a:lstStyle/>
          <a:p>
            <a:pPr marL="285750" indent="-285750">
              <a:lnSpc>
                <a:spcPct val="150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the early years, many Danes sought to resist the Germans by harmless pranks, embarrassments, communal gatherings to keep alive the traditions and identity of their people. </a:t>
            </a:r>
          </a:p>
          <a:p>
            <a:pPr marL="285750" indent="-285750">
              <a:lnSpc>
                <a:spcPct val="150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Later, Resistance groups blew up railway lines, sacked factories, and formed fighting groups who were ready and waiting to rise up when the time came. </a:t>
            </a:r>
          </a:p>
          <a:p>
            <a:pPr marL="285750" indent="-285750">
              <a:lnSpc>
                <a:spcPct val="150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German plans to round up all Jews</a:t>
            </a:r>
            <a:r>
              <a:rPr lang="en-US" sz="2400" dirty="0">
                <a:latin typeface="Times New Roman" panose="02020603050405020304" pitchFamily="18" charset="0"/>
                <a:ea typeface="Calibri" panose="020F0502020204030204" pitchFamily="34" charset="0"/>
                <a:cs typeface="Times New Roman" panose="02020603050405020304" pitchFamily="18" charset="0"/>
              </a:rPr>
              <a:t>, drive them to the coast, and deport them to Theresienstadt. </a:t>
            </a:r>
          </a:p>
          <a:p>
            <a:pPr marL="285750" indent="-285750">
              <a:lnSpc>
                <a:spcPct val="150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Georg </a:t>
            </a:r>
            <a:r>
              <a:rPr lang="en-US" sz="2400" dirty="0" err="1">
                <a:effectLst/>
                <a:latin typeface="Times New Roman" panose="02020603050405020304" pitchFamily="18" charset="0"/>
                <a:ea typeface="Calibri" panose="020F0502020204030204" pitchFamily="34" charset="0"/>
              </a:rPr>
              <a:t>Duckwitz</a:t>
            </a:r>
            <a:r>
              <a:rPr lang="en-US" sz="2400" dirty="0">
                <a:effectLst/>
                <a:latin typeface="Times New Roman" panose="02020603050405020304" pitchFamily="18" charset="0"/>
                <a:ea typeface="Calibri" panose="020F0502020204030204" pitchFamily="34" charset="0"/>
              </a:rPr>
              <a:t> met with leading Social Democrat, Hans </a:t>
            </a:r>
            <a:r>
              <a:rPr lang="en-US" sz="2400" dirty="0" err="1">
                <a:effectLst/>
                <a:latin typeface="Times New Roman" panose="02020603050405020304" pitchFamily="18" charset="0"/>
                <a:ea typeface="Calibri" panose="020F0502020204030204" pitchFamily="34" charset="0"/>
              </a:rPr>
              <a:t>Hedtoft</a:t>
            </a:r>
            <a:r>
              <a:rPr lang="en-US" sz="2400" dirty="0">
                <a:effectLst/>
                <a:latin typeface="Times New Roman" panose="02020603050405020304" pitchFamily="18" charset="0"/>
                <a:ea typeface="Calibri" panose="020F0502020204030204" pitchFamily="34" charset="0"/>
              </a:rPr>
              <a:t> and the Danish Socialist Democratic Party to convey the news of the deportation, imploring them to pass the news to the Jewish community.</a:t>
            </a:r>
          </a:p>
          <a:p>
            <a:pPr marL="285750" indent="-2857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Jews found hiding places during the round up and were smuggled to Sweden over the next days and week.</a:t>
            </a:r>
          </a:p>
        </p:txBody>
      </p:sp>
      <p:sp>
        <p:nvSpPr>
          <p:cNvPr id="18" name="TextBox 17">
            <a:extLst>
              <a:ext uri="{FF2B5EF4-FFF2-40B4-BE49-F238E27FC236}">
                <a16:creationId xmlns:a16="http://schemas.microsoft.com/office/drawing/2014/main" id="{6E4AAD0D-8370-41AC-85D1-12E7DD21EBA8}"/>
              </a:ext>
            </a:extLst>
          </p:cNvPr>
          <p:cNvSpPr txBox="1"/>
          <p:nvPr/>
        </p:nvSpPr>
        <p:spPr>
          <a:xfrm>
            <a:off x="30405492" y="3812533"/>
            <a:ext cx="12780894" cy="830997"/>
          </a:xfrm>
          <a:prstGeom prst="rect">
            <a:avLst/>
          </a:prstGeom>
          <a:solidFill>
            <a:schemeClr val="tx2">
              <a:lumMod val="50000"/>
            </a:schemeClr>
          </a:solidFill>
        </p:spPr>
        <p:txBody>
          <a:bodyPr wrap="square" rtlCol="0">
            <a:spAutoFit/>
          </a:bodyPr>
          <a:lstStyle/>
          <a:p>
            <a:pPr algn="ctr"/>
            <a:r>
              <a:rPr lang="en-US" sz="4800" dirty="0">
                <a:solidFill>
                  <a:schemeClr val="bg1"/>
                </a:solidFill>
                <a:latin typeface="Times New Roman" panose="02020603050405020304" pitchFamily="18" charset="0"/>
                <a:cs typeface="Times New Roman" panose="02020603050405020304" pitchFamily="18" charset="0"/>
              </a:rPr>
              <a:t>Methods</a:t>
            </a:r>
          </a:p>
        </p:txBody>
      </p:sp>
      <p:sp>
        <p:nvSpPr>
          <p:cNvPr id="19" name="TextBox 18">
            <a:extLst>
              <a:ext uri="{FF2B5EF4-FFF2-40B4-BE49-F238E27FC236}">
                <a16:creationId xmlns:a16="http://schemas.microsoft.com/office/drawing/2014/main" id="{A5EADC1A-4F44-4909-BC50-9DDE1BB6D7F6}"/>
              </a:ext>
            </a:extLst>
          </p:cNvPr>
          <p:cNvSpPr txBox="1"/>
          <p:nvPr/>
        </p:nvSpPr>
        <p:spPr>
          <a:xfrm>
            <a:off x="30405492" y="4663093"/>
            <a:ext cx="12734045" cy="3903954"/>
          </a:xfrm>
          <a:prstGeom prst="rect">
            <a:avLst/>
          </a:prstGeom>
          <a:solidFill>
            <a:schemeClr val="bg1"/>
          </a:solidFill>
        </p:spPr>
        <p:txBody>
          <a:bodyPr wrap="square" rtlCol="0">
            <a:spAutoFit/>
          </a:bodyPr>
          <a:lstStyle/>
          <a:p>
            <a:pPr>
              <a:lnSpc>
                <a:spcPct val="150000"/>
              </a:lnSpc>
            </a:pPr>
            <a:r>
              <a:rPr lang="en-US" sz="2400" dirty="0">
                <a:latin typeface="Times New Roman" panose="02020603050405020304" pitchFamily="18" charset="0"/>
                <a:cs typeface="Times New Roman" panose="02020603050405020304" pitchFamily="18" charset="0"/>
              </a:rPr>
              <a:t>The most effective sources for historical resources are at the primary level. For research on the Holocaust, diaries/ personal accounts, and memoirs from survivors contain a wealth of information. Newspapers form the period were helpful in this research as well to show not only current events on a day-by-day basis, but also the climate into which the news was disseminated both during and after the war. </a:t>
            </a:r>
          </a:p>
          <a:p>
            <a:pPr>
              <a:lnSpc>
                <a:spcPct val="150000"/>
              </a:lnSpc>
            </a:pPr>
            <a:r>
              <a:rPr lang="en-US" sz="2400" dirty="0">
                <a:latin typeface="Times New Roman" panose="02020603050405020304" pitchFamily="18" charset="0"/>
                <a:cs typeface="Times New Roman" panose="02020603050405020304" pitchFamily="18" charset="0"/>
              </a:rPr>
              <a:t>The Holocaust has been widely studied, and there are many wonderful secondary sources that greatly aided the research in this project.</a:t>
            </a: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26541</TotalTime>
  <Words>1513</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Neilson, Larisa  Sean Capparuccia</cp:lastModifiedBy>
  <cp:revision>347</cp:revision>
  <dcterms:created xsi:type="dcterms:W3CDTF">2013-10-19T16:33:22Z</dcterms:created>
  <dcterms:modified xsi:type="dcterms:W3CDTF">2021-03-15T05:22:26Z</dcterms:modified>
</cp:coreProperties>
</file>