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A254E"/>
    <a:srgbClr val="65CE1E"/>
    <a:srgbClr val="00C28D"/>
    <a:srgbClr val="00B4FF"/>
    <a:srgbClr val="008080"/>
    <a:srgbClr val="1270FC"/>
    <a:srgbClr val="FFA200"/>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56" autoAdjust="0"/>
    <p:restoredTop sz="95110" autoAdjust="0"/>
  </p:normalViewPr>
  <p:slideViewPr>
    <p:cSldViewPr snapToGrid="0" snapToObjects="1">
      <p:cViewPr>
        <p:scale>
          <a:sx n="50" d="100"/>
          <a:sy n="50" d="100"/>
        </p:scale>
        <p:origin x="36" y="-6444"/>
      </p:cViewPr>
      <p:guideLst>
        <p:guide orient="horz" pos="10369"/>
        <p:guide pos="16128"/>
        <p:guide pos="13824"/>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3/21/2021</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dirty="0"/>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dirty="0"/>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3/21/2021</a:t>
            </a:fld>
            <a:endParaRPr lang="en-US" dirty="0"/>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dirty="0"/>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hyperlink" Target="http://www.alfred-adler.us/understanding.pdf" TargetMode="External"/><Relationship Id="rId21" Type="http://schemas.openxmlformats.org/officeDocument/2006/relationships/image" Target="../media/image20.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hyperlink" Target="https://doi.org/10.1007/s10943-018-0560-z" TargetMode="External"/><Relationship Id="rId11" Type="http://schemas.openxmlformats.org/officeDocument/2006/relationships/image" Target="../media/image10.svg"/><Relationship Id="rId5" Type="http://schemas.openxmlformats.org/officeDocument/2006/relationships/hyperlink" Target="https://doi.org/10.1177/0091647120956961" TargetMode="External"/><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hyperlink" Target="https://doi.org/10.1177/1542305020946282" TargetMode="External"/><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3991948" y="24660459"/>
            <a:ext cx="9262894" cy="7771809"/>
          </a:xfrm>
          <a:prstGeom prst="rect">
            <a:avLst/>
          </a:prstGeom>
          <a:solidFill>
            <a:schemeClr val="tx1"/>
          </a:solidFill>
          <a:ln>
            <a:solidFill>
              <a:schemeClr val="bg1"/>
            </a:solidFill>
          </a:ln>
        </p:spPr>
        <p:txBody>
          <a:bodyPr wrap="square" lIns="131445" tIns="65723" rIns="131445" bIns="65723" rtlCol="0">
            <a:spAutoFit/>
          </a:bodyPr>
          <a:lstStyle/>
          <a:p>
            <a:pPr indent="-457200"/>
            <a:endParaRPr lang="en-US" sz="2000" dirty="0">
              <a:solidFill>
                <a:schemeClr val="bg1"/>
              </a:solidFill>
              <a:latin typeface="Times New Roman" panose="02020603050405020304" pitchFamily="18" charset="0"/>
              <a:cs typeface="Times New Roman" panose="02020603050405020304" pitchFamily="18" charset="0"/>
            </a:endParaRP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Adler, A. (1998). </a:t>
            </a:r>
            <a:r>
              <a:rPr lang="en-US" sz="2000" i="1" dirty="0">
                <a:solidFill>
                  <a:schemeClr val="bg1"/>
                </a:solidFill>
                <a:latin typeface="Times New Roman" panose="02020603050405020304" pitchFamily="18" charset="0"/>
                <a:cs typeface="Times New Roman" panose="02020603050405020304" pitchFamily="18" charset="0"/>
              </a:rPr>
              <a:t>Understanding human nature </a:t>
            </a:r>
            <a:r>
              <a:rPr lang="en-US" sz="2000" dirty="0">
                <a:solidFill>
                  <a:schemeClr val="bg1"/>
                </a:solidFill>
                <a:latin typeface="Times New Roman" panose="02020603050405020304" pitchFamily="18" charset="0"/>
                <a:cs typeface="Times New Roman" panose="02020603050405020304" pitchFamily="18" charset="0"/>
              </a:rPr>
              <a:t>(W. B. Wolfe, Trans.). Fawcett</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		Publications. </a:t>
            </a:r>
            <a:r>
              <a:rPr lang="en-US" sz="2000" dirty="0">
                <a:solidFill>
                  <a:schemeClr val="bg1"/>
                </a:solidFill>
                <a:latin typeface="Times New Roman" panose="02020603050405020304" pitchFamily="18" charset="0"/>
                <a:cs typeface="Times New Roman" panose="02020603050405020304" pitchFamily="18" charset="0"/>
                <a:hlinkClick r:id="rId3"/>
              </a:rPr>
              <a:t>http://www.alfred-adler.us/understanding.pdf</a:t>
            </a:r>
            <a:r>
              <a:rPr lang="en-US" sz="2000" dirty="0">
                <a:solidFill>
                  <a:schemeClr val="bg1"/>
                </a:solidFill>
                <a:latin typeface="Times New Roman" panose="02020603050405020304" pitchFamily="18" charset="0"/>
                <a:cs typeface="Times New Roman" panose="02020603050405020304" pitchFamily="18" charset="0"/>
              </a:rPr>
              <a:t> (Original work</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		published 1927)</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Alton, G. (2020). Toward an integrative model of psychospiritual therapy: Bringing</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		spirituality and psychotherapy together. </a:t>
            </a:r>
            <a:r>
              <a:rPr lang="en-US" sz="2000" i="1" dirty="0">
                <a:solidFill>
                  <a:schemeClr val="bg1"/>
                </a:solidFill>
                <a:latin typeface="Times New Roman" panose="02020603050405020304" pitchFamily="18" charset="0"/>
                <a:cs typeface="Times New Roman" panose="02020603050405020304" pitchFamily="18" charset="0"/>
              </a:rPr>
              <a:t>The Journal of Pastoral Care &amp;</a:t>
            </a:r>
          </a:p>
          <a:p>
            <a:pPr defTabSz="457200">
              <a:lnSpc>
                <a:spcPct val="150000"/>
              </a:lnSpc>
            </a:pPr>
            <a:r>
              <a:rPr lang="en-US" sz="2000" i="1" dirty="0">
                <a:solidFill>
                  <a:schemeClr val="bg1"/>
                </a:solidFill>
                <a:latin typeface="Times New Roman" panose="02020603050405020304" pitchFamily="18" charset="0"/>
                <a:cs typeface="Times New Roman" panose="02020603050405020304" pitchFamily="18" charset="0"/>
              </a:rPr>
              <a:t>		Counseling, 74</a:t>
            </a:r>
            <a:r>
              <a:rPr lang="en-US" sz="2000" dirty="0">
                <a:solidFill>
                  <a:schemeClr val="bg1"/>
                </a:solidFill>
                <a:latin typeface="Times New Roman" panose="02020603050405020304" pitchFamily="18" charset="0"/>
                <a:cs typeface="Times New Roman" panose="02020603050405020304" pitchFamily="18" charset="0"/>
              </a:rPr>
              <a:t>(3), 159-165. </a:t>
            </a:r>
            <a:r>
              <a:rPr lang="en-US" sz="2000" dirty="0">
                <a:solidFill>
                  <a:schemeClr val="bg1"/>
                </a:solidFill>
                <a:latin typeface="Times New Roman" panose="02020603050405020304" pitchFamily="18" charset="0"/>
                <a:cs typeface="Times New Roman" panose="02020603050405020304" pitchFamily="18" charset="0"/>
                <a:hlinkClick r:id="rId4"/>
              </a:rPr>
              <a:t>https://doi.org/10.1177/1542305020946282</a:t>
            </a:r>
            <a:endParaRPr lang="en-US" sz="2000" dirty="0">
              <a:solidFill>
                <a:schemeClr val="bg1"/>
              </a:solidFill>
              <a:latin typeface="Times New Roman" panose="02020603050405020304" pitchFamily="18" charset="0"/>
              <a:cs typeface="Times New Roman" panose="02020603050405020304" pitchFamily="18" charset="0"/>
            </a:endParaRP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Freud, S. (2020). </a:t>
            </a:r>
            <a:r>
              <a:rPr lang="en-US" sz="2000" i="1" dirty="0">
                <a:solidFill>
                  <a:schemeClr val="bg1"/>
                </a:solidFill>
                <a:latin typeface="Times New Roman" panose="02020603050405020304" pitchFamily="18" charset="0"/>
                <a:cs typeface="Times New Roman" panose="02020603050405020304" pitchFamily="18" charset="0"/>
              </a:rPr>
              <a:t>The interpretation of dreams: The psychology classic </a:t>
            </a:r>
            <a:r>
              <a:rPr lang="en-US" sz="2000" dirty="0">
                <a:solidFill>
                  <a:schemeClr val="bg1"/>
                </a:solidFill>
                <a:latin typeface="Times New Roman" panose="02020603050405020304" pitchFamily="18" charset="0"/>
                <a:cs typeface="Times New Roman" panose="02020603050405020304" pitchFamily="18" charset="0"/>
              </a:rPr>
              <a:t>(T. Butler-			Bowdon, Ed.). Capstone, A Wiley Brand. (Original work published 1913)</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Hoffman, M., &amp; Hoffman, L. (2020). Transcendence and immanence in contemporary</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		psychotherapies: Trends, tensions, and treatment. </a:t>
            </a:r>
            <a:r>
              <a:rPr lang="en-US" sz="2000" i="1" dirty="0">
                <a:solidFill>
                  <a:schemeClr val="bg1"/>
                </a:solidFill>
                <a:latin typeface="Times New Roman" panose="02020603050405020304" pitchFamily="18" charset="0"/>
                <a:cs typeface="Times New Roman" panose="02020603050405020304" pitchFamily="18" charset="0"/>
              </a:rPr>
              <a:t>Journal of Psychology and</a:t>
            </a:r>
          </a:p>
          <a:p>
            <a:pPr defTabSz="457200">
              <a:lnSpc>
                <a:spcPct val="150000"/>
              </a:lnSpc>
            </a:pPr>
            <a:r>
              <a:rPr lang="en-US" sz="2000" i="1" dirty="0">
                <a:solidFill>
                  <a:schemeClr val="bg1"/>
                </a:solidFill>
                <a:latin typeface="Times New Roman" panose="02020603050405020304" pitchFamily="18" charset="0"/>
                <a:cs typeface="Times New Roman" panose="02020603050405020304" pitchFamily="18" charset="0"/>
              </a:rPr>
              <a:t>		Theology, 48</a:t>
            </a:r>
            <a:r>
              <a:rPr lang="en-US" sz="2000" dirty="0">
                <a:solidFill>
                  <a:schemeClr val="bg1"/>
                </a:solidFill>
                <a:latin typeface="Times New Roman" panose="02020603050405020304" pitchFamily="18" charset="0"/>
                <a:cs typeface="Times New Roman" panose="02020603050405020304" pitchFamily="18" charset="0"/>
              </a:rPr>
              <a:t>(4), 239-254. </a:t>
            </a:r>
            <a:r>
              <a:rPr lang="en-US" sz="2000" dirty="0">
                <a:solidFill>
                  <a:schemeClr val="bg1"/>
                </a:solidFill>
                <a:latin typeface="Times New Roman" panose="02020603050405020304" pitchFamily="18" charset="0"/>
                <a:cs typeface="Times New Roman" panose="02020603050405020304" pitchFamily="18" charset="0"/>
                <a:hlinkClick r:id="rId5"/>
              </a:rPr>
              <a:t>https://doi.org/10.1177/0091647120956961</a:t>
            </a:r>
            <a:endParaRPr lang="en-US" sz="2000" dirty="0">
              <a:solidFill>
                <a:schemeClr val="bg1"/>
              </a:solidFill>
              <a:latin typeface="Times New Roman" panose="02020603050405020304" pitchFamily="18" charset="0"/>
              <a:cs typeface="Times New Roman" panose="02020603050405020304" pitchFamily="18" charset="0"/>
            </a:endParaRP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Maslow, A. H. (2017). </a:t>
            </a:r>
            <a:r>
              <a:rPr lang="en-US" sz="2000" i="1" dirty="0">
                <a:solidFill>
                  <a:schemeClr val="bg1"/>
                </a:solidFill>
                <a:latin typeface="Times New Roman" panose="02020603050405020304" pitchFamily="18" charset="0"/>
                <a:cs typeface="Times New Roman" panose="02020603050405020304" pitchFamily="18" charset="0"/>
              </a:rPr>
              <a:t>Toward a psychology of being. </a:t>
            </a:r>
            <a:r>
              <a:rPr lang="en-US" sz="2000" dirty="0">
                <a:solidFill>
                  <a:schemeClr val="bg1"/>
                </a:solidFill>
                <a:latin typeface="Times New Roman" panose="02020603050405020304" pitchFamily="18" charset="0"/>
                <a:cs typeface="Times New Roman" panose="02020603050405020304" pitchFamily="18" charset="0"/>
              </a:rPr>
              <a:t>Dancing Unicorn Books.</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		(Original work published 1962)</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Peteet, J. R. (2018). A closer look at transcendence and its relationship to mental health.</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a:solidFill>
                  <a:schemeClr val="bg1"/>
                </a:solidFill>
                <a:latin typeface="Times New Roman" panose="02020603050405020304" pitchFamily="18" charset="0"/>
                <a:cs typeface="Times New Roman" panose="02020603050405020304" pitchFamily="18" charset="0"/>
              </a:rPr>
              <a:t>Journal of Religion and Health, 57</a:t>
            </a:r>
            <a:r>
              <a:rPr lang="en-US" sz="2000" dirty="0">
                <a:solidFill>
                  <a:schemeClr val="bg1"/>
                </a:solidFill>
                <a:latin typeface="Times New Roman" panose="02020603050405020304" pitchFamily="18" charset="0"/>
                <a:cs typeface="Times New Roman" panose="02020603050405020304" pitchFamily="18" charset="0"/>
              </a:rPr>
              <a:t>(2), 717-724.</a:t>
            </a:r>
          </a:p>
          <a:p>
            <a:pPr defTabSz="457200">
              <a:lnSpc>
                <a:spcPct val="150000"/>
              </a:lnSpc>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hlinkClick r:id="rId6"/>
              </a:rPr>
              <a:t>https://doi.org/10.1007/s10943-018-0560-z</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6973" y="504527"/>
            <a:ext cx="42469186" cy="2326853"/>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600" b="1" dirty="0">
                <a:solidFill>
                  <a:schemeClr val="bg1"/>
                </a:solidFill>
                <a:latin typeface="Times New Roman" panose="02020603050405020304" pitchFamily="18" charset="0"/>
                <a:cs typeface="Times New Roman" panose="02020603050405020304" pitchFamily="18" charset="0"/>
              </a:rPr>
              <a:t>Analyzing the Past &amp; Predicting the Future: 120 Years of Counseling Theories</a:t>
            </a:r>
          </a:p>
          <a:p>
            <a:pPr algn="ctr"/>
            <a:r>
              <a:rPr lang="en-US" sz="5800" b="1" dirty="0">
                <a:solidFill>
                  <a:schemeClr val="bg1"/>
                </a:solidFill>
                <a:latin typeface="Times New Roman" panose="02020603050405020304" pitchFamily="18" charset="0"/>
                <a:cs typeface="Times New Roman" panose="02020603050405020304" pitchFamily="18" charset="0"/>
              </a:rPr>
              <a:t>Holly Lawson, B.S.</a:t>
            </a:r>
          </a:p>
        </p:txBody>
      </p:sp>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8203" y="979105"/>
            <a:ext cx="4840224" cy="1377696"/>
          </a:xfrm>
          <a:prstGeom prst="rect">
            <a:avLst/>
          </a:prstGeom>
        </p:spPr>
      </p:pic>
      <p:sp>
        <p:nvSpPr>
          <p:cNvPr id="305" name="TextBox 304"/>
          <p:cNvSpPr txBox="1"/>
          <p:nvPr/>
        </p:nvSpPr>
        <p:spPr>
          <a:xfrm>
            <a:off x="11306696" y="3934552"/>
            <a:ext cx="21579046" cy="28100713"/>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panose="02020603050405020304" pitchFamily="18" charset="0"/>
              <a:cs typeface="Times New Roman" panose="02020603050405020304" pitchFamily="18" charset="0"/>
            </a:endParaRPr>
          </a:p>
        </p:txBody>
      </p:sp>
      <p:sp>
        <p:nvSpPr>
          <p:cNvPr id="309" name="TextBox 308"/>
          <p:cNvSpPr txBox="1"/>
          <p:nvPr/>
        </p:nvSpPr>
        <p:spPr>
          <a:xfrm>
            <a:off x="787508" y="4622617"/>
            <a:ext cx="9312771" cy="9735358"/>
          </a:xfrm>
          <a:prstGeom prst="rect">
            <a:avLst/>
          </a:prstGeom>
          <a:solidFill>
            <a:schemeClr val="tx1"/>
          </a:solidFill>
          <a:ln>
            <a:solidFill>
              <a:schemeClr val="bg1"/>
            </a:solidFill>
          </a:ln>
        </p:spPr>
        <p:txBody>
          <a:bodyPr wrap="square" lIns="131445" tIns="65723" rIns="131445" bIns="65723" rtlCol="0">
            <a:spAutoFit/>
          </a:bodyPr>
          <a:lstStyle/>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Background:</a:t>
            </a:r>
            <a:r>
              <a:rPr lang="en-US" sz="2400" dirty="0">
                <a:solidFill>
                  <a:schemeClr val="bg1"/>
                </a:solidFill>
                <a:latin typeface="Times New Roman" panose="02020603050405020304" pitchFamily="18" charset="0"/>
                <a:cs typeface="Times New Roman" panose="02020603050405020304" pitchFamily="18" charset="0"/>
              </a:rPr>
              <a:t> More than 10 major theoretical approaches have been developed thus far in the field of professional counseling, along with many other smaller approaches and newer conceptualizations. The history of counseling theories is often described as unfolding in “waves” or “forces.” The waves/forces approach helps counseling students identify major historical contributions to the field of professional counseling. The waves approach is also a fitting analogy, since students may feel that they are wading into an ocean of information when first introduced to available theoretical conceptualizations. </a:t>
            </a:r>
            <a:r>
              <a:rPr lang="en-US" sz="2400" b="1" dirty="0">
                <a:solidFill>
                  <a:schemeClr val="bg1"/>
                </a:solidFill>
                <a:latin typeface="Times New Roman" panose="02020603050405020304" pitchFamily="18" charset="0"/>
                <a:cs typeface="Times New Roman" panose="02020603050405020304" pitchFamily="18" charset="0"/>
              </a:rPr>
              <a:t>Methods:</a:t>
            </a:r>
            <a:r>
              <a:rPr lang="en-US" sz="2400" dirty="0">
                <a:solidFill>
                  <a:schemeClr val="bg1"/>
                </a:solidFill>
                <a:latin typeface="Times New Roman" panose="02020603050405020304" pitchFamily="18" charset="0"/>
                <a:cs typeface="Times New Roman" panose="02020603050405020304" pitchFamily="18" charset="0"/>
              </a:rPr>
              <a:t> The analysis presented here investigates whether there is a discernable pattern of key themes among the theories that have been developed thus far that can aid in understanding, integrating, and applying the wealth of theoretical information available. Included is an investigation of whether a logical prediction for a future direction in theory development can be formed based on existing information. </a:t>
            </a:r>
            <a:r>
              <a:rPr lang="en-US" sz="2400" b="1" dirty="0">
                <a:solidFill>
                  <a:schemeClr val="bg1"/>
                </a:solidFill>
                <a:latin typeface="Times New Roman" panose="02020603050405020304" pitchFamily="18" charset="0"/>
                <a:cs typeface="Times New Roman" panose="02020603050405020304" pitchFamily="18" charset="0"/>
              </a:rPr>
              <a:t>Results:</a:t>
            </a:r>
            <a:r>
              <a:rPr lang="en-US" sz="2400" dirty="0">
                <a:solidFill>
                  <a:schemeClr val="bg1"/>
                </a:solidFill>
                <a:latin typeface="Times New Roman" panose="02020603050405020304" pitchFamily="18" charset="0"/>
                <a:cs typeface="Times New Roman" panose="02020603050405020304" pitchFamily="18" charset="0"/>
              </a:rPr>
              <a:t> Several gaps in theoretical development still exist. Future theory development seems to be aimed towards the area of transcendence/spirituality, which is of increasing interest to practitioners and researchers but has yet to be widely acknowledged and provided with a full theoretical treatment. </a:t>
            </a:r>
            <a:r>
              <a:rPr lang="en-US" sz="2400" b="1" dirty="0">
                <a:solidFill>
                  <a:schemeClr val="bg1"/>
                </a:solidFill>
                <a:latin typeface="Times New Roman" panose="02020603050405020304" pitchFamily="18" charset="0"/>
                <a:cs typeface="Times New Roman" panose="02020603050405020304" pitchFamily="18" charset="0"/>
              </a:rPr>
              <a:t>Conclusion:</a:t>
            </a:r>
            <a:r>
              <a:rPr lang="en-US" sz="2400" dirty="0">
                <a:solidFill>
                  <a:schemeClr val="bg1"/>
                </a:solidFill>
                <a:latin typeface="Times New Roman" panose="02020603050405020304" pitchFamily="18" charset="0"/>
                <a:cs typeface="Times New Roman" panose="02020603050405020304" pitchFamily="18" charset="0"/>
              </a:rPr>
              <a:t> The prediction of a future direction for theory development can aid current practitioners, educators, and students as they navigate the rapidly-changing theoretical dynamics within the field. These findings highlight the need for students and practitioners to carefully consider the application of transcendence/spirituality to counseling and the need for further theoretical development in this area.</a:t>
            </a:r>
          </a:p>
        </p:txBody>
      </p:sp>
      <p:sp>
        <p:nvSpPr>
          <p:cNvPr id="310" name="TextBox 309"/>
          <p:cNvSpPr txBox="1"/>
          <p:nvPr/>
        </p:nvSpPr>
        <p:spPr>
          <a:xfrm>
            <a:off x="797833" y="3934552"/>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Abstract</a:t>
            </a:r>
            <a:endParaRPr lang="en-US" sz="6000" dirty="0">
              <a:latin typeface="Times New Roman" panose="02020603050405020304" pitchFamily="18" charset="0"/>
              <a:cs typeface="Times New Roman" panose="02020603050405020304" pitchFamily="18" charset="0"/>
            </a:endParaRPr>
          </a:p>
        </p:txBody>
      </p:sp>
      <p:sp>
        <p:nvSpPr>
          <p:cNvPr id="312" name="TextBox 311"/>
          <p:cNvSpPr txBox="1"/>
          <p:nvPr/>
        </p:nvSpPr>
        <p:spPr>
          <a:xfrm>
            <a:off x="794781" y="16489586"/>
            <a:ext cx="9312772" cy="10141688"/>
          </a:xfrm>
          <a:prstGeom prst="rect">
            <a:avLst/>
          </a:prstGeom>
          <a:solidFill>
            <a:schemeClr val="tx1"/>
          </a:solidFill>
          <a:ln>
            <a:solidFill>
              <a:schemeClr val="bg1"/>
            </a:solidFill>
          </a:ln>
        </p:spPr>
        <p:txBody>
          <a:bodyPr wrap="square" lIns="131445" tIns="65723" rIns="131445" bIns="65723" rtlCol="0">
            <a:spAutoFit/>
          </a:bodyPr>
          <a:lstStyle/>
          <a:p>
            <a:endParaRPr lang="en-US" sz="2400" dirty="0">
              <a:solidFill>
                <a:schemeClr val="bg1"/>
              </a:solidFill>
              <a:effectLst/>
              <a:latin typeface="Times New Roman" panose="02020603050405020304" pitchFamily="18" charset="0"/>
              <a:ea typeface="Calibri" panose="020F0502020204030204" pitchFamily="34" charset="0"/>
            </a:endParaRPr>
          </a:p>
          <a:p>
            <a:r>
              <a:rPr lang="en-US" sz="2400" dirty="0">
                <a:solidFill>
                  <a:schemeClr val="bg1"/>
                </a:solidFill>
                <a:effectLst/>
                <a:latin typeface="Times New Roman" panose="02020603050405020304" pitchFamily="18" charset="0"/>
                <a:ea typeface="Calibri" panose="020F0502020204030204" pitchFamily="34" charset="0"/>
              </a:rPr>
              <a:t>Since the late 1800s, the field of psychology and professional counseling has grown exponentially. For a relatively young field of study, contributors to the field have been incredibly active and prolific. It is important to remember that none of the major theorists existed in a vacuum. They each borrowed ideas from one another and adapted and expanded upon existing ideas. Even Freud was influenced by his predecessors and contemporaries (2020/1913). There may be another way of understanding the contributions to the field of counseling theories thus far that differs both from a wave approach and a fragmented one-theory-per-chapter approach. Each major theoretical approach seems to represent a single core concept or theme pertaining to a specific dimension of human life or personhood. Understood from the vantage point of core themes, a more simplified organizational structure emerges for understanding the information within each theory. Organization by core theme still allows for the complex interplay of ideas within the major theoretical approaches. Aspects of certain themes are covered in other approaches but not to the same degree of depth or emphasis as in the approach designated by that core theme. There are two questions that are the focus of the current study: </a:t>
            </a:r>
          </a:p>
          <a:p>
            <a:pPr marL="457200" indent="-457200">
              <a:lnSpc>
                <a:spcPct val="150000"/>
              </a:lnSpc>
              <a:buFont typeface="+mj-lt"/>
              <a:buAutoNum type="arabicPeriod"/>
            </a:pPr>
            <a:r>
              <a:rPr lang="en-US" sz="2400" dirty="0">
                <a:solidFill>
                  <a:schemeClr val="bg1"/>
                </a:solidFill>
                <a:effectLst/>
                <a:latin typeface="Times New Roman" panose="02020603050405020304" pitchFamily="18" charset="0"/>
                <a:ea typeface="Calibri" panose="020F0502020204030204" pitchFamily="34" charset="0"/>
              </a:rPr>
              <a:t>Is there a discernable pattern or thematic organizational structure among the theories that have been developed thus far?</a:t>
            </a:r>
          </a:p>
          <a:p>
            <a:pPr marL="457200" indent="-457200">
              <a:lnSpc>
                <a:spcPct val="150000"/>
              </a:lnSpc>
              <a:buFont typeface="+mj-lt"/>
              <a:buAutoNum type="arabicPeriod"/>
            </a:pPr>
            <a:r>
              <a:rPr lang="en-US" sz="2400" dirty="0">
                <a:solidFill>
                  <a:schemeClr val="bg1"/>
                </a:solidFill>
                <a:effectLst/>
                <a:latin typeface="Times New Roman" panose="02020603050405020304" pitchFamily="18" charset="0"/>
                <a:ea typeface="Calibri" panose="020F0502020204030204" pitchFamily="34" charset="0"/>
              </a:rPr>
              <a:t>If present, will an analysis of this historical pattern or structure yield enough evidence on which to form a prediction for a future direction?</a:t>
            </a:r>
          </a:p>
          <a:p>
            <a:pPr>
              <a:lnSpc>
                <a:spcPct val="150000"/>
              </a:lnSpc>
            </a:pPr>
            <a:endParaRPr lang="en-US" sz="2000" dirty="0">
              <a:solidFill>
                <a:schemeClr val="bg1"/>
              </a:solidFill>
              <a:effectLst/>
              <a:latin typeface="Times New Roman" panose="02020603050405020304" pitchFamily="18" charset="0"/>
              <a:ea typeface="Calibri" panose="020F0502020204030204" pitchFamily="34" charset="0"/>
            </a:endParaRPr>
          </a:p>
        </p:txBody>
      </p:sp>
      <p:sp>
        <p:nvSpPr>
          <p:cNvPr id="313" name="TextBox 312"/>
          <p:cNvSpPr txBox="1"/>
          <p:nvPr/>
        </p:nvSpPr>
        <p:spPr>
          <a:xfrm>
            <a:off x="802793" y="15055905"/>
            <a:ext cx="9312772"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Introduction and</a:t>
            </a:r>
          </a:p>
          <a:p>
            <a:pPr algn="ctr"/>
            <a:r>
              <a:rPr lang="en-US" sz="4800" dirty="0">
                <a:latin typeface="Times New Roman" panose="02020603050405020304" pitchFamily="18" charset="0"/>
                <a:cs typeface="Times New Roman" panose="02020603050405020304" pitchFamily="18" charset="0"/>
              </a:rPr>
              <a:t> Research Questions</a:t>
            </a:r>
            <a:endParaRPr lang="en-US" sz="6000" dirty="0">
              <a:latin typeface="Times New Roman" panose="02020603050405020304" pitchFamily="18" charset="0"/>
              <a:cs typeface="Times New Roman" panose="02020603050405020304" pitchFamily="18" charset="0"/>
            </a:endParaRPr>
          </a:p>
        </p:txBody>
      </p:sp>
      <p:grpSp>
        <p:nvGrpSpPr>
          <p:cNvPr id="314" name="Group 313"/>
          <p:cNvGrpSpPr/>
          <p:nvPr/>
        </p:nvGrpSpPr>
        <p:grpSpPr>
          <a:xfrm>
            <a:off x="806973" y="26915921"/>
            <a:ext cx="9308592" cy="5614950"/>
            <a:chOff x="845073" y="28827733"/>
            <a:chExt cx="9308592" cy="3433331"/>
          </a:xfrm>
        </p:grpSpPr>
        <p:sp>
          <p:nvSpPr>
            <p:cNvPr id="315" name="TextBox 314"/>
            <p:cNvSpPr txBox="1"/>
            <p:nvPr/>
          </p:nvSpPr>
          <p:spPr>
            <a:xfrm>
              <a:off x="845073" y="29360623"/>
              <a:ext cx="9308592" cy="2900441"/>
            </a:xfrm>
            <a:prstGeom prst="rect">
              <a:avLst/>
            </a:prstGeom>
            <a:solidFill>
              <a:schemeClr val="tx1"/>
            </a:solidFill>
            <a:ln cap="rnd">
              <a:solidFill>
                <a:schemeClr val="bg1"/>
              </a:solidFill>
            </a:ln>
          </p:spPr>
          <p:txBody>
            <a:bodyPr wrap="square" lIns="182880" rIns="182880" rtlCol="0">
              <a:noAutofit/>
            </a:bodyPr>
            <a:lstStyle/>
            <a:p>
              <a:pPr algn="just">
                <a:lnSpc>
                  <a:spcPct val="150000"/>
                </a:lnSpc>
              </a:pPr>
              <a:r>
                <a:rPr lang="en-US" sz="2400" dirty="0">
                  <a:solidFill>
                    <a:schemeClr val="bg1"/>
                  </a:solidFill>
                  <a:latin typeface="Times New Roman" panose="02020603050405020304" pitchFamily="18" charset="0"/>
                  <a:cs typeface="Times New Roman" panose="02020603050405020304" pitchFamily="18" charset="0"/>
                </a:rPr>
                <a:t>Methods utilized include:</a:t>
              </a:r>
            </a:p>
            <a:p>
              <a:pPr marL="342900" indent="-342900" algn="just">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construction of multiple timelines (Fig. 1, 2, &amp; 3)</a:t>
              </a:r>
            </a:p>
            <a:p>
              <a:pPr marL="342900" indent="-342900" algn="just">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analysis of historical patterns (Fig. 5 &amp; 6)</a:t>
              </a:r>
            </a:p>
            <a:p>
              <a:pPr marL="342900" indent="-342900" algn="just">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identification of key themes </a:t>
              </a:r>
            </a:p>
            <a:p>
              <a:pPr marL="342900" indent="-342900" algn="just">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construction of a pyramid-shaped graph to layer the key themes</a:t>
              </a:r>
            </a:p>
            <a:p>
              <a:pPr marL="342900" indent="-342900" algn="just">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prediction of a future direction for theory development (Fig. 7) </a:t>
              </a:r>
            </a:p>
            <a:p>
              <a:pPr marL="342900" indent="-342900" algn="just">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investigation of any existing evidence in the research literature for the beginning of thought development in the predicted area</a:t>
              </a:r>
            </a:p>
            <a:p>
              <a:pPr marL="342900" indent="-342900" algn="just">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 </a:t>
              </a:r>
            </a:p>
          </p:txBody>
        </p:sp>
        <p:sp>
          <p:nvSpPr>
            <p:cNvPr id="316" name="TextBox 315"/>
            <p:cNvSpPr txBox="1"/>
            <p:nvPr/>
          </p:nvSpPr>
          <p:spPr>
            <a:xfrm>
              <a:off x="845073" y="28827733"/>
              <a:ext cx="9308592" cy="53282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Methods</a:t>
              </a:r>
              <a:endParaRPr lang="en-US" sz="6000" dirty="0">
                <a:latin typeface="Times New Roman" panose="02020603050405020304" pitchFamily="18" charset="0"/>
                <a:cs typeface="Times New Roman" panose="02020603050405020304" pitchFamily="18" charset="0"/>
              </a:endParaRPr>
            </a:p>
          </p:txBody>
        </p:sp>
      </p:grpSp>
      <p:grpSp>
        <p:nvGrpSpPr>
          <p:cNvPr id="320" name="Group 319"/>
          <p:cNvGrpSpPr/>
          <p:nvPr/>
        </p:nvGrpSpPr>
        <p:grpSpPr>
          <a:xfrm>
            <a:off x="33972951" y="18356391"/>
            <a:ext cx="9281160" cy="5290502"/>
            <a:chOff x="34114657" y="18005734"/>
            <a:chExt cx="9320794" cy="4925588"/>
          </a:xfrm>
        </p:grpSpPr>
        <p:sp>
          <p:nvSpPr>
            <p:cNvPr id="321" name="TextBox 320"/>
            <p:cNvSpPr txBox="1"/>
            <p:nvPr/>
          </p:nvSpPr>
          <p:spPr>
            <a:xfrm>
              <a:off x="34114657" y="18611138"/>
              <a:ext cx="9320794" cy="4320184"/>
            </a:xfrm>
            <a:prstGeom prst="rect">
              <a:avLst/>
            </a:prstGeom>
            <a:solidFill>
              <a:srgbClr val="FFFFFF"/>
            </a:solidFill>
            <a:ln cap="rnd">
              <a:solidFill>
                <a:schemeClr val="bg1"/>
              </a:solidFill>
            </a:ln>
          </p:spPr>
          <p:txBody>
            <a:bodyPr wrap="square" lIns="182880" rIns="182880" rtlCol="0">
              <a:noAutofit/>
            </a:bodyPr>
            <a:lstStyle/>
            <a:p>
              <a:pPr algn="just"/>
              <a:endParaRPr lang="en-US" sz="2400" dirty="0">
                <a:solidFill>
                  <a:schemeClr val="bg1"/>
                </a:solidFill>
                <a:latin typeface="Times New Roman" panose="02020603050405020304" pitchFamily="18" charset="0"/>
                <a:cs typeface="Times New Roman" panose="02020603050405020304" pitchFamily="18" charset="0"/>
              </a:endParaRPr>
            </a:p>
            <a:p>
              <a:pPr marL="514350" indent="-514350">
                <a:lnSpc>
                  <a:spcPct val="140000"/>
                </a:lnSpc>
                <a:buFontTx/>
                <a:buAutoNum type="arabicPeriod"/>
              </a:pPr>
              <a:r>
                <a:rPr lang="en-US" sz="2400" dirty="0">
                  <a:solidFill>
                    <a:schemeClr val="bg1"/>
                  </a:solidFill>
                  <a:latin typeface="Times New Roman" panose="02020603050405020304" pitchFamily="18" charset="0"/>
                  <a:cs typeface="Times New Roman" panose="02020603050405020304" pitchFamily="18" charset="0"/>
                </a:rPr>
                <a:t>Conceptualizing a theoretical approach to counseling that emphasizes transcendence/spirituality as its core theme</a:t>
              </a:r>
            </a:p>
            <a:p>
              <a:pPr marL="514350" indent="-514350">
                <a:lnSpc>
                  <a:spcPct val="140000"/>
                </a:lnSpc>
                <a:buAutoNum type="arabicPeriod"/>
              </a:pPr>
              <a:r>
                <a:rPr lang="en-US" sz="2400" dirty="0">
                  <a:solidFill>
                    <a:schemeClr val="bg1"/>
                  </a:solidFill>
                  <a:latin typeface="Times New Roman" panose="02020603050405020304" pitchFamily="18" charset="0"/>
                  <a:cs typeface="Times New Roman" panose="02020603050405020304" pitchFamily="18" charset="0"/>
                </a:rPr>
                <a:t>Increasing study, research, teaching, and professional development in the area of transcendence/spirituality</a:t>
              </a:r>
            </a:p>
            <a:p>
              <a:pPr marL="514350" indent="-514350">
                <a:lnSpc>
                  <a:spcPct val="140000"/>
                </a:lnSpc>
                <a:buAutoNum type="arabicPeriod"/>
              </a:pPr>
              <a:r>
                <a:rPr lang="en-US" sz="2400" dirty="0">
                  <a:solidFill>
                    <a:schemeClr val="bg1"/>
                  </a:solidFill>
                  <a:latin typeface="Times New Roman" panose="02020603050405020304" pitchFamily="18" charset="0"/>
                  <a:cs typeface="Times New Roman" panose="02020603050405020304" pitchFamily="18" charset="0"/>
                </a:rPr>
                <a:t>Enhancing multicultural perspectives and contextual approaches through increased emphasis on transcendence/spirituality</a:t>
              </a:r>
            </a:p>
            <a:p>
              <a:pPr marL="514350" indent="-514350">
                <a:lnSpc>
                  <a:spcPct val="140000"/>
                </a:lnSpc>
                <a:buAutoNum type="arabicPeriod"/>
              </a:pPr>
              <a:r>
                <a:rPr lang="en-US" sz="2400" dirty="0">
                  <a:solidFill>
                    <a:schemeClr val="bg1"/>
                  </a:solidFill>
                  <a:latin typeface="Times New Roman" panose="02020603050405020304" pitchFamily="18" charset="0"/>
                  <a:cs typeface="Times New Roman" panose="02020603050405020304" pitchFamily="18" charset="0"/>
                </a:rPr>
                <a:t>Developing more holistic, simplified methods of presenting theory information to counseling students </a:t>
              </a:r>
            </a:p>
          </p:txBody>
        </p:sp>
        <p:sp>
          <p:nvSpPr>
            <p:cNvPr id="322" name="TextBox 321"/>
            <p:cNvSpPr txBox="1"/>
            <p:nvPr/>
          </p:nvSpPr>
          <p:spPr>
            <a:xfrm>
              <a:off x="34114657" y="18005734"/>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Future Work</a:t>
              </a:r>
              <a:endParaRPr lang="en-US" sz="6000" dirty="0">
                <a:latin typeface="Times New Roman" panose="02020603050405020304" pitchFamily="18" charset="0"/>
                <a:cs typeface="Times New Roman" panose="02020603050405020304" pitchFamily="18" charset="0"/>
              </a:endParaRPr>
            </a:p>
          </p:txBody>
        </p:sp>
      </p:grpSp>
      <p:sp>
        <p:nvSpPr>
          <p:cNvPr id="323" name="TextBox 322"/>
          <p:cNvSpPr txBox="1"/>
          <p:nvPr/>
        </p:nvSpPr>
        <p:spPr>
          <a:xfrm>
            <a:off x="33977512" y="24071286"/>
            <a:ext cx="9290304"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References</a:t>
            </a:r>
            <a:endParaRPr lang="en-US" sz="6000" dirty="0">
              <a:latin typeface="Times New Roman" panose="02020603050405020304" pitchFamily="18" charset="0"/>
              <a:cs typeface="Times New Roman" panose="02020603050405020304" pitchFamily="18" charset="0"/>
            </a:endParaRPr>
          </a:p>
        </p:txBody>
      </p:sp>
      <p:grpSp>
        <p:nvGrpSpPr>
          <p:cNvPr id="324" name="Group 323"/>
          <p:cNvGrpSpPr/>
          <p:nvPr/>
        </p:nvGrpSpPr>
        <p:grpSpPr>
          <a:xfrm>
            <a:off x="34001990" y="3934552"/>
            <a:ext cx="9326880" cy="14748694"/>
            <a:chOff x="34001990" y="3934553"/>
            <a:chExt cx="9326880" cy="13037891"/>
          </a:xfrm>
        </p:grpSpPr>
        <p:sp>
          <p:nvSpPr>
            <p:cNvPr id="325" name="TextBox 324"/>
            <p:cNvSpPr txBox="1"/>
            <p:nvPr/>
          </p:nvSpPr>
          <p:spPr>
            <a:xfrm>
              <a:off x="34008529" y="4662052"/>
              <a:ext cx="9278259" cy="11759553"/>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326" name="TextBox 325"/>
            <p:cNvSpPr txBox="1"/>
            <p:nvPr/>
          </p:nvSpPr>
          <p:spPr>
            <a:xfrm>
              <a:off x="34001990" y="3934553"/>
              <a:ext cx="9326880" cy="77031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Results and Conclusion</a:t>
              </a:r>
              <a:endParaRPr lang="en-US" sz="6000" dirty="0">
                <a:latin typeface="Times New Roman" panose="02020603050405020304" pitchFamily="18" charset="0"/>
                <a:cs typeface="Times New Roman" panose="02020603050405020304" pitchFamily="18" charset="0"/>
              </a:endParaRPr>
            </a:p>
          </p:txBody>
        </p:sp>
        <p:sp>
          <p:nvSpPr>
            <p:cNvPr id="327" name="Rectangle 326"/>
            <p:cNvSpPr/>
            <p:nvPr/>
          </p:nvSpPr>
          <p:spPr>
            <a:xfrm>
              <a:off x="34159901" y="4810673"/>
              <a:ext cx="8943792" cy="12161771"/>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Results</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The major theories that have been developed thus far lend themselves well to being categorized according to a unifying core concept or theme. When major themes are identified and compared to one another, a much less fragmented—a more complete, holistic—picture of personhood is clearly identifiable. In addition, several gaps in theoretical development still exist based on an analysis of the key themes presented. The predicted direction for future theory development is in the area of transcendence/spirituality. The predicted emergence of this theme follows logically from the current emphasis on emotions and present-moment mindfulness and the historical emphasis on the relevance of the past to current functioning. There is abundant evidence within the research literature for the beginning of thought development and conceptualization in this area. Based on current literature, it is an area of increasing interest to practitioners and researchers, but it has yet to be fully acknowledged and provided with a full theoretical treatment (Alton, 2020; Frederick &amp; Muldoon, 2020; Hoffman &amp; Hoffman, 2020; Peteet, 2018; Salimi et al., 2016).</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Conclusions</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These findings offer a new way of understanding counseling theories for practitioners and students, including both an understanding of what has been covered well thus far and what gaps in theory development exist that need further treatment. They also highlight the need for students and practitioners to begin thinking more carefully about the application of transcendence/spirituality in counseling and further theoretical development in this area. Mainstream integration of this theme could serve to pull together certain Eastern and Western worldview dynamics, enhance multiculturalism, increase the move away from strict empiricism, and provide a more prominent place for Christianity and other religions in psychotherapeutic research, teaching, and practice. A holistic picture of human nature, psychology, or counseling cannot exist without a thorough treatment of the theme of transcendence/spirituality (Adler, 1998/1927; Hoffman &amp; Hoffman, 2020; Maslow 2017/1962). </a:t>
              </a:r>
            </a:p>
            <a:p>
              <a:endParaRPr lang="en-US" sz="2400" dirty="0">
                <a:solidFill>
                  <a:schemeClr val="bg1"/>
                </a:solidFill>
                <a:latin typeface="Times New Roman" panose="02020603050405020304" pitchFamily="18" charset="0"/>
                <a:cs typeface="Times New Roman" panose="02020603050405020304" pitchFamily="18" charset="0"/>
              </a:endParaRPr>
            </a:p>
          </p:txBody>
        </p:sp>
      </p:grpSp>
      <p:sp>
        <p:nvSpPr>
          <p:cNvPr id="329" name="TextBox 328"/>
          <p:cNvSpPr txBox="1"/>
          <p:nvPr/>
        </p:nvSpPr>
        <p:spPr>
          <a:xfrm>
            <a:off x="13046471" y="18194676"/>
            <a:ext cx="8477501" cy="1015663"/>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Figure 3</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Competitive fitness advantage.</a:t>
            </a:r>
            <a:r>
              <a:rPr lang="en-US" sz="1800" dirty="0">
                <a:latin typeface="Times New Roman" panose="02020603050405020304" pitchFamily="18" charset="0"/>
                <a:cs typeface="Times New Roman" panose="02020603050405020304" pitchFamily="18" charset="0"/>
              </a:rPr>
              <a:t> </a:t>
            </a:r>
          </a:p>
          <a:p>
            <a:pPr algn="just"/>
            <a:r>
              <a:rPr lang="en-US" sz="1400" dirty="0">
                <a:latin typeface="Times New Roman" panose="02020603050405020304" pitchFamily="18" charset="0"/>
                <a:ea typeface="Calibri"/>
                <a:cs typeface="Times New Roman" panose="02020603050405020304" pitchFamily="18" charset="0"/>
              </a:rPr>
              <a:t>Quantification of fitness was based on the direct comparison of log CFUs of one species to another. </a:t>
            </a:r>
            <a:r>
              <a:rPr lang="en-US" sz="1400" dirty="0">
                <a:latin typeface="Times New Roman" panose="02020603050405020304" pitchFamily="18" charset="0"/>
                <a:cs typeface="Times New Roman" panose="02020603050405020304" pitchFamily="18" charset="0"/>
              </a:rPr>
              <a:t>There was a significant fitness advantage of group A, if not even more with group B through  overcoming colonization resistance. </a:t>
            </a:r>
          </a:p>
        </p:txBody>
      </p:sp>
      <p:sp>
        <p:nvSpPr>
          <p:cNvPr id="330" name="TextBox 329"/>
          <p:cNvSpPr txBox="1"/>
          <p:nvPr/>
        </p:nvSpPr>
        <p:spPr>
          <a:xfrm>
            <a:off x="17445646" y="12170054"/>
            <a:ext cx="303933" cy="369332"/>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A</a:t>
            </a:r>
          </a:p>
        </p:txBody>
      </p:sp>
      <p:sp>
        <p:nvSpPr>
          <p:cNvPr id="331" name="TextBox 330"/>
          <p:cNvSpPr txBox="1"/>
          <p:nvPr/>
        </p:nvSpPr>
        <p:spPr>
          <a:xfrm>
            <a:off x="15785477" y="23212450"/>
            <a:ext cx="303933" cy="369332"/>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B</a:t>
            </a:r>
          </a:p>
        </p:txBody>
      </p:sp>
      <p:sp>
        <p:nvSpPr>
          <p:cNvPr id="333" name="TextBox 332"/>
          <p:cNvSpPr txBox="1"/>
          <p:nvPr/>
        </p:nvSpPr>
        <p:spPr>
          <a:xfrm>
            <a:off x="14318481" y="24248203"/>
            <a:ext cx="303933" cy="369332"/>
          </a:xfrm>
          <a:prstGeom prst="rect">
            <a:avLst/>
          </a:prstGeom>
          <a:noFill/>
        </p:spPr>
        <p:txBody>
          <a:bodyPr wrap="square" rtlCol="0">
            <a:spAutoFit/>
          </a:bodyPr>
          <a:lstStyle/>
          <a:p>
            <a:pPr algn="just"/>
            <a:r>
              <a:rPr lang="en-US" sz="1800" b="1" dirty="0">
                <a:solidFill>
                  <a:srgbClr val="FFFFFF"/>
                </a:solidFill>
                <a:latin typeface="Times New Roman" panose="02020603050405020304" pitchFamily="18" charset="0"/>
                <a:cs typeface="Times New Roman" panose="02020603050405020304" pitchFamily="18" charset="0"/>
              </a:rPr>
              <a:t>B</a:t>
            </a:r>
          </a:p>
        </p:txBody>
      </p:sp>
      <p:sp>
        <p:nvSpPr>
          <p:cNvPr id="334" name="TextBox 333"/>
          <p:cNvSpPr txBox="1"/>
          <p:nvPr/>
        </p:nvSpPr>
        <p:spPr>
          <a:xfrm>
            <a:off x="12074373" y="24248203"/>
            <a:ext cx="303933" cy="369332"/>
          </a:xfrm>
          <a:prstGeom prst="rect">
            <a:avLst/>
          </a:prstGeom>
          <a:noFill/>
        </p:spPr>
        <p:txBody>
          <a:bodyPr wrap="square" rtlCol="0">
            <a:spAutoFit/>
          </a:bodyPr>
          <a:lstStyle/>
          <a:p>
            <a:pPr algn="just"/>
            <a:r>
              <a:rPr lang="en-US" sz="1800" b="1" dirty="0">
                <a:solidFill>
                  <a:srgbClr val="FFFFFF"/>
                </a:solidFill>
                <a:latin typeface="Times New Roman" panose="02020603050405020304" pitchFamily="18" charset="0"/>
                <a:cs typeface="Times New Roman" panose="02020603050405020304" pitchFamily="18" charset="0"/>
              </a:rPr>
              <a:t>A</a:t>
            </a:r>
          </a:p>
        </p:txBody>
      </p:sp>
      <p:sp>
        <p:nvSpPr>
          <p:cNvPr id="356" name="Rectangle 355"/>
          <p:cNvSpPr/>
          <p:nvPr/>
        </p:nvSpPr>
        <p:spPr>
          <a:xfrm>
            <a:off x="18433886" y="5814461"/>
            <a:ext cx="858145" cy="369332"/>
          </a:xfrm>
          <a:prstGeom prst="rect">
            <a:avLst/>
          </a:prstGeom>
        </p:spPr>
        <p:txBody>
          <a:bodyPr wrap="square">
            <a:spAutoFit/>
          </a:bodyPr>
          <a:lstStyle/>
          <a:p>
            <a:pPr algn="just"/>
            <a:r>
              <a:rPr lang="en-US" sz="1800" b="1" dirty="0">
                <a:latin typeface="Times New Roman" panose="02020603050405020304" pitchFamily="18" charset="0"/>
                <a:cs typeface="Times New Roman" panose="02020603050405020304" pitchFamily="18" charset="0"/>
              </a:rPr>
              <a:t>B</a:t>
            </a:r>
          </a:p>
        </p:txBody>
      </p:sp>
      <p:sp>
        <p:nvSpPr>
          <p:cNvPr id="367" name="Rectangle 366"/>
          <p:cNvSpPr/>
          <p:nvPr/>
        </p:nvSpPr>
        <p:spPr>
          <a:xfrm>
            <a:off x="27253610" y="22062003"/>
            <a:ext cx="1139204"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MG1655</a:t>
            </a:r>
          </a:p>
        </p:txBody>
      </p:sp>
      <p:pic>
        <p:nvPicPr>
          <p:cNvPr id="108" name="Graphic 107">
            <a:extLst>
              <a:ext uri="{FF2B5EF4-FFF2-40B4-BE49-F238E27FC236}">
                <a16:creationId xmlns:a16="http://schemas.microsoft.com/office/drawing/2014/main" id="{16C5AF5D-09B5-4C3C-AF78-78BB1B4AF04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r="11442"/>
          <a:stretch/>
        </p:blipFill>
        <p:spPr>
          <a:xfrm>
            <a:off x="22368136" y="4347658"/>
            <a:ext cx="10036485" cy="6374928"/>
          </a:xfrm>
          <a:prstGeom prst="rect">
            <a:avLst/>
          </a:prstGeom>
        </p:spPr>
      </p:pic>
      <p:pic>
        <p:nvPicPr>
          <p:cNvPr id="112" name="Graphic 111">
            <a:extLst>
              <a:ext uri="{FF2B5EF4-FFF2-40B4-BE49-F238E27FC236}">
                <a16:creationId xmlns:a16="http://schemas.microsoft.com/office/drawing/2014/main" id="{003E69C1-E8D2-42B2-B8F7-B09B05B0D09C}"/>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38242" t="15730" r="40209" b="34344"/>
          <a:stretch/>
        </p:blipFill>
        <p:spPr>
          <a:xfrm>
            <a:off x="25874755" y="11111469"/>
            <a:ext cx="6529866" cy="8510621"/>
          </a:xfrm>
          <a:prstGeom prst="rect">
            <a:avLst/>
          </a:prstGeom>
        </p:spPr>
      </p:pic>
      <p:sp>
        <p:nvSpPr>
          <p:cNvPr id="3" name="TextBox 2">
            <a:extLst>
              <a:ext uri="{FF2B5EF4-FFF2-40B4-BE49-F238E27FC236}">
                <a16:creationId xmlns:a16="http://schemas.microsoft.com/office/drawing/2014/main" id="{165DB5EA-3E42-43CD-B722-9A618220AF3F}"/>
              </a:ext>
            </a:extLst>
          </p:cNvPr>
          <p:cNvSpPr txBox="1"/>
          <p:nvPr/>
        </p:nvSpPr>
        <p:spPr>
          <a:xfrm>
            <a:off x="11826200" y="26349749"/>
            <a:ext cx="10840625" cy="6001643"/>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Figure 1</a:t>
            </a:r>
            <a:r>
              <a:rPr lang="en-US" sz="2400" dirty="0">
                <a:solidFill>
                  <a:schemeClr val="bg1"/>
                </a:solidFill>
                <a:latin typeface="Times New Roman" panose="02020603050405020304" pitchFamily="18" charset="0"/>
                <a:cs typeface="Times New Roman" panose="02020603050405020304" pitchFamily="18" charset="0"/>
              </a:rPr>
              <a:t>. A timeline of the five early foundational theories: psychoanalytic, neoanalytic, client-centered/humanistic, existential, and gestalt.</a:t>
            </a:r>
          </a:p>
          <a:p>
            <a:r>
              <a:rPr lang="en-US" sz="2400" i="1" dirty="0">
                <a:solidFill>
                  <a:schemeClr val="bg1"/>
                </a:solidFill>
                <a:latin typeface="Times New Roman" panose="02020603050405020304" pitchFamily="18" charset="0"/>
                <a:cs typeface="Times New Roman" panose="02020603050405020304" pitchFamily="18" charset="0"/>
              </a:rPr>
              <a:t>Figure 2.</a:t>
            </a:r>
            <a:r>
              <a:rPr lang="en-US" sz="2400" dirty="0">
                <a:solidFill>
                  <a:schemeClr val="bg1"/>
                </a:solidFill>
                <a:latin typeface="Times New Roman" panose="02020603050405020304" pitchFamily="18" charset="0"/>
                <a:cs typeface="Times New Roman" panose="02020603050405020304" pitchFamily="18" charset="0"/>
              </a:rPr>
              <a:t> A timeline of the lifespans of important figures in the history of counseling theories color-coded according to their main field of contribution.</a:t>
            </a:r>
          </a:p>
          <a:p>
            <a:r>
              <a:rPr lang="en-US" sz="2400" i="1" dirty="0">
                <a:solidFill>
                  <a:schemeClr val="bg1"/>
                </a:solidFill>
                <a:latin typeface="Times New Roman" panose="02020603050405020304" pitchFamily="18" charset="0"/>
                <a:cs typeface="Times New Roman" panose="02020603050405020304" pitchFamily="18" charset="0"/>
              </a:rPr>
              <a:t>Figure 3.</a:t>
            </a:r>
            <a:r>
              <a:rPr lang="en-US" sz="2400" dirty="0">
                <a:solidFill>
                  <a:schemeClr val="bg1"/>
                </a:solidFill>
                <a:latin typeface="Times New Roman" panose="02020603050405020304" pitchFamily="18" charset="0"/>
                <a:cs typeface="Times New Roman" panose="02020603050405020304" pitchFamily="18" charset="0"/>
              </a:rPr>
              <a:t> A timeline of the major counseling theories thus far dated according to historical debut or seminal work publication. </a:t>
            </a:r>
          </a:p>
          <a:p>
            <a:r>
              <a:rPr lang="en-US" sz="2400" i="1" dirty="0">
                <a:solidFill>
                  <a:schemeClr val="bg1"/>
                </a:solidFill>
                <a:latin typeface="Times New Roman" panose="02020603050405020304" pitchFamily="18" charset="0"/>
                <a:cs typeface="Times New Roman" panose="02020603050405020304" pitchFamily="18" charset="0"/>
              </a:rPr>
              <a:t>Figure 4.</a:t>
            </a:r>
            <a:r>
              <a:rPr lang="en-US" sz="2400" dirty="0">
                <a:solidFill>
                  <a:schemeClr val="bg1"/>
                </a:solidFill>
                <a:latin typeface="Times New Roman" panose="02020603050405020304" pitchFamily="18" charset="0"/>
                <a:cs typeface="Times New Roman" panose="02020603050405020304" pitchFamily="18" charset="0"/>
              </a:rPr>
              <a:t> A theory key for reference containing each major theory category listed alongside the color chosen for that specific category.  </a:t>
            </a:r>
          </a:p>
          <a:p>
            <a:r>
              <a:rPr lang="en-US" sz="2400" i="1" dirty="0">
                <a:solidFill>
                  <a:schemeClr val="bg1"/>
                </a:solidFill>
                <a:latin typeface="Times New Roman" panose="02020603050405020304" pitchFamily="18" charset="0"/>
                <a:cs typeface="Times New Roman" panose="02020603050405020304" pitchFamily="18" charset="0"/>
              </a:rPr>
              <a:t>Figure 5.</a:t>
            </a:r>
            <a:r>
              <a:rPr lang="en-US" sz="2400" dirty="0">
                <a:solidFill>
                  <a:schemeClr val="bg1"/>
                </a:solidFill>
                <a:latin typeface="Times New Roman" panose="02020603050405020304" pitchFamily="18" charset="0"/>
                <a:cs typeface="Times New Roman" panose="02020603050405020304" pitchFamily="18" charset="0"/>
              </a:rPr>
              <a:t> An inverted pyramid-shaped graph of the major theoretical approaches thus far labeled according to main theme with a blank space for a future predictive layer.</a:t>
            </a:r>
          </a:p>
          <a:p>
            <a:r>
              <a:rPr lang="en-US" sz="2400" i="1" dirty="0">
                <a:solidFill>
                  <a:schemeClr val="bg1"/>
                </a:solidFill>
                <a:latin typeface="Times New Roman" panose="02020603050405020304" pitchFamily="18" charset="0"/>
                <a:cs typeface="Times New Roman" panose="02020603050405020304" pitchFamily="18" charset="0"/>
              </a:rPr>
              <a:t>Figure 6.</a:t>
            </a:r>
            <a:r>
              <a:rPr lang="en-US" sz="2400" dirty="0">
                <a:solidFill>
                  <a:schemeClr val="bg1"/>
                </a:solidFill>
                <a:latin typeface="Times New Roman" panose="02020603050405020304" pitchFamily="18" charset="0"/>
                <a:cs typeface="Times New Roman" panose="02020603050405020304" pitchFamily="18" charset="0"/>
              </a:rPr>
              <a:t> The inverted pyramid-shaped graph from figure 5 with a transparent overlay that groups the major approaches into historical forces or waves.</a:t>
            </a:r>
          </a:p>
          <a:p>
            <a:r>
              <a:rPr lang="en-US" sz="2400" i="1" dirty="0">
                <a:solidFill>
                  <a:schemeClr val="bg1"/>
                </a:solidFill>
                <a:latin typeface="Times New Roman" panose="02020603050405020304" pitchFamily="18" charset="0"/>
                <a:cs typeface="Times New Roman" panose="02020603050405020304" pitchFamily="18" charset="0"/>
              </a:rPr>
              <a:t>Figure 7.</a:t>
            </a:r>
            <a:r>
              <a:rPr lang="en-US" sz="2400" dirty="0">
                <a:solidFill>
                  <a:schemeClr val="bg1"/>
                </a:solidFill>
                <a:latin typeface="Times New Roman" panose="02020603050405020304" pitchFamily="18" charset="0"/>
                <a:cs typeface="Times New Roman" panose="02020603050405020304" pitchFamily="18" charset="0"/>
              </a:rPr>
              <a:t> The inverted pyramid-shaped graph from figure 5 with an added eleventh layer predicting the next major theme to be covered: transcendence/spirituality.</a:t>
            </a: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5" name="TextBox 114">
            <a:extLst>
              <a:ext uri="{FF2B5EF4-FFF2-40B4-BE49-F238E27FC236}">
                <a16:creationId xmlns:a16="http://schemas.microsoft.com/office/drawing/2014/main" id="{B0B0B1E9-8230-43BA-A093-EA3D330AB9BC}"/>
              </a:ext>
            </a:extLst>
          </p:cNvPr>
          <p:cNvSpPr txBox="1"/>
          <p:nvPr/>
        </p:nvSpPr>
        <p:spPr>
          <a:xfrm>
            <a:off x="12074373" y="4639082"/>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a:t>
            </a:r>
          </a:p>
        </p:txBody>
      </p:sp>
      <p:sp>
        <p:nvSpPr>
          <p:cNvPr id="116" name="TextBox 115">
            <a:extLst>
              <a:ext uri="{FF2B5EF4-FFF2-40B4-BE49-F238E27FC236}">
                <a16:creationId xmlns:a16="http://schemas.microsoft.com/office/drawing/2014/main" id="{FABBEAF9-C83F-48DF-9F9D-F6CCF82DB2B1}"/>
              </a:ext>
            </a:extLst>
          </p:cNvPr>
          <p:cNvSpPr txBox="1"/>
          <p:nvPr/>
        </p:nvSpPr>
        <p:spPr>
          <a:xfrm>
            <a:off x="22642517" y="4711008"/>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2</a:t>
            </a:r>
          </a:p>
        </p:txBody>
      </p:sp>
      <p:sp>
        <p:nvSpPr>
          <p:cNvPr id="117" name="TextBox 116">
            <a:extLst>
              <a:ext uri="{FF2B5EF4-FFF2-40B4-BE49-F238E27FC236}">
                <a16:creationId xmlns:a16="http://schemas.microsoft.com/office/drawing/2014/main" id="{F2442FF6-DE15-4C00-BBA3-DEAC6C0A6DD8}"/>
              </a:ext>
            </a:extLst>
          </p:cNvPr>
          <p:cNvSpPr txBox="1"/>
          <p:nvPr/>
        </p:nvSpPr>
        <p:spPr>
          <a:xfrm>
            <a:off x="12067795" y="11678487"/>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C</a:t>
            </a:r>
          </a:p>
        </p:txBody>
      </p:sp>
      <p:sp>
        <p:nvSpPr>
          <p:cNvPr id="118" name="TextBox 117">
            <a:extLst>
              <a:ext uri="{FF2B5EF4-FFF2-40B4-BE49-F238E27FC236}">
                <a16:creationId xmlns:a16="http://schemas.microsoft.com/office/drawing/2014/main" id="{DB55B2A8-D6A9-47BB-9F09-5879BCF5A95A}"/>
              </a:ext>
            </a:extLst>
          </p:cNvPr>
          <p:cNvSpPr txBox="1"/>
          <p:nvPr/>
        </p:nvSpPr>
        <p:spPr>
          <a:xfrm>
            <a:off x="12017089" y="20425024"/>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D</a:t>
            </a:r>
          </a:p>
        </p:txBody>
      </p:sp>
      <p:sp>
        <p:nvSpPr>
          <p:cNvPr id="121" name="TextBox 120">
            <a:extLst>
              <a:ext uri="{FF2B5EF4-FFF2-40B4-BE49-F238E27FC236}">
                <a16:creationId xmlns:a16="http://schemas.microsoft.com/office/drawing/2014/main" id="{7611A8F7-AF9D-4FD8-84E1-22B6CACA5452}"/>
              </a:ext>
            </a:extLst>
          </p:cNvPr>
          <p:cNvSpPr txBox="1"/>
          <p:nvPr/>
        </p:nvSpPr>
        <p:spPr>
          <a:xfrm>
            <a:off x="21498769" y="24897639"/>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6</a:t>
            </a:r>
          </a:p>
        </p:txBody>
      </p:sp>
      <p:sp>
        <p:nvSpPr>
          <p:cNvPr id="123" name="TextBox 122">
            <a:extLst>
              <a:ext uri="{FF2B5EF4-FFF2-40B4-BE49-F238E27FC236}">
                <a16:creationId xmlns:a16="http://schemas.microsoft.com/office/drawing/2014/main" id="{7FF7CB89-953F-424B-9E9C-1DB7DF598D14}"/>
              </a:ext>
            </a:extLst>
          </p:cNvPr>
          <p:cNvSpPr txBox="1"/>
          <p:nvPr/>
        </p:nvSpPr>
        <p:spPr>
          <a:xfrm>
            <a:off x="26195971" y="13383770"/>
            <a:ext cx="3226593" cy="338554"/>
          </a:xfrm>
          <a:prstGeom prst="rect">
            <a:avLst/>
          </a:prstGeom>
          <a:solidFill>
            <a:srgbClr val="262626"/>
          </a:solidFill>
        </p:spPr>
        <p:txBody>
          <a:bodyPr wrap="square" lIns="0" tIns="0" rIns="0" bIns="0" rtlCol="0">
            <a:spAutoFit/>
          </a:bodyPr>
          <a:lstStyle/>
          <a:p>
            <a:pPr defTabSz="914400"/>
            <a:r>
              <a:rPr lang="en-US" sz="2200" dirty="0">
                <a:solidFill>
                  <a:prstClr val="white">
                    <a:lumMod val="85000"/>
                  </a:prstClr>
                </a:solidFill>
                <a:latin typeface="Trebuchet MS" panose="020B0603020202020204" pitchFamily="34" charset="0"/>
                <a:cs typeface="Times New Roman" panose="02020603050405020304" pitchFamily="18" charset="0"/>
              </a:rPr>
              <a:t>04, 05 Client-centered</a:t>
            </a:r>
          </a:p>
        </p:txBody>
      </p:sp>
      <p:grpSp>
        <p:nvGrpSpPr>
          <p:cNvPr id="84" name="Group 83" title="Milestone">
            <a:extLst>
              <a:ext uri="{FF2B5EF4-FFF2-40B4-BE49-F238E27FC236}">
                <a16:creationId xmlns:a16="http://schemas.microsoft.com/office/drawing/2014/main" id="{DB3C5A99-D389-4A18-B09E-BD43D3893A5B}"/>
              </a:ext>
            </a:extLst>
          </p:cNvPr>
          <p:cNvGrpSpPr/>
          <p:nvPr/>
        </p:nvGrpSpPr>
        <p:grpSpPr>
          <a:xfrm>
            <a:off x="15011326" y="17181454"/>
            <a:ext cx="2156167" cy="461484"/>
            <a:chOff x="3047824" y="3543792"/>
            <a:chExt cx="3267683" cy="947669"/>
          </a:xfrm>
        </p:grpSpPr>
        <p:grpSp>
          <p:nvGrpSpPr>
            <p:cNvPr id="85" name="Group 84" title="Milestone Text">
              <a:extLst>
                <a:ext uri="{FF2B5EF4-FFF2-40B4-BE49-F238E27FC236}">
                  <a16:creationId xmlns:a16="http://schemas.microsoft.com/office/drawing/2014/main" id="{B4EF1382-3276-4827-BDAF-F86F951917CA}"/>
                </a:ext>
              </a:extLst>
            </p:cNvPr>
            <p:cNvGrpSpPr/>
            <p:nvPr/>
          </p:nvGrpSpPr>
          <p:grpSpPr>
            <a:xfrm>
              <a:off x="3674982" y="3543792"/>
              <a:ext cx="2640525" cy="832287"/>
              <a:chOff x="2110555" y="2057401"/>
              <a:chExt cx="2640525" cy="832287"/>
            </a:xfrm>
          </p:grpSpPr>
          <p:sp>
            <p:nvSpPr>
              <p:cNvPr id="89" name="TextBox 88">
                <a:extLst>
                  <a:ext uri="{FF2B5EF4-FFF2-40B4-BE49-F238E27FC236}">
                    <a16:creationId xmlns:a16="http://schemas.microsoft.com/office/drawing/2014/main" id="{FC648A59-3A75-4842-A725-487880E4B83C}"/>
                  </a:ext>
                </a:extLst>
              </p:cNvPr>
              <p:cNvSpPr txBox="1"/>
              <p:nvPr/>
            </p:nvSpPr>
            <p:spPr>
              <a:xfrm>
                <a:off x="2110555" y="2057401"/>
                <a:ext cx="2640525" cy="37921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85000"/>
                      </a:prstClr>
                    </a:solidFill>
                    <a:effectLst/>
                    <a:uLnTx/>
                    <a:uFillTx/>
                    <a:latin typeface="Trebuchet MS" panose="020B0603020202020204"/>
                  </a:rPr>
                  <a:t>Analytical Psychology</a:t>
                </a:r>
              </a:p>
            </p:txBody>
          </p:sp>
          <p:sp>
            <p:nvSpPr>
              <p:cNvPr id="90" name="TextBox 89">
                <a:extLst>
                  <a:ext uri="{FF2B5EF4-FFF2-40B4-BE49-F238E27FC236}">
                    <a16:creationId xmlns:a16="http://schemas.microsoft.com/office/drawing/2014/main" id="{8C5C4B2F-1799-4ED6-B9E1-E3E56337623E}"/>
                  </a:ext>
                </a:extLst>
              </p:cNvPr>
              <p:cNvSpPr txBox="1"/>
              <p:nvPr/>
            </p:nvSpPr>
            <p:spPr>
              <a:xfrm>
                <a:off x="2110555" y="2470634"/>
                <a:ext cx="1294782" cy="31601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85000"/>
                      </a:prstClr>
                    </a:solidFill>
                    <a:effectLst/>
                    <a:uLnTx/>
                    <a:uFillTx/>
                    <a:latin typeface="Trebuchet MS" panose="020B0603020202020204"/>
                  </a:rPr>
                  <a:t>Jung - 1912</a:t>
                </a:r>
              </a:p>
            </p:txBody>
          </p:sp>
          <p:sp>
            <p:nvSpPr>
              <p:cNvPr id="91" name="TextBox 90">
                <a:extLst>
                  <a:ext uri="{FF2B5EF4-FFF2-40B4-BE49-F238E27FC236}">
                    <a16:creationId xmlns:a16="http://schemas.microsoft.com/office/drawing/2014/main" id="{291E1504-6941-43F3-8CF8-AE60ED4B288C}"/>
                  </a:ext>
                </a:extLst>
              </p:cNvPr>
              <p:cNvSpPr txBox="1"/>
              <p:nvPr/>
            </p:nvSpPr>
            <p:spPr>
              <a:xfrm>
                <a:off x="2110556" y="2653951"/>
                <a:ext cx="1294781" cy="23573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lumMod val="85000"/>
                    </a:prstClr>
                  </a:solidFill>
                  <a:effectLst/>
                  <a:uLnTx/>
                  <a:uFillTx/>
                  <a:latin typeface="Trebuchet MS" panose="020B0603020202020204"/>
                </a:endParaRPr>
              </a:p>
            </p:txBody>
          </p:sp>
        </p:grpSp>
        <p:sp>
          <p:nvSpPr>
            <p:cNvPr id="86" name="Rectangle: Rounded Corners 85" title="Milestone Graphic">
              <a:extLst>
                <a:ext uri="{FF2B5EF4-FFF2-40B4-BE49-F238E27FC236}">
                  <a16:creationId xmlns:a16="http://schemas.microsoft.com/office/drawing/2014/main" id="{1AEFC328-9957-47B5-BD80-9DBC58D90044}"/>
                </a:ext>
              </a:extLst>
            </p:cNvPr>
            <p:cNvSpPr/>
            <p:nvPr/>
          </p:nvSpPr>
          <p:spPr>
            <a:xfrm>
              <a:off x="3730849" y="4340340"/>
              <a:ext cx="873221" cy="151121"/>
            </a:xfrm>
            <a:prstGeom prst="roundRect">
              <a:avLst>
                <a:gd name="adj" fmla="val 50000"/>
              </a:avLst>
            </a:prstGeom>
            <a:solidFill>
              <a:srgbClr val="D6F2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85000"/>
                  </a:prstClr>
                </a:solidFill>
                <a:effectLst/>
                <a:uLnTx/>
                <a:uFillTx/>
                <a:latin typeface="Trebuchet MS" panose="020B0603020202020204"/>
                <a:ea typeface="+mn-ea"/>
                <a:cs typeface="+mn-cs"/>
              </a:endParaRPr>
            </a:p>
          </p:txBody>
        </p:sp>
        <p:pic>
          <p:nvPicPr>
            <p:cNvPr id="87" name="Graphic 86" title="Milestone Flag">
              <a:extLst>
                <a:ext uri="{FF2B5EF4-FFF2-40B4-BE49-F238E27FC236}">
                  <a16:creationId xmlns:a16="http://schemas.microsoft.com/office/drawing/2014/main" id="{1DACD770-BEB2-405D-BCA4-3DF31BF483EB}"/>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525" t="18748" r="17129" b="44918"/>
            <a:stretch/>
          </p:blipFill>
          <p:spPr>
            <a:xfrm flipH="1">
              <a:off x="3047824" y="3575569"/>
              <a:ext cx="573660" cy="422383"/>
            </a:xfrm>
            <a:prstGeom prst="rect">
              <a:avLst/>
            </a:prstGeom>
          </p:spPr>
        </p:pic>
        <p:sp>
          <p:nvSpPr>
            <p:cNvPr id="88" name="Rectangle 87">
              <a:extLst>
                <a:ext uri="{FF2B5EF4-FFF2-40B4-BE49-F238E27FC236}">
                  <a16:creationId xmlns:a16="http://schemas.microsoft.com/office/drawing/2014/main" id="{00072E93-B100-4C85-83C3-DEA04E56EEA0}"/>
                </a:ext>
              </a:extLst>
            </p:cNvPr>
            <p:cNvSpPr/>
            <p:nvPr/>
          </p:nvSpPr>
          <p:spPr>
            <a:xfrm>
              <a:off x="3197127" y="3667905"/>
              <a:ext cx="522798" cy="56882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85000"/>
                    </a:prstClr>
                  </a:solidFill>
                  <a:effectLst/>
                  <a:uLnTx/>
                  <a:uFillTx/>
                  <a:latin typeface="Trebuchet MS" panose="020B0603020202020204"/>
                </a:rPr>
                <a:t>02</a:t>
              </a:r>
            </a:p>
          </p:txBody>
        </p:sp>
      </p:grpSp>
      <p:grpSp>
        <p:nvGrpSpPr>
          <p:cNvPr id="100" name="Group 99" title="Milestone">
            <a:extLst>
              <a:ext uri="{FF2B5EF4-FFF2-40B4-BE49-F238E27FC236}">
                <a16:creationId xmlns:a16="http://schemas.microsoft.com/office/drawing/2014/main" id="{AD418DD8-246E-4882-995D-8B2E3A9C846B}"/>
              </a:ext>
            </a:extLst>
          </p:cNvPr>
          <p:cNvGrpSpPr/>
          <p:nvPr/>
        </p:nvGrpSpPr>
        <p:grpSpPr>
          <a:xfrm>
            <a:off x="14084287" y="23103376"/>
            <a:ext cx="2051112" cy="315104"/>
            <a:chOff x="3047824" y="3543792"/>
            <a:chExt cx="3267683" cy="947669"/>
          </a:xfrm>
        </p:grpSpPr>
        <p:grpSp>
          <p:nvGrpSpPr>
            <p:cNvPr id="101" name="Group 100" title="Milestone Text">
              <a:extLst>
                <a:ext uri="{FF2B5EF4-FFF2-40B4-BE49-F238E27FC236}">
                  <a16:creationId xmlns:a16="http://schemas.microsoft.com/office/drawing/2014/main" id="{D456C798-E381-4CD0-9369-AA3434D857EA}"/>
                </a:ext>
              </a:extLst>
            </p:cNvPr>
            <p:cNvGrpSpPr/>
            <p:nvPr/>
          </p:nvGrpSpPr>
          <p:grpSpPr>
            <a:xfrm>
              <a:off x="3674982" y="3543792"/>
              <a:ext cx="2640525" cy="832287"/>
              <a:chOff x="2110555" y="2057401"/>
              <a:chExt cx="2640525" cy="832287"/>
            </a:xfrm>
          </p:grpSpPr>
          <p:sp>
            <p:nvSpPr>
              <p:cNvPr id="105" name="TextBox 104">
                <a:extLst>
                  <a:ext uri="{FF2B5EF4-FFF2-40B4-BE49-F238E27FC236}">
                    <a16:creationId xmlns:a16="http://schemas.microsoft.com/office/drawing/2014/main" id="{24A7954E-0272-4190-B059-8E29A4F0FB86}"/>
                  </a:ext>
                </a:extLst>
              </p:cNvPr>
              <p:cNvSpPr txBox="1"/>
              <p:nvPr/>
            </p:nvSpPr>
            <p:spPr>
              <a:xfrm>
                <a:off x="2110555" y="2057401"/>
                <a:ext cx="2640525" cy="40256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lumMod val="85000"/>
                      </a:prstClr>
                    </a:solidFill>
                    <a:effectLst/>
                    <a:uLnTx/>
                    <a:uFillTx/>
                    <a:latin typeface="Trebuchet MS" panose="020B0603020202020204"/>
                  </a:rPr>
                  <a:t>Analytical Psychology</a:t>
                </a:r>
              </a:p>
            </p:txBody>
          </p:sp>
          <p:sp>
            <p:nvSpPr>
              <p:cNvPr id="107" name="TextBox 106">
                <a:extLst>
                  <a:ext uri="{FF2B5EF4-FFF2-40B4-BE49-F238E27FC236}">
                    <a16:creationId xmlns:a16="http://schemas.microsoft.com/office/drawing/2014/main" id="{7805931E-86CB-4CD0-890D-523A92F6019C}"/>
                  </a:ext>
                </a:extLst>
              </p:cNvPr>
              <p:cNvSpPr txBox="1"/>
              <p:nvPr/>
            </p:nvSpPr>
            <p:spPr>
              <a:xfrm>
                <a:off x="2110555" y="2470635"/>
                <a:ext cx="1294782" cy="30077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lumMod val="85000"/>
                      </a:prstClr>
                    </a:solidFill>
                    <a:effectLst/>
                    <a:uLnTx/>
                    <a:uFillTx/>
                    <a:latin typeface="Trebuchet MS" panose="020B0603020202020204"/>
                  </a:rPr>
                  <a:t>Jung - 1912</a:t>
                </a:r>
              </a:p>
            </p:txBody>
          </p:sp>
          <p:sp>
            <p:nvSpPr>
              <p:cNvPr id="114" name="TextBox 113">
                <a:extLst>
                  <a:ext uri="{FF2B5EF4-FFF2-40B4-BE49-F238E27FC236}">
                    <a16:creationId xmlns:a16="http://schemas.microsoft.com/office/drawing/2014/main" id="{0869C9CA-4D50-4BFC-89DC-77DD828059DB}"/>
                  </a:ext>
                </a:extLst>
              </p:cNvPr>
              <p:cNvSpPr txBox="1"/>
              <p:nvPr/>
            </p:nvSpPr>
            <p:spPr>
              <a:xfrm>
                <a:off x="2110556" y="2653951"/>
                <a:ext cx="1294781" cy="23573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lumMod val="85000"/>
                    </a:prstClr>
                  </a:solidFill>
                  <a:effectLst/>
                  <a:uLnTx/>
                  <a:uFillTx/>
                  <a:latin typeface="Trebuchet MS" panose="020B0603020202020204"/>
                </a:endParaRPr>
              </a:p>
            </p:txBody>
          </p:sp>
        </p:grpSp>
        <p:sp>
          <p:nvSpPr>
            <p:cNvPr id="102" name="Rectangle: Rounded Corners 101" title="Milestone Graphic">
              <a:extLst>
                <a:ext uri="{FF2B5EF4-FFF2-40B4-BE49-F238E27FC236}">
                  <a16:creationId xmlns:a16="http://schemas.microsoft.com/office/drawing/2014/main" id="{303179D7-83BA-47BA-B3A7-F67620A8AC59}"/>
                </a:ext>
              </a:extLst>
            </p:cNvPr>
            <p:cNvSpPr/>
            <p:nvPr/>
          </p:nvSpPr>
          <p:spPr>
            <a:xfrm>
              <a:off x="3184873" y="4340338"/>
              <a:ext cx="873220" cy="151123"/>
            </a:xfrm>
            <a:prstGeom prst="roundRect">
              <a:avLst>
                <a:gd name="adj" fmla="val 50000"/>
              </a:avLst>
            </a:prstGeom>
            <a:solidFill>
              <a:srgbClr val="D6F2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85000"/>
                  </a:prstClr>
                </a:solidFill>
                <a:effectLst/>
                <a:uLnTx/>
                <a:uFillTx/>
                <a:latin typeface="Trebuchet MS" panose="020B0603020202020204"/>
                <a:ea typeface="+mn-ea"/>
                <a:cs typeface="+mn-cs"/>
              </a:endParaRPr>
            </a:p>
          </p:txBody>
        </p:sp>
        <p:pic>
          <p:nvPicPr>
            <p:cNvPr id="103" name="Graphic 102" title="Milestone Flag">
              <a:extLst>
                <a:ext uri="{FF2B5EF4-FFF2-40B4-BE49-F238E27FC236}">
                  <a16:creationId xmlns:a16="http://schemas.microsoft.com/office/drawing/2014/main" id="{E60A4631-124F-4ACD-89E3-843815FBBB7B}"/>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525" t="18748" r="17129" b="44918"/>
            <a:stretch/>
          </p:blipFill>
          <p:spPr>
            <a:xfrm flipH="1">
              <a:off x="3047824" y="3575569"/>
              <a:ext cx="573660" cy="422383"/>
            </a:xfrm>
            <a:prstGeom prst="rect">
              <a:avLst/>
            </a:prstGeom>
          </p:spPr>
        </p:pic>
        <p:sp>
          <p:nvSpPr>
            <p:cNvPr id="104" name="Rectangle 103">
              <a:extLst>
                <a:ext uri="{FF2B5EF4-FFF2-40B4-BE49-F238E27FC236}">
                  <a16:creationId xmlns:a16="http://schemas.microsoft.com/office/drawing/2014/main" id="{64CFCCA7-5DA0-40B3-9A48-95C53D01C9E8}"/>
                </a:ext>
              </a:extLst>
            </p:cNvPr>
            <p:cNvSpPr/>
            <p:nvPr/>
          </p:nvSpPr>
          <p:spPr>
            <a:xfrm>
              <a:off x="3201204" y="3667905"/>
              <a:ext cx="514644" cy="670943"/>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lumMod val="85000"/>
                    </a:prstClr>
                  </a:solidFill>
                  <a:effectLst/>
                  <a:uLnTx/>
                  <a:uFillTx/>
                  <a:latin typeface="Trebuchet MS" panose="020B0603020202020204"/>
                </a:rPr>
                <a:t>02</a:t>
              </a:r>
            </a:p>
          </p:txBody>
        </p:sp>
      </p:grpSp>
      <p:pic>
        <p:nvPicPr>
          <p:cNvPr id="58" name="Graphic 57">
            <a:extLst>
              <a:ext uri="{FF2B5EF4-FFF2-40B4-BE49-F238E27FC236}">
                <a16:creationId xmlns:a16="http://schemas.microsoft.com/office/drawing/2014/main" id="{D14311A0-ADE1-47A4-A107-9645E62058A3}"/>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r="10769"/>
          <a:stretch/>
        </p:blipFill>
        <p:spPr>
          <a:xfrm>
            <a:off x="11879108" y="4353313"/>
            <a:ext cx="10074811" cy="6351039"/>
          </a:xfrm>
          <a:prstGeom prst="rect">
            <a:avLst/>
          </a:prstGeom>
        </p:spPr>
      </p:pic>
      <p:pic>
        <p:nvPicPr>
          <p:cNvPr id="60" name="Graphic 59">
            <a:extLst>
              <a:ext uri="{FF2B5EF4-FFF2-40B4-BE49-F238E27FC236}">
                <a16:creationId xmlns:a16="http://schemas.microsoft.com/office/drawing/2014/main" id="{B8723F2E-D0D3-4293-ADF4-16FCD388C308}"/>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r="10769"/>
          <a:stretch/>
        </p:blipFill>
        <p:spPr>
          <a:xfrm>
            <a:off x="11888659" y="11112920"/>
            <a:ext cx="13493257" cy="8505987"/>
          </a:xfrm>
          <a:prstGeom prst="rect">
            <a:avLst/>
          </a:prstGeom>
        </p:spPr>
      </p:pic>
      <p:sp>
        <p:nvSpPr>
          <p:cNvPr id="62" name="TextBox 61">
            <a:extLst>
              <a:ext uri="{FF2B5EF4-FFF2-40B4-BE49-F238E27FC236}">
                <a16:creationId xmlns:a16="http://schemas.microsoft.com/office/drawing/2014/main" id="{C8F78105-D9FE-41A1-A39F-15E300105A2D}"/>
              </a:ext>
            </a:extLst>
          </p:cNvPr>
          <p:cNvSpPr txBox="1"/>
          <p:nvPr/>
        </p:nvSpPr>
        <p:spPr>
          <a:xfrm>
            <a:off x="12095414" y="4711008"/>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1</a:t>
            </a:r>
          </a:p>
        </p:txBody>
      </p:sp>
      <p:sp>
        <p:nvSpPr>
          <p:cNvPr id="63" name="TextBox 62">
            <a:extLst>
              <a:ext uri="{FF2B5EF4-FFF2-40B4-BE49-F238E27FC236}">
                <a16:creationId xmlns:a16="http://schemas.microsoft.com/office/drawing/2014/main" id="{4170BC68-1758-4E85-A90A-FA95469A85C5}"/>
              </a:ext>
            </a:extLst>
          </p:cNvPr>
          <p:cNvSpPr txBox="1"/>
          <p:nvPr/>
        </p:nvSpPr>
        <p:spPr>
          <a:xfrm>
            <a:off x="12159342" y="11607308"/>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3</a:t>
            </a:r>
          </a:p>
        </p:txBody>
      </p:sp>
      <p:sp>
        <p:nvSpPr>
          <p:cNvPr id="64" name="TextBox 63">
            <a:extLst>
              <a:ext uri="{FF2B5EF4-FFF2-40B4-BE49-F238E27FC236}">
                <a16:creationId xmlns:a16="http://schemas.microsoft.com/office/drawing/2014/main" id="{FB69E0AA-369F-4DA6-A0B9-080FF1D74791}"/>
              </a:ext>
            </a:extLst>
          </p:cNvPr>
          <p:cNvSpPr txBox="1"/>
          <p:nvPr/>
        </p:nvSpPr>
        <p:spPr>
          <a:xfrm>
            <a:off x="12075623" y="20526650"/>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4</a:t>
            </a:r>
          </a:p>
        </p:txBody>
      </p:sp>
      <p:pic>
        <p:nvPicPr>
          <p:cNvPr id="2" name="Picture 1">
            <a:extLst>
              <a:ext uri="{FF2B5EF4-FFF2-40B4-BE49-F238E27FC236}">
                <a16:creationId xmlns:a16="http://schemas.microsoft.com/office/drawing/2014/main" id="{218FD3AF-1727-4080-8452-0F08AD00C2E8}"/>
              </a:ext>
            </a:extLst>
          </p:cNvPr>
          <p:cNvPicPr>
            <a:picLocks noChangeAspect="1"/>
          </p:cNvPicPr>
          <p:nvPr/>
        </p:nvPicPr>
        <p:blipFill rotWithShape="1">
          <a:blip r:embed="rId18"/>
          <a:srcRect r="12130"/>
          <a:stretch/>
        </p:blipFill>
        <p:spPr>
          <a:xfrm>
            <a:off x="11889158" y="20078429"/>
            <a:ext cx="9393602" cy="6013311"/>
          </a:xfrm>
          <a:prstGeom prst="rect">
            <a:avLst/>
          </a:prstGeom>
        </p:spPr>
      </p:pic>
      <p:pic>
        <p:nvPicPr>
          <p:cNvPr id="5" name="Picture 4">
            <a:extLst>
              <a:ext uri="{FF2B5EF4-FFF2-40B4-BE49-F238E27FC236}">
                <a16:creationId xmlns:a16="http://schemas.microsoft.com/office/drawing/2014/main" id="{AF083CAF-A494-47F5-92DD-F3C16969FAB1}"/>
              </a:ext>
            </a:extLst>
          </p:cNvPr>
          <p:cNvPicPr>
            <a:picLocks noChangeAspect="1"/>
          </p:cNvPicPr>
          <p:nvPr/>
        </p:nvPicPr>
        <p:blipFill rotWithShape="1">
          <a:blip r:embed="rId19"/>
          <a:srcRect l="-238" r="14638"/>
          <a:stretch/>
        </p:blipFill>
        <p:spPr>
          <a:xfrm>
            <a:off x="21756693" y="20084411"/>
            <a:ext cx="7324606" cy="4813228"/>
          </a:xfrm>
          <a:prstGeom prst="rect">
            <a:avLst/>
          </a:prstGeom>
        </p:spPr>
      </p:pic>
      <p:pic>
        <p:nvPicPr>
          <p:cNvPr id="6" name="Picture 5">
            <a:extLst>
              <a:ext uri="{FF2B5EF4-FFF2-40B4-BE49-F238E27FC236}">
                <a16:creationId xmlns:a16="http://schemas.microsoft.com/office/drawing/2014/main" id="{27E27580-4BAA-416E-BEB4-A9B466675706}"/>
              </a:ext>
            </a:extLst>
          </p:cNvPr>
          <p:cNvPicPr>
            <a:picLocks noChangeAspect="1"/>
          </p:cNvPicPr>
          <p:nvPr/>
        </p:nvPicPr>
        <p:blipFill rotWithShape="1">
          <a:blip r:embed="rId20"/>
          <a:srcRect r="11584"/>
          <a:stretch/>
        </p:blipFill>
        <p:spPr>
          <a:xfrm>
            <a:off x="22666825" y="25439295"/>
            <a:ext cx="9677669" cy="6156891"/>
          </a:xfrm>
          <a:prstGeom prst="rect">
            <a:avLst/>
          </a:prstGeom>
        </p:spPr>
      </p:pic>
      <p:pic>
        <p:nvPicPr>
          <p:cNvPr id="7" name="Picture 6">
            <a:extLst>
              <a:ext uri="{FF2B5EF4-FFF2-40B4-BE49-F238E27FC236}">
                <a16:creationId xmlns:a16="http://schemas.microsoft.com/office/drawing/2014/main" id="{1D6F8768-46A4-4295-A9E0-DF07FC42448C}"/>
              </a:ext>
            </a:extLst>
          </p:cNvPr>
          <p:cNvPicPr>
            <a:picLocks noChangeAspect="1"/>
          </p:cNvPicPr>
          <p:nvPr/>
        </p:nvPicPr>
        <p:blipFill rotWithShape="1">
          <a:blip r:embed="rId21"/>
          <a:srcRect l="33253" t="14126" r="39947" b="3497"/>
          <a:stretch/>
        </p:blipFill>
        <p:spPr>
          <a:xfrm>
            <a:off x="29555232" y="20084410"/>
            <a:ext cx="2789262" cy="4822382"/>
          </a:xfrm>
          <a:prstGeom prst="rect">
            <a:avLst/>
          </a:prstGeom>
        </p:spPr>
      </p:pic>
      <p:sp>
        <p:nvSpPr>
          <p:cNvPr id="65" name="TextBox 64">
            <a:extLst>
              <a:ext uri="{FF2B5EF4-FFF2-40B4-BE49-F238E27FC236}">
                <a16:creationId xmlns:a16="http://schemas.microsoft.com/office/drawing/2014/main" id="{F12D60EF-A302-42ED-BDDD-3B126A651AAA}"/>
              </a:ext>
            </a:extLst>
          </p:cNvPr>
          <p:cNvSpPr txBox="1"/>
          <p:nvPr/>
        </p:nvSpPr>
        <p:spPr>
          <a:xfrm>
            <a:off x="26108840" y="11292927"/>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4</a:t>
            </a:r>
          </a:p>
        </p:txBody>
      </p:sp>
      <p:sp>
        <p:nvSpPr>
          <p:cNvPr id="66" name="TextBox 65">
            <a:extLst>
              <a:ext uri="{FF2B5EF4-FFF2-40B4-BE49-F238E27FC236}">
                <a16:creationId xmlns:a16="http://schemas.microsoft.com/office/drawing/2014/main" id="{DB0111C8-E789-4118-9412-A3A7436F12A9}"/>
              </a:ext>
            </a:extLst>
          </p:cNvPr>
          <p:cNvSpPr txBox="1"/>
          <p:nvPr/>
        </p:nvSpPr>
        <p:spPr>
          <a:xfrm>
            <a:off x="20303675" y="20170645"/>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5</a:t>
            </a:r>
          </a:p>
        </p:txBody>
      </p:sp>
      <p:sp>
        <p:nvSpPr>
          <p:cNvPr id="67" name="TextBox 66">
            <a:extLst>
              <a:ext uri="{FF2B5EF4-FFF2-40B4-BE49-F238E27FC236}">
                <a16:creationId xmlns:a16="http://schemas.microsoft.com/office/drawing/2014/main" id="{5E7DD29D-EB12-4206-8A33-9802C938B8D2}"/>
              </a:ext>
            </a:extLst>
          </p:cNvPr>
          <p:cNvSpPr txBox="1"/>
          <p:nvPr/>
        </p:nvSpPr>
        <p:spPr>
          <a:xfrm>
            <a:off x="28360509" y="20039237"/>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6</a:t>
            </a:r>
          </a:p>
        </p:txBody>
      </p:sp>
      <p:sp>
        <p:nvSpPr>
          <p:cNvPr id="68" name="TextBox 67">
            <a:extLst>
              <a:ext uri="{FF2B5EF4-FFF2-40B4-BE49-F238E27FC236}">
                <a16:creationId xmlns:a16="http://schemas.microsoft.com/office/drawing/2014/main" id="{C33258A4-4807-4F39-9736-CCB5A28578B4}"/>
              </a:ext>
            </a:extLst>
          </p:cNvPr>
          <p:cNvSpPr txBox="1"/>
          <p:nvPr/>
        </p:nvSpPr>
        <p:spPr>
          <a:xfrm>
            <a:off x="31700116" y="25486281"/>
            <a:ext cx="72243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27486</TotalTime>
  <Words>1567</Words>
  <Application>Microsoft Office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Calisto MT</vt:lpstr>
      <vt:lpstr>Times New Roman</vt:lpstr>
      <vt:lpstr>Trebuchet MS</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Lawson, Holly (Psychology)</cp:lastModifiedBy>
  <cp:revision>360</cp:revision>
  <dcterms:created xsi:type="dcterms:W3CDTF">2013-10-19T16:33:22Z</dcterms:created>
  <dcterms:modified xsi:type="dcterms:W3CDTF">2021-03-21T18:07:40Z</dcterms:modified>
</cp:coreProperties>
</file>