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sprzak, Jieli Tate" initials="KJT" lastIdx="2" clrIdx="0">
    <p:extLst>
      <p:ext uri="{19B8F6BF-5375-455C-9EA6-DF929625EA0E}">
        <p15:presenceInfo xmlns:p15="http://schemas.microsoft.com/office/powerpoint/2012/main" userId="S::jtkasprzak@liberty.edu::dcea2d89-d443-4eae-8eb4-d54d0eef7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437" autoAdjust="0"/>
    <p:restoredTop sz="95666" autoAdjust="0"/>
  </p:normalViewPr>
  <p:slideViewPr>
    <p:cSldViewPr snapToGrid="0" snapToObjects="1">
      <p:cViewPr>
        <p:scale>
          <a:sx n="69" d="100"/>
          <a:sy n="69" d="100"/>
        </p:scale>
        <p:origin x="800" y="-2584"/>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3/17/21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3/17/21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3/17/21</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129" y="504527"/>
            <a:ext cx="42534030" cy="4142735"/>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9200" b="1" dirty="0">
                <a:latin typeface="Times New Roman"/>
                <a:cs typeface="Times New Roman"/>
              </a:rPr>
              <a:t>Stretching the Limits of Language: </a:t>
            </a:r>
          </a:p>
          <a:p>
            <a:pPr algn="ctr"/>
            <a:r>
              <a:rPr lang="en-US" sz="9200" b="1" dirty="0">
                <a:latin typeface="Times New Roman"/>
                <a:cs typeface="Times New Roman"/>
              </a:rPr>
              <a:t>Luis </a:t>
            </a:r>
            <a:r>
              <a:rPr lang="en-US" sz="9200" b="1" dirty="0" err="1">
                <a:latin typeface="Times New Roman"/>
                <a:cs typeface="Times New Roman"/>
              </a:rPr>
              <a:t>Palés</a:t>
            </a:r>
            <a:r>
              <a:rPr lang="en-US" sz="9200" b="1" dirty="0">
                <a:latin typeface="Times New Roman"/>
                <a:cs typeface="Times New Roman"/>
              </a:rPr>
              <a:t> Matos, Poetry, and Processes of Signification</a:t>
            </a:r>
          </a:p>
          <a:p>
            <a:pPr algn="ctr"/>
            <a:r>
              <a:rPr lang="en-US" sz="5800" b="1" dirty="0" err="1">
                <a:latin typeface="Times New Roman"/>
                <a:cs typeface="Times New Roman"/>
              </a:rPr>
              <a:t>Jieli</a:t>
            </a:r>
            <a:r>
              <a:rPr lang="en-US" sz="5800" b="1" dirty="0">
                <a:latin typeface="Times New Roman"/>
                <a:cs typeface="Times New Roman"/>
              </a:rPr>
              <a:t> </a:t>
            </a:r>
            <a:r>
              <a:rPr lang="en-US" sz="5800" b="1" dirty="0" err="1">
                <a:latin typeface="Times New Roman"/>
                <a:cs typeface="Times New Roman"/>
              </a:rPr>
              <a:t>Kasprzak</a:t>
            </a:r>
            <a:r>
              <a:rPr lang="en-US" sz="5800" b="1" dirty="0">
                <a:latin typeface="Times New Roman"/>
                <a:cs typeface="Times New Roman"/>
              </a:rPr>
              <a:t>, Spanish BA and ASLI BA, Department of Modern Languages</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9223" y="1207589"/>
            <a:ext cx="4840224" cy="1377696"/>
          </a:xfrm>
          <a:prstGeom prst="rect">
            <a:avLst/>
          </a:prstGeom>
        </p:spPr>
      </p:pic>
      <p:sp>
        <p:nvSpPr>
          <p:cNvPr id="159" name="TextBox 158"/>
          <p:cNvSpPr txBox="1"/>
          <p:nvPr/>
        </p:nvSpPr>
        <p:spPr>
          <a:xfrm>
            <a:off x="34032172" y="28550559"/>
            <a:ext cx="9321064" cy="3210495"/>
          </a:xfrm>
          <a:prstGeom prst="rect">
            <a:avLst/>
          </a:prstGeom>
          <a:solidFill>
            <a:schemeClr val="bg1"/>
          </a:solidFill>
          <a:ln>
            <a:solidFill>
              <a:schemeClr val="tx1"/>
            </a:solidFill>
          </a:ln>
        </p:spPr>
        <p:txBody>
          <a:bodyPr wrap="square" lIns="131445" tIns="65723" rIns="131445" bIns="65723" rtlCol="0">
            <a:spAutoFit/>
          </a:bodyPr>
          <a:lstStyle/>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162" name="TextBox 161"/>
          <p:cNvSpPr txBox="1"/>
          <p:nvPr/>
        </p:nvSpPr>
        <p:spPr>
          <a:xfrm>
            <a:off x="10938618" y="5328142"/>
            <a:ext cx="22440303" cy="26705540"/>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p:txBody>
      </p:sp>
      <p:sp>
        <p:nvSpPr>
          <p:cNvPr id="165" name="TextBox 164"/>
          <p:cNvSpPr txBox="1"/>
          <p:nvPr/>
        </p:nvSpPr>
        <p:spPr>
          <a:xfrm>
            <a:off x="927881" y="6230663"/>
            <a:ext cx="9296255" cy="5672708"/>
          </a:xfrm>
          <a:prstGeom prst="rect">
            <a:avLst/>
          </a:prstGeom>
          <a:solidFill>
            <a:schemeClr val="bg1"/>
          </a:solidFill>
          <a:ln>
            <a:solidFill>
              <a:srgbClr val="000000"/>
            </a:solidFill>
          </a:ln>
        </p:spPr>
        <p:txBody>
          <a:bodyPr wrap="square" lIns="131445" tIns="65723" rIns="131445" bIns="65723" rtlCol="0">
            <a:spAutoFit/>
          </a:bodyPr>
          <a:lstStyle/>
          <a:p>
            <a:r>
              <a:rPr lang="en-US" sz="2400" dirty="0">
                <a:latin typeface="Times New Roman"/>
                <a:cs typeface="Times New Roman"/>
              </a:rPr>
              <a:t>Luis </a:t>
            </a:r>
            <a:r>
              <a:rPr lang="en-US" sz="2400" dirty="0" err="1">
                <a:latin typeface="Times New Roman"/>
                <a:cs typeface="Times New Roman"/>
              </a:rPr>
              <a:t>Palés</a:t>
            </a:r>
            <a:r>
              <a:rPr lang="en-US" sz="2400" dirty="0">
                <a:latin typeface="Times New Roman"/>
                <a:cs typeface="Times New Roman"/>
              </a:rPr>
              <a:t> Matos was born in 1898 in </a:t>
            </a:r>
            <a:r>
              <a:rPr lang="en-US" sz="2400" dirty="0" err="1">
                <a:latin typeface="Times New Roman"/>
                <a:cs typeface="Times New Roman"/>
              </a:rPr>
              <a:t>Guayana</a:t>
            </a:r>
            <a:r>
              <a:rPr lang="en-US" sz="2400" dirty="0">
                <a:latin typeface="Times New Roman"/>
                <a:cs typeface="Times New Roman"/>
              </a:rPr>
              <a:t> </a:t>
            </a:r>
          </a:p>
          <a:p>
            <a:r>
              <a:rPr lang="en-US" sz="2400" dirty="0">
                <a:latin typeface="Times New Roman"/>
                <a:cs typeface="Times New Roman"/>
              </a:rPr>
              <a:t>Puerto Rico. He was born into a family with </a:t>
            </a:r>
          </a:p>
          <a:p>
            <a:r>
              <a:rPr lang="en-US" sz="2400" dirty="0">
                <a:latin typeface="Times New Roman"/>
                <a:cs typeface="Times New Roman"/>
              </a:rPr>
              <a:t>two well-known poets, Vicente </a:t>
            </a:r>
            <a:r>
              <a:rPr lang="en-US" sz="2400" dirty="0" err="1">
                <a:latin typeface="Times New Roman"/>
                <a:cs typeface="Times New Roman"/>
              </a:rPr>
              <a:t>Palés</a:t>
            </a:r>
            <a:r>
              <a:rPr lang="en-US" sz="2400" dirty="0">
                <a:latin typeface="Times New Roman"/>
                <a:cs typeface="Times New Roman"/>
              </a:rPr>
              <a:t> and </a:t>
            </a:r>
          </a:p>
          <a:p>
            <a:r>
              <a:rPr lang="en-US" sz="2400" dirty="0">
                <a:latin typeface="Times New Roman"/>
                <a:cs typeface="Times New Roman"/>
              </a:rPr>
              <a:t>Consuelo Matos (Márquez 174). He was </a:t>
            </a:r>
          </a:p>
          <a:p>
            <a:r>
              <a:rPr lang="en-US" sz="2400" dirty="0">
                <a:latin typeface="Times New Roman"/>
                <a:cs typeface="Times New Roman"/>
              </a:rPr>
              <a:t>fascinated with Afro-Caribbean culture, even</a:t>
            </a:r>
          </a:p>
          <a:p>
            <a:r>
              <a:rPr lang="en-US" sz="2400" dirty="0">
                <a:latin typeface="Times New Roman"/>
                <a:cs typeface="Times New Roman"/>
              </a:rPr>
              <a:t> more so its music. To convey the music </a:t>
            </a:r>
          </a:p>
          <a:p>
            <a:r>
              <a:rPr lang="en-US" sz="2400" dirty="0">
                <a:latin typeface="Times New Roman"/>
                <a:cs typeface="Times New Roman"/>
              </a:rPr>
              <a:t>within written language, he would take the </a:t>
            </a:r>
          </a:p>
          <a:p>
            <a:r>
              <a:rPr lang="en-US" sz="2400" dirty="0">
                <a:latin typeface="Times New Roman"/>
                <a:cs typeface="Times New Roman"/>
              </a:rPr>
              <a:t>arbitrariness of words and use onomatopoeic </a:t>
            </a:r>
          </a:p>
          <a:p>
            <a:r>
              <a:rPr lang="en-US" sz="2400" dirty="0">
                <a:latin typeface="Times New Roman"/>
                <a:cs typeface="Times New Roman"/>
              </a:rPr>
              <a:t>language to evoke new meaning and portray the </a:t>
            </a:r>
          </a:p>
          <a:p>
            <a:r>
              <a:rPr lang="en-US" sz="2400" dirty="0">
                <a:latin typeface="Times New Roman"/>
                <a:cs typeface="Times New Roman"/>
              </a:rPr>
              <a:t>African-Antillean culture. </a:t>
            </a:r>
            <a:r>
              <a:rPr lang="en-US" sz="2400" dirty="0" err="1">
                <a:latin typeface="Times New Roman"/>
                <a:cs typeface="Times New Roman"/>
              </a:rPr>
              <a:t>Palés</a:t>
            </a:r>
            <a:r>
              <a:rPr lang="en-US" sz="2400" dirty="0">
                <a:latin typeface="Times New Roman"/>
                <a:cs typeface="Times New Roman"/>
              </a:rPr>
              <a:t> Matos is the </a:t>
            </a:r>
          </a:p>
          <a:p>
            <a:r>
              <a:rPr lang="en-US" sz="2400" dirty="0">
                <a:latin typeface="Times New Roman"/>
                <a:cs typeface="Times New Roman"/>
              </a:rPr>
              <a:t>“inaugural voice” and who comes to mind when</a:t>
            </a:r>
          </a:p>
          <a:p>
            <a:r>
              <a:rPr lang="en-US" sz="2400" dirty="0">
                <a:latin typeface="Times New Roman"/>
                <a:cs typeface="Times New Roman"/>
              </a:rPr>
              <a:t>one considers the “</a:t>
            </a:r>
            <a:r>
              <a:rPr lang="en-US" sz="2400" dirty="0" err="1">
                <a:latin typeface="Times New Roman"/>
                <a:cs typeface="Times New Roman"/>
              </a:rPr>
              <a:t>negrista</a:t>
            </a:r>
            <a:r>
              <a:rPr lang="en-US" sz="2400" dirty="0">
                <a:latin typeface="Times New Roman"/>
                <a:cs typeface="Times New Roman"/>
              </a:rPr>
              <a:t>” movement </a:t>
            </a:r>
          </a:p>
          <a:p>
            <a:r>
              <a:rPr lang="en-US" sz="2400" dirty="0">
                <a:latin typeface="Times New Roman"/>
                <a:cs typeface="Times New Roman"/>
              </a:rPr>
              <a:t>(Márquez 174).His ability to subvert the linguistic sign and overcome its denotative meaning has influenced many poets and the “</a:t>
            </a:r>
            <a:r>
              <a:rPr lang="en-US" sz="2400" dirty="0" err="1">
                <a:latin typeface="Times New Roman"/>
                <a:cs typeface="Times New Roman"/>
              </a:rPr>
              <a:t>negrista</a:t>
            </a:r>
            <a:r>
              <a:rPr lang="en-US" sz="2400" dirty="0">
                <a:latin typeface="Times New Roman"/>
                <a:cs typeface="Times New Roman"/>
              </a:rPr>
              <a:t>” movement.</a:t>
            </a:r>
          </a:p>
        </p:txBody>
      </p:sp>
      <p:sp>
        <p:nvSpPr>
          <p:cNvPr id="166" name="TextBox 165"/>
          <p:cNvSpPr txBox="1"/>
          <p:nvPr/>
        </p:nvSpPr>
        <p:spPr>
          <a:xfrm>
            <a:off x="943216" y="5362658"/>
            <a:ext cx="9301416" cy="87139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Luis </a:t>
            </a:r>
            <a:r>
              <a:rPr lang="en-US" sz="4800" dirty="0" err="1">
                <a:solidFill>
                  <a:schemeClr val="bg1"/>
                </a:solidFill>
                <a:latin typeface="Times New Roman"/>
                <a:cs typeface="Times New Roman"/>
              </a:rPr>
              <a:t>Palés</a:t>
            </a:r>
            <a:r>
              <a:rPr lang="en-US" sz="4800" dirty="0">
                <a:solidFill>
                  <a:schemeClr val="bg1"/>
                </a:solidFill>
                <a:latin typeface="Times New Roman"/>
                <a:cs typeface="Times New Roman"/>
              </a:rPr>
              <a:t> Matos</a:t>
            </a:r>
            <a:endParaRPr lang="en-US" sz="6000" dirty="0">
              <a:solidFill>
                <a:schemeClr val="bg1"/>
              </a:solidFill>
              <a:latin typeface="Times New Roman"/>
              <a:cs typeface="Times New Roman"/>
            </a:endParaRPr>
          </a:p>
        </p:txBody>
      </p:sp>
      <p:sp>
        <p:nvSpPr>
          <p:cNvPr id="167" name="TextBox 166"/>
          <p:cNvSpPr txBox="1"/>
          <p:nvPr/>
        </p:nvSpPr>
        <p:spPr>
          <a:xfrm>
            <a:off x="922720" y="12973074"/>
            <a:ext cx="9312772" cy="14167341"/>
          </a:xfrm>
          <a:prstGeom prst="rect">
            <a:avLst/>
          </a:prstGeom>
          <a:solidFill>
            <a:schemeClr val="bg1"/>
          </a:solidFill>
          <a:ln>
            <a:solidFill>
              <a:schemeClr val="tx1"/>
            </a:solidFill>
          </a:ln>
        </p:spPr>
        <p:txBody>
          <a:bodyPr wrap="square" lIns="131445" tIns="65723" rIns="131445" bIns="65723" rtlCol="0">
            <a:spAutoFit/>
          </a:bodyPr>
          <a:lstStyle/>
          <a:p>
            <a:r>
              <a:rPr lang="en-US" sz="2400" b="1" dirty="0">
                <a:solidFill>
                  <a:schemeClr val="tx1">
                    <a:lumMod val="95000"/>
                    <a:lumOff val="5000"/>
                  </a:schemeClr>
                </a:solidFill>
                <a:latin typeface="Times New Roman"/>
                <a:cs typeface="Times New Roman"/>
              </a:rPr>
              <a:t>Linguistics:</a:t>
            </a:r>
          </a:p>
          <a:p>
            <a:r>
              <a:rPr lang="en-US" sz="2400" dirty="0">
                <a:solidFill>
                  <a:schemeClr val="tx1">
                    <a:lumMod val="95000"/>
                    <a:lumOff val="5000"/>
                  </a:schemeClr>
                </a:solidFill>
                <a:latin typeface="Times New Roman"/>
                <a:cs typeface="Times New Roman"/>
              </a:rPr>
              <a:t>Linguistics is the scientific study of language. The linguistic study of words and their attached meaning began with Ferdinand de Saussure. Saussure differentiated the “langue” from “parole” (Saussure 41). Saussure defines the “langue” as the lexicon, structure, and vocabulary that is essential for meaning making (41). The “parole” is the physical speech (Saussure 41). Saussure noted that signs, or words, consist of two entities that associate with each other: signifier and signified (67). The signifier is the sound or written sequence of letters that form the word, and the signified is what the signifier is referring to. For example, the sign, or word, tree consists of the sound, signifier, and the image, the signified.  </a:t>
            </a:r>
            <a:endParaRPr lang="en-US" sz="2400" b="1" dirty="0">
              <a:solidFill>
                <a:schemeClr val="tx1">
                  <a:lumMod val="95000"/>
                  <a:lumOff val="5000"/>
                </a:schemeClr>
              </a:solidFill>
              <a:latin typeface="Times New Roman"/>
              <a:cs typeface="Times New Roman"/>
            </a:endParaRPr>
          </a:p>
          <a:p>
            <a:r>
              <a:rPr lang="en-US" sz="2400" b="1" dirty="0">
                <a:solidFill>
                  <a:schemeClr val="tx1">
                    <a:lumMod val="95000"/>
                    <a:lumOff val="5000"/>
                  </a:schemeClr>
                </a:solidFill>
                <a:latin typeface="Times New Roman"/>
                <a:cs typeface="Times New Roman"/>
              </a:rPr>
              <a:t>Semiotics:</a:t>
            </a:r>
          </a:p>
          <a:p>
            <a:r>
              <a:rPr lang="en-US" sz="2400" dirty="0">
                <a:solidFill>
                  <a:schemeClr val="tx1">
                    <a:lumMod val="95000"/>
                    <a:lumOff val="5000"/>
                  </a:schemeClr>
                </a:solidFill>
                <a:latin typeface="Times New Roman"/>
                <a:cs typeface="Times New Roman"/>
              </a:rPr>
              <a:t>Semiotics is the study of signs (Chandler 1). It stems from Saussure's idea of signs and how humans make meaning (Blackwell and Larson 20; Chandler 1). </a:t>
            </a:r>
          </a:p>
          <a:p>
            <a:endParaRPr lang="en-US" sz="2400" dirty="0">
              <a:solidFill>
                <a:schemeClr val="tx1">
                  <a:lumMod val="95000"/>
                  <a:lumOff val="5000"/>
                </a:schemeClr>
              </a:solidFill>
              <a:latin typeface="Times New Roman"/>
              <a:cs typeface="Times New Roman"/>
            </a:endParaRPr>
          </a:p>
          <a:p>
            <a:r>
              <a:rPr lang="en-US" sz="2400" b="1" dirty="0">
                <a:solidFill>
                  <a:schemeClr val="tx1">
                    <a:lumMod val="95000"/>
                    <a:lumOff val="5000"/>
                  </a:schemeClr>
                </a:solidFill>
                <a:latin typeface="Times New Roman"/>
                <a:cs typeface="Times New Roman"/>
              </a:rPr>
              <a:t>Literary Theory and Criticism:</a:t>
            </a:r>
          </a:p>
          <a:p>
            <a:r>
              <a:rPr lang="en-US" sz="2400" dirty="0">
                <a:solidFill>
                  <a:schemeClr val="tx1">
                    <a:lumMod val="95000"/>
                    <a:lumOff val="5000"/>
                  </a:schemeClr>
                </a:solidFill>
                <a:latin typeface="Times New Roman"/>
                <a:cs typeface="Times New Roman"/>
              </a:rPr>
              <a:t>Literary Theory is the study of literary and how to analyze it (Blackwell and Larson 20). Semiotics stems from the study of linguistic sign as well as deconstruction (Blackwell and Larson 20). Deconstructionism states that there is no one meaning. It separates the signifier from its denotative meaning and arrives at the conclusion that there can be multiple meanings within language (Blackwell and Larson 20).</a:t>
            </a:r>
          </a:p>
          <a:p>
            <a:endParaRPr lang="en-US" sz="2400" dirty="0">
              <a:solidFill>
                <a:schemeClr val="tx1">
                  <a:lumMod val="95000"/>
                  <a:lumOff val="5000"/>
                </a:schemeClr>
              </a:solidFill>
              <a:latin typeface="Times New Roman"/>
              <a:cs typeface="Times New Roman"/>
            </a:endParaRPr>
          </a:p>
          <a:p>
            <a:r>
              <a:rPr lang="en-US" sz="2400" b="1" dirty="0">
                <a:solidFill>
                  <a:schemeClr val="tx1">
                    <a:lumMod val="95000"/>
                    <a:lumOff val="5000"/>
                  </a:schemeClr>
                </a:solidFill>
                <a:latin typeface="Times New Roman"/>
                <a:cs typeface="Times New Roman"/>
              </a:rPr>
              <a:t>“</a:t>
            </a:r>
            <a:r>
              <a:rPr lang="en-US" sz="2400" b="1" dirty="0" err="1">
                <a:solidFill>
                  <a:schemeClr val="tx1">
                    <a:lumMod val="95000"/>
                    <a:lumOff val="5000"/>
                  </a:schemeClr>
                </a:solidFill>
                <a:latin typeface="Times New Roman"/>
                <a:cs typeface="Times New Roman"/>
              </a:rPr>
              <a:t>Negrismo</a:t>
            </a:r>
            <a:r>
              <a:rPr lang="en-US" sz="2400" b="1" dirty="0">
                <a:solidFill>
                  <a:schemeClr val="tx1">
                    <a:lumMod val="95000"/>
                    <a:lumOff val="5000"/>
                  </a:schemeClr>
                </a:solidFill>
                <a:latin typeface="Times New Roman"/>
                <a:cs typeface="Times New Roman"/>
              </a:rPr>
              <a:t>”</a:t>
            </a:r>
            <a:endParaRPr lang="en-US" sz="2400" dirty="0">
              <a:solidFill>
                <a:schemeClr val="tx1">
                  <a:lumMod val="95000"/>
                  <a:lumOff val="5000"/>
                </a:schemeClr>
              </a:solidFill>
              <a:latin typeface="Times New Roman"/>
              <a:cs typeface="Times New Roman"/>
            </a:endParaRPr>
          </a:p>
          <a:p>
            <a:r>
              <a:rPr lang="en-US" sz="2400" dirty="0">
                <a:solidFill>
                  <a:schemeClr val="tx1">
                    <a:lumMod val="95000"/>
                    <a:lumOff val="5000"/>
                  </a:schemeClr>
                </a:solidFill>
                <a:latin typeface="Times New Roman"/>
                <a:cs typeface="Times New Roman"/>
              </a:rPr>
              <a:t>According to</a:t>
            </a:r>
          </a:p>
          <a:p>
            <a:r>
              <a:rPr lang="en-US" sz="2400" dirty="0" err="1">
                <a:solidFill>
                  <a:schemeClr val="tx1">
                    <a:lumMod val="95000"/>
                    <a:lumOff val="5000"/>
                  </a:schemeClr>
                </a:solidFill>
                <a:latin typeface="Times New Roman"/>
                <a:cs typeface="Times New Roman"/>
              </a:rPr>
              <a:t>Elzbieta</a:t>
            </a:r>
            <a:r>
              <a:rPr lang="en-US" sz="2400" dirty="0">
                <a:solidFill>
                  <a:schemeClr val="tx1">
                    <a:lumMod val="95000"/>
                    <a:lumOff val="5000"/>
                  </a:schemeClr>
                </a:solidFill>
                <a:latin typeface="Times New Roman"/>
                <a:cs typeface="Times New Roman"/>
              </a:rPr>
              <a:t> </a:t>
            </a:r>
            <a:r>
              <a:rPr lang="en-US" sz="2400" dirty="0" err="1">
                <a:solidFill>
                  <a:schemeClr val="tx1">
                    <a:lumMod val="95000"/>
                    <a:lumOff val="5000"/>
                  </a:schemeClr>
                </a:solidFill>
                <a:latin typeface="Times New Roman"/>
                <a:cs typeface="Times New Roman"/>
              </a:rPr>
              <a:t>Sklodowska</a:t>
            </a:r>
            <a:r>
              <a:rPr lang="en-US" sz="2400" dirty="0">
                <a:solidFill>
                  <a:schemeClr val="tx1">
                    <a:lumMod val="95000"/>
                    <a:lumOff val="5000"/>
                  </a:schemeClr>
                </a:solidFill>
                <a:latin typeface="Times New Roman"/>
                <a:cs typeface="Times New Roman"/>
              </a:rPr>
              <a:t>,</a:t>
            </a:r>
          </a:p>
          <a:p>
            <a:r>
              <a:rPr lang="en-US" sz="2400" dirty="0">
                <a:solidFill>
                  <a:schemeClr val="tx1">
                    <a:lumMod val="95000"/>
                    <a:lumOff val="5000"/>
                  </a:schemeClr>
                </a:solidFill>
                <a:latin typeface="Times New Roman"/>
                <a:cs typeface="Times New Roman"/>
              </a:rPr>
              <a:t>“</a:t>
            </a:r>
            <a:r>
              <a:rPr lang="en-US" sz="2400" dirty="0" err="1">
                <a:solidFill>
                  <a:schemeClr val="tx1">
                    <a:lumMod val="95000"/>
                    <a:lumOff val="5000"/>
                  </a:schemeClr>
                </a:solidFill>
                <a:latin typeface="Times New Roman"/>
                <a:cs typeface="Times New Roman"/>
              </a:rPr>
              <a:t>Negrismo”is</a:t>
            </a:r>
            <a:r>
              <a:rPr lang="en-US" sz="2400" dirty="0">
                <a:solidFill>
                  <a:schemeClr val="tx1">
                    <a:lumMod val="95000"/>
                    <a:lumOff val="5000"/>
                  </a:schemeClr>
                </a:solidFill>
                <a:latin typeface="Times New Roman"/>
                <a:cs typeface="Times New Roman"/>
              </a:rPr>
              <a:t> a</a:t>
            </a:r>
          </a:p>
          <a:p>
            <a:r>
              <a:rPr lang="en-US" sz="2400" dirty="0">
                <a:solidFill>
                  <a:schemeClr val="tx1">
                    <a:lumMod val="95000"/>
                    <a:lumOff val="5000"/>
                  </a:schemeClr>
                </a:solidFill>
                <a:latin typeface="Times New Roman"/>
                <a:cs typeface="Times New Roman"/>
              </a:rPr>
              <a:t> movement that </a:t>
            </a:r>
          </a:p>
          <a:p>
            <a:r>
              <a:rPr lang="en-US" sz="2400" dirty="0">
                <a:solidFill>
                  <a:schemeClr val="tx1">
                    <a:lumMod val="95000"/>
                    <a:lumOff val="5000"/>
                  </a:schemeClr>
                </a:solidFill>
                <a:latin typeface="Times New Roman"/>
                <a:cs typeface="Times New Roman"/>
              </a:rPr>
              <a:t>“flourished” in </a:t>
            </a:r>
          </a:p>
          <a:p>
            <a:r>
              <a:rPr lang="en-US" sz="2400" dirty="0">
                <a:solidFill>
                  <a:schemeClr val="tx1">
                    <a:lumMod val="95000"/>
                    <a:lumOff val="5000"/>
                  </a:schemeClr>
                </a:solidFill>
                <a:latin typeface="Times New Roman"/>
                <a:cs typeface="Times New Roman"/>
              </a:rPr>
              <a:t>Caribbean poetry and</a:t>
            </a:r>
          </a:p>
          <a:p>
            <a:r>
              <a:rPr lang="en-US" sz="2400" dirty="0">
                <a:solidFill>
                  <a:schemeClr val="tx1">
                    <a:lumMod val="95000"/>
                    <a:lumOff val="5000"/>
                  </a:schemeClr>
                </a:solidFill>
                <a:latin typeface="Times New Roman"/>
                <a:cs typeface="Times New Roman"/>
              </a:rPr>
              <a:t>celebrates African </a:t>
            </a:r>
          </a:p>
          <a:p>
            <a:r>
              <a:rPr lang="en-US" sz="2400" dirty="0">
                <a:solidFill>
                  <a:schemeClr val="tx1">
                    <a:lumMod val="95000"/>
                    <a:lumOff val="5000"/>
                  </a:schemeClr>
                </a:solidFill>
                <a:latin typeface="Times New Roman"/>
                <a:cs typeface="Times New Roman"/>
              </a:rPr>
              <a:t>traditions (269). </a:t>
            </a:r>
          </a:p>
          <a:p>
            <a:r>
              <a:rPr lang="en-US" sz="2400" dirty="0" err="1">
                <a:solidFill>
                  <a:schemeClr val="tx1">
                    <a:lumMod val="95000"/>
                    <a:lumOff val="5000"/>
                  </a:schemeClr>
                </a:solidFill>
                <a:latin typeface="Times New Roman"/>
                <a:cs typeface="Times New Roman"/>
              </a:rPr>
              <a:t>Sklodowska</a:t>
            </a:r>
            <a:endParaRPr lang="en-US" sz="2400" dirty="0">
              <a:solidFill>
                <a:schemeClr val="tx1">
                  <a:lumMod val="95000"/>
                  <a:lumOff val="5000"/>
                </a:schemeClr>
              </a:solidFill>
              <a:latin typeface="Times New Roman"/>
              <a:cs typeface="Times New Roman"/>
            </a:endParaRPr>
          </a:p>
          <a:p>
            <a:r>
              <a:rPr lang="en-US" sz="2400" dirty="0">
                <a:solidFill>
                  <a:schemeClr val="tx1">
                    <a:lumMod val="95000"/>
                    <a:lumOff val="5000"/>
                  </a:schemeClr>
                </a:solidFill>
                <a:latin typeface="Times New Roman"/>
                <a:cs typeface="Times New Roman"/>
              </a:rPr>
              <a:t>notes that this movement  began in the Caribbean, specifically Cuba, Puerto Rico, and the Dominican Republic, and is present within art from this region (</a:t>
            </a:r>
            <a:r>
              <a:rPr lang="en-US" sz="2400" dirty="0" err="1">
                <a:solidFill>
                  <a:schemeClr val="tx1">
                    <a:lumMod val="95000"/>
                    <a:lumOff val="5000"/>
                  </a:schemeClr>
                </a:solidFill>
                <a:latin typeface="Times New Roman"/>
                <a:cs typeface="Times New Roman"/>
              </a:rPr>
              <a:t>Sklodowska</a:t>
            </a:r>
            <a:r>
              <a:rPr lang="en-US" sz="2400" dirty="0">
                <a:solidFill>
                  <a:schemeClr val="tx1">
                    <a:lumMod val="95000"/>
                    <a:lumOff val="5000"/>
                  </a:schemeClr>
                </a:solidFill>
                <a:latin typeface="Times New Roman"/>
                <a:cs typeface="Times New Roman"/>
              </a:rPr>
              <a:t> 269).</a:t>
            </a:r>
          </a:p>
        </p:txBody>
      </p:sp>
      <p:sp>
        <p:nvSpPr>
          <p:cNvPr id="168" name="TextBox 167"/>
          <p:cNvSpPr txBox="1"/>
          <p:nvPr/>
        </p:nvSpPr>
        <p:spPr>
          <a:xfrm>
            <a:off x="897256" y="12097545"/>
            <a:ext cx="9326880" cy="871393"/>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Background</a:t>
            </a:r>
            <a:endParaRPr lang="en-US" sz="6000" dirty="0">
              <a:solidFill>
                <a:schemeClr val="bg1"/>
              </a:solidFill>
              <a:latin typeface="Times New Roman"/>
              <a:cs typeface="Times New Roman"/>
            </a:endParaRPr>
          </a:p>
        </p:txBody>
      </p:sp>
      <p:sp>
        <p:nvSpPr>
          <p:cNvPr id="170" name="TextBox 169"/>
          <p:cNvSpPr txBox="1"/>
          <p:nvPr/>
        </p:nvSpPr>
        <p:spPr>
          <a:xfrm>
            <a:off x="933041" y="28305701"/>
            <a:ext cx="9302451" cy="3712304"/>
          </a:xfrm>
          <a:prstGeom prst="rect">
            <a:avLst/>
          </a:prstGeom>
          <a:solidFill>
            <a:schemeClr val="bg1"/>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a:p>
            <a:pPr algn="just"/>
            <a:r>
              <a:rPr lang="en-US" sz="2000" dirty="0">
                <a:latin typeface="Times New Roman"/>
                <a:cs typeface="Times New Roman"/>
              </a:rPr>
              <a:t>This study is a literary textual analysis that examines “Danza </a:t>
            </a:r>
            <a:r>
              <a:rPr lang="en-US" sz="2000" dirty="0" err="1">
                <a:latin typeface="Times New Roman"/>
                <a:cs typeface="Times New Roman"/>
              </a:rPr>
              <a:t>negra</a:t>
            </a:r>
            <a:r>
              <a:rPr lang="en-US" sz="2000" dirty="0">
                <a:latin typeface="Times New Roman"/>
                <a:cs typeface="Times New Roman"/>
              </a:rPr>
              <a:t>” by Luis </a:t>
            </a:r>
            <a:r>
              <a:rPr lang="en-US" sz="2000" dirty="0" err="1">
                <a:latin typeface="Times New Roman"/>
                <a:cs typeface="Times New Roman"/>
              </a:rPr>
              <a:t>Palés</a:t>
            </a:r>
            <a:r>
              <a:rPr lang="en-US" sz="2000" dirty="0">
                <a:latin typeface="Times New Roman"/>
                <a:cs typeface="Times New Roman"/>
              </a:rPr>
              <a:t> Matos. A way to analyze literary texts is to read the work through the lens of a particular literary theory. One critical mode of engaging a text is derived from linguistic analysis: semiotics. Furthermore, building upon semiotics and the foundational concepts of the arbitrary nature of linguistic signs/meaning, other literary theories have stemmed from the field of semiotics, specifically structuralism and deconstruction. This presentation focuses on deconstruction, which is “the name given to the critical operations by which [binaries] can be partly undermined, or by which they can be shown partly to undermine each other in the process of textual meaning” (Eagleton 115). As such, I read the text for semiotic and deconstruction principles, which I color coded for clarity.</a:t>
            </a:r>
            <a:endParaRPr lang="en-US" sz="1800" dirty="0">
              <a:latin typeface="Times New Roman"/>
              <a:cs typeface="Times New Roman"/>
            </a:endParaRPr>
          </a:p>
          <a:p>
            <a:pPr algn="just"/>
            <a:r>
              <a:rPr lang="en-US" sz="1800" dirty="0">
                <a:latin typeface="Times New Roman"/>
                <a:cs typeface="Times New Roman"/>
              </a:rPr>
              <a:t> </a:t>
            </a: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p:txBody>
      </p:sp>
      <p:sp>
        <p:nvSpPr>
          <p:cNvPr id="171" name="TextBox 170"/>
          <p:cNvSpPr txBox="1"/>
          <p:nvPr/>
        </p:nvSpPr>
        <p:spPr>
          <a:xfrm>
            <a:off x="931860" y="27679166"/>
            <a:ext cx="9292276"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Method</a:t>
            </a:r>
            <a:endParaRPr lang="en-US" sz="6000" dirty="0">
              <a:solidFill>
                <a:schemeClr val="bg1"/>
              </a:solidFill>
              <a:latin typeface="Times New Roman"/>
              <a:cs typeface="Times New Roman"/>
            </a:endParaRPr>
          </a:p>
        </p:txBody>
      </p:sp>
      <p:grpSp>
        <p:nvGrpSpPr>
          <p:cNvPr id="175" name="Group 174"/>
          <p:cNvGrpSpPr/>
          <p:nvPr/>
        </p:nvGrpSpPr>
        <p:grpSpPr>
          <a:xfrm>
            <a:off x="34032172" y="16302215"/>
            <a:ext cx="9262894" cy="10984729"/>
            <a:chOff x="34064569" y="13945012"/>
            <a:chExt cx="9302450" cy="11553849"/>
          </a:xfrm>
        </p:grpSpPr>
        <p:sp>
          <p:nvSpPr>
            <p:cNvPr id="176" name="TextBox 175"/>
            <p:cNvSpPr txBox="1"/>
            <p:nvPr/>
          </p:nvSpPr>
          <p:spPr>
            <a:xfrm>
              <a:off x="34064569" y="14774699"/>
              <a:ext cx="9302450" cy="10724162"/>
            </a:xfrm>
            <a:prstGeom prst="rect">
              <a:avLst/>
            </a:prstGeom>
            <a:solidFill>
              <a:srgbClr val="FFFFFF"/>
            </a:solidFill>
            <a:ln cap="rnd">
              <a:solidFill>
                <a:schemeClr val="tx1"/>
              </a:solidFill>
            </a:ln>
          </p:spPr>
          <p:txBody>
            <a:bodyPr wrap="square" lIns="182880" rIns="182880" rtlCol="0">
              <a:noAutofit/>
            </a:bodyPr>
            <a:lstStyle/>
            <a:p>
              <a:pPr algn="just"/>
              <a:r>
                <a:rPr lang="en-US" sz="2400" b="1" dirty="0">
                  <a:latin typeface="Times New Roman"/>
                  <a:cs typeface="Times New Roman"/>
                </a:rPr>
                <a:t>Language and art: </a:t>
              </a:r>
              <a:r>
                <a:rPr lang="en-US" sz="2400" dirty="0">
                  <a:latin typeface="Times New Roman"/>
                  <a:cs typeface="Times New Roman"/>
                </a:rPr>
                <a:t>The way we use language, particularly in art, does not “respect” the rules of language necessarily. Within art, there is the purpose to appeal to the senses of the reader or observer. Because of this, the goal in mind is to have the meaning come across even at the expense of preserving the constraints and regulation of language. </a:t>
              </a:r>
              <a:endParaRPr lang="en-US" sz="2400" dirty="0">
                <a:solidFill>
                  <a:schemeClr val="tx1">
                    <a:lumMod val="95000"/>
                    <a:lumOff val="5000"/>
                  </a:schemeClr>
                </a:solidFill>
                <a:latin typeface="Times New Roman"/>
                <a:cs typeface="Times New Roman"/>
              </a:endParaRPr>
            </a:p>
            <a:p>
              <a:r>
                <a:rPr lang="en-US" sz="2400" b="1" dirty="0">
                  <a:latin typeface="Times New Roman"/>
                  <a:cs typeface="Times New Roman"/>
                </a:rPr>
                <a:t>Language and Culture: </a:t>
              </a:r>
              <a:r>
                <a:rPr lang="en-US" sz="2400" dirty="0">
                  <a:latin typeface="Times New Roman"/>
                  <a:cs typeface="Times New Roman"/>
                </a:rPr>
                <a:t>The</a:t>
              </a:r>
              <a:r>
                <a:rPr lang="en-US" sz="2400" b="1" dirty="0">
                  <a:latin typeface="Times New Roman"/>
                  <a:cs typeface="Times New Roman"/>
                </a:rPr>
                <a:t> </a:t>
              </a:r>
              <a:r>
                <a:rPr lang="en-US" sz="2400" dirty="0">
                  <a:latin typeface="Times New Roman"/>
                  <a:cs typeface="Times New Roman"/>
                </a:rPr>
                <a:t>Sapir-Whorf Hypothesis proposes a link between language and culture, which means that one reflects the other. </a:t>
              </a:r>
              <a:r>
                <a:rPr lang="en-US" sz="2400" dirty="0">
                  <a:solidFill>
                    <a:schemeClr val="tx1">
                      <a:lumMod val="95000"/>
                      <a:lumOff val="5000"/>
                    </a:schemeClr>
                  </a:solidFill>
                  <a:latin typeface="Times New Roman"/>
                  <a:cs typeface="Times New Roman"/>
                </a:rPr>
                <a:t>Language represents culture, history, and the people behind it. Language can be an identity. Through language, one is able to share interests and ideas. Signs can be broken down, and the signifier and signified can be separated; therefore, signs depict more than their agreed upon denotative meanings. Culture can be held within language, and meaning is not merely a definition, but also an understanding of one’s culture and how language connects the culture and the people through processes of meaning making. Through language, people have the ability to break down the sign from its intended meaning to create an entirely new meaning. In the case of Luis </a:t>
              </a:r>
              <a:r>
                <a:rPr lang="en-US" sz="2400" dirty="0" err="1">
                  <a:solidFill>
                    <a:schemeClr val="tx1">
                      <a:lumMod val="95000"/>
                      <a:lumOff val="5000"/>
                    </a:schemeClr>
                  </a:solidFill>
                  <a:latin typeface="Times New Roman"/>
                  <a:cs typeface="Times New Roman"/>
                </a:rPr>
                <a:t>Palés</a:t>
              </a:r>
              <a:r>
                <a:rPr lang="en-US" sz="2400" dirty="0">
                  <a:solidFill>
                    <a:schemeClr val="tx1">
                      <a:lumMod val="95000"/>
                      <a:lumOff val="5000"/>
                    </a:schemeClr>
                  </a:solidFill>
                  <a:latin typeface="Times New Roman"/>
                  <a:cs typeface="Times New Roman"/>
                </a:rPr>
                <a:t> Matos, he breaks down the constraints of a linguistic sign from its denotative meaning to bring forth a new meaning that bridges language and culture. </a:t>
              </a:r>
              <a:endParaRPr lang="en-US" sz="2400" dirty="0">
                <a:latin typeface="Times New Roman"/>
                <a:cs typeface="Times New Roman"/>
              </a:endParaRPr>
            </a:p>
            <a:p>
              <a:pPr algn="just"/>
              <a:r>
                <a:rPr lang="en-US" sz="2400" b="1" dirty="0">
                  <a:latin typeface="Times New Roman"/>
                  <a:cs typeface="Times New Roman"/>
                </a:rPr>
                <a:t>Christian worldview: </a:t>
              </a:r>
              <a:r>
                <a:rPr lang="en-US" sz="2400" dirty="0">
                  <a:latin typeface="Times New Roman"/>
                  <a:cs typeface="Times New Roman"/>
                </a:rPr>
                <a:t>The poem shows the importance of meaning and context as he uses onomatopoeia. We use words to encourage each other to pursue love and goodness. As Christians, we know the power of God’s word, in particular, the Word we know as His Son, Jesus Christ. When Jesus is referred to as the word, we are not referring merely to a signifier, but also, and primarily, to the signified, to the image of God himself, made flesh through the person of </a:t>
              </a:r>
              <a:r>
                <a:rPr lang="en-US" sz="2400">
                  <a:latin typeface="Times New Roman"/>
                  <a:cs typeface="Times New Roman"/>
                </a:rPr>
                <a:t>Christ.</a:t>
              </a:r>
              <a:endParaRPr lang="en-US" sz="2400" dirty="0">
                <a:latin typeface="Times New Roman"/>
                <a:cs typeface="Times New Roman"/>
              </a:endParaRPr>
            </a:p>
            <a:p>
              <a:pPr algn="just"/>
              <a:endParaRPr lang="en-US" sz="2400" b="1" dirty="0">
                <a:latin typeface="Times New Roman"/>
                <a:cs typeface="Times New Roman"/>
              </a:endParaRPr>
            </a:p>
          </p:txBody>
        </p:sp>
        <p:sp>
          <p:nvSpPr>
            <p:cNvPr id="177" name="TextBox 176"/>
            <p:cNvSpPr txBox="1"/>
            <p:nvPr/>
          </p:nvSpPr>
          <p:spPr>
            <a:xfrm>
              <a:off x="34064569" y="13945012"/>
              <a:ext cx="9302450" cy="811288"/>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Garamond"/>
                  <a:cs typeface="Garamond"/>
                </a:rPr>
                <a:t>Implications for Future Work</a:t>
              </a:r>
              <a:endParaRPr lang="en-US" sz="6000" dirty="0">
                <a:solidFill>
                  <a:schemeClr val="bg1"/>
                </a:solidFill>
                <a:latin typeface="Garamond"/>
                <a:cs typeface="Garamond"/>
              </a:endParaRPr>
            </a:p>
          </p:txBody>
        </p:sp>
      </p:grpSp>
      <p:sp>
        <p:nvSpPr>
          <p:cNvPr id="178" name="TextBox 177"/>
          <p:cNvSpPr txBox="1"/>
          <p:nvPr/>
        </p:nvSpPr>
        <p:spPr>
          <a:xfrm>
            <a:off x="34054882" y="27670797"/>
            <a:ext cx="9321500"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References</a:t>
            </a:r>
            <a:endParaRPr lang="en-US" sz="6000" dirty="0">
              <a:solidFill>
                <a:schemeClr val="bg1"/>
              </a:solidFill>
              <a:latin typeface="Times New Roman"/>
              <a:cs typeface="Times New Roman"/>
            </a:endParaRPr>
          </a:p>
        </p:txBody>
      </p:sp>
      <p:grpSp>
        <p:nvGrpSpPr>
          <p:cNvPr id="179" name="Group 178"/>
          <p:cNvGrpSpPr/>
          <p:nvPr/>
        </p:nvGrpSpPr>
        <p:grpSpPr>
          <a:xfrm>
            <a:off x="34016110" y="5185221"/>
            <a:ext cx="9453820" cy="11062707"/>
            <a:chOff x="34008529" y="3934553"/>
            <a:chExt cx="9453820" cy="9779466"/>
          </a:xfrm>
        </p:grpSpPr>
        <p:sp>
          <p:nvSpPr>
            <p:cNvPr id="180" name="TextBox 179"/>
            <p:cNvSpPr txBox="1"/>
            <p:nvPr/>
          </p:nvSpPr>
          <p:spPr>
            <a:xfrm>
              <a:off x="34008529" y="4700802"/>
              <a:ext cx="9278259" cy="9013217"/>
            </a:xfrm>
            <a:prstGeom prst="rect">
              <a:avLst/>
            </a:prstGeom>
            <a:solidFill>
              <a:srgbClr val="FFFFFF"/>
            </a:solidFill>
            <a:ln cap="rnd">
              <a:solidFill>
                <a:schemeClr val="tx1"/>
              </a:solidFill>
            </a:ln>
          </p:spPr>
          <p:txBody>
            <a:bodyPr wrap="square" lIns="182880" rIns="182880" rtlCol="0">
              <a:noAutofit/>
            </a:bodyPr>
            <a:lstStyle/>
            <a:p>
              <a:pPr algn="just"/>
              <a:r>
                <a:rPr lang="en-US" sz="2400" dirty="0">
                  <a:latin typeface="Times New Roman" panose="02020603050405020304" pitchFamily="18" charset="0"/>
                  <a:cs typeface="Times New Roman" panose="02020603050405020304" pitchFamily="18" charset="0"/>
                </a:rPr>
                <a:t>The literary theories used to analyze Luis </a:t>
              </a:r>
              <a:r>
                <a:rPr lang="en-US" sz="2400" dirty="0" err="1">
                  <a:latin typeface="Times New Roman" panose="02020603050405020304" pitchFamily="18" charset="0"/>
                  <a:cs typeface="Times New Roman" panose="02020603050405020304" pitchFamily="18" charset="0"/>
                </a:rPr>
                <a:t>Palés</a:t>
              </a:r>
              <a:r>
                <a:rPr lang="en-US" sz="2400" dirty="0">
                  <a:latin typeface="Times New Roman" panose="02020603050405020304" pitchFamily="18" charset="0"/>
                  <a:cs typeface="Times New Roman" panose="02020603050405020304" pitchFamily="18" charset="0"/>
                </a:rPr>
                <a:t> Matos’ poem are semiotics and deconstruction. Based in language and linguistics, they view words as arbitrary, and as such, </a:t>
              </a:r>
              <a:r>
                <a:rPr lang="en-US" sz="2400" dirty="0" err="1">
                  <a:latin typeface="Times New Roman" panose="02020603050405020304" pitchFamily="18" charset="0"/>
                  <a:cs typeface="Times New Roman" panose="02020603050405020304" pitchFamily="18" charset="0"/>
                </a:rPr>
                <a:t>Palés</a:t>
              </a:r>
              <a:r>
                <a:rPr lang="en-US" sz="2400" dirty="0">
                  <a:latin typeface="Times New Roman" panose="02020603050405020304" pitchFamily="18" charset="0"/>
                  <a:cs typeface="Times New Roman" panose="02020603050405020304" pitchFamily="18" charset="0"/>
                </a:rPr>
                <a:t> Matos deconstructs the sign’s original meaning to give way to musical significance that contains cultural overtones as well.  In the poem “Danza </a:t>
              </a:r>
              <a:r>
                <a:rPr lang="en-US" sz="2400" dirty="0" err="1">
                  <a:latin typeface="Times New Roman" panose="02020603050405020304" pitchFamily="18" charset="0"/>
                  <a:cs typeface="Times New Roman" panose="02020603050405020304" pitchFamily="18" charset="0"/>
                </a:rPr>
                <a:t>negra</a:t>
              </a:r>
              <a:r>
                <a:rPr lang="en-US" sz="2400" dirty="0">
                  <a:latin typeface="Times New Roman" panose="02020603050405020304" pitchFamily="18" charset="0"/>
                  <a:cs typeface="Times New Roman" panose="02020603050405020304" pitchFamily="18" charset="0"/>
                </a:rPr>
                <a:t>,” Luis </a:t>
              </a:r>
              <a:r>
                <a:rPr lang="en-US" sz="2400" dirty="0" err="1">
                  <a:latin typeface="Times New Roman" panose="02020603050405020304" pitchFamily="18" charset="0"/>
                  <a:cs typeface="Times New Roman" panose="02020603050405020304" pitchFamily="18" charset="0"/>
                </a:rPr>
                <a:t>Palés</a:t>
              </a:r>
              <a:r>
                <a:rPr lang="en-US" sz="2400" dirty="0">
                  <a:latin typeface="Times New Roman" panose="02020603050405020304" pitchFamily="18" charset="0"/>
                  <a:cs typeface="Times New Roman" panose="02020603050405020304" pitchFamily="18" charset="0"/>
                </a:rPr>
                <a:t> Matos goes beyond the denotative meaning of a word to imitate Afro-Antillean music. The words replicate the rhythm and sound of African-descended music through specific linguistic phenomena; occlusives such as bilabials and dentals in combination with back rounded vowels, specifically, create a sense of drumming. Instead of hearing the drums performed externally, however, the reader, by voicing the words, becomes the percussive instrument and internalizes the meaning of the poem. Even though some words that </a:t>
              </a:r>
              <a:r>
                <a:rPr lang="en-US" sz="2400" dirty="0" err="1">
                  <a:latin typeface="Times New Roman" panose="02020603050405020304" pitchFamily="18" charset="0"/>
                  <a:cs typeface="Times New Roman" panose="02020603050405020304" pitchFamily="18" charset="0"/>
                </a:rPr>
                <a:t>Palés</a:t>
              </a:r>
              <a:r>
                <a:rPr lang="en-US" sz="2400" dirty="0">
                  <a:latin typeface="Times New Roman" panose="02020603050405020304" pitchFamily="18" charset="0"/>
                  <a:cs typeface="Times New Roman" panose="02020603050405020304" pitchFamily="18" charset="0"/>
                </a:rPr>
                <a:t> Matos uses do not have a dictionary meaning, they evoke the instruments, sounds, rhythms, and beats of African music. For example, “</a:t>
              </a:r>
              <a:r>
                <a:rPr lang="en-US" sz="2400" dirty="0" err="1">
                  <a:latin typeface="Times New Roman" panose="02020603050405020304" pitchFamily="18" charset="0"/>
                  <a:cs typeface="Times New Roman" panose="02020603050405020304" pitchFamily="18" charset="0"/>
                </a:rPr>
                <a:t>Calabó</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bambú</a:t>
              </a:r>
              <a:r>
                <a:rPr lang="en-US" sz="2400" dirty="0">
                  <a:latin typeface="Times New Roman" panose="02020603050405020304" pitchFamily="18" charset="0"/>
                  <a:cs typeface="Times New Roman" panose="02020603050405020304" pitchFamily="18" charset="0"/>
                </a:rPr>
                <a:t>,” are not used in a traditional way, which exists only to create musical meaning, rather than serving as a reference to the plant itself. In short, the author gives words alternative meanings through the usage of onomatopoeic words, such as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-cu-</a:t>
              </a:r>
              <a:r>
                <a:rPr lang="en-US" sz="2400" dirty="0" err="1">
                  <a:latin typeface="Times New Roman" panose="02020603050405020304" pitchFamily="18" charset="0"/>
                  <a:cs typeface="Times New Roman" panose="02020603050405020304" pitchFamily="18" charset="0"/>
                </a:rPr>
                <a:t>tú</a:t>
              </a:r>
              <a:r>
                <a:rPr lang="en-US" sz="2400" dirty="0">
                  <a:latin typeface="Times New Roman" panose="02020603050405020304" pitchFamily="18" charset="0"/>
                  <a:cs typeface="Times New Roman" panose="02020603050405020304" pitchFamily="18" charset="0"/>
                </a:rPr>
                <a:t> … to-co-</a:t>
              </a:r>
              <a:r>
                <a:rPr lang="en-US" sz="2400" dirty="0" err="1">
                  <a:latin typeface="Times New Roman" panose="02020603050405020304" pitchFamily="18" charset="0"/>
                  <a:cs typeface="Times New Roman" panose="02020603050405020304" pitchFamily="18" charset="0"/>
                </a:rPr>
                <a:t>tó</a:t>
              </a:r>
              <a:r>
                <a:rPr lang="en-US" sz="2400" dirty="0">
                  <a:latin typeface="Times New Roman" panose="02020603050405020304" pitchFamily="18" charset="0"/>
                  <a:cs typeface="Times New Roman" panose="02020603050405020304" pitchFamily="18" charset="0"/>
                </a:rPr>
                <a:t>,” which call to the readers’ mind and imagination African-inspired music in the Caribbean. This process of deconstructing and even disregarding the sign and replacing/adding to it creates new and more complex signs with the purpose of connecting a signifier with a cultural framework to be signified. Ultimately, </a:t>
              </a:r>
              <a:r>
                <a:rPr lang="en-US" sz="2400" dirty="0" err="1">
                  <a:latin typeface="Times New Roman" panose="02020603050405020304" pitchFamily="18" charset="0"/>
                  <a:cs typeface="Times New Roman" panose="02020603050405020304" pitchFamily="18" charset="0"/>
                </a:rPr>
                <a:t>Palés</a:t>
              </a:r>
              <a:r>
                <a:rPr lang="en-US" sz="2400" dirty="0">
                  <a:latin typeface="Times New Roman" panose="02020603050405020304" pitchFamily="18" charset="0"/>
                  <a:cs typeface="Times New Roman" panose="02020603050405020304" pitchFamily="18" charset="0"/>
                </a:rPr>
                <a:t> Matos dismantles the linguistic sign and frees it from its denotative, meaning-making function. He experiments with the limitations and rules of language as examined by Saussure and so stretches the limits of language to accommodate culture.</a:t>
              </a:r>
            </a:p>
          </p:txBody>
        </p:sp>
        <p:sp>
          <p:nvSpPr>
            <p:cNvPr id="181" name="TextBox 180"/>
            <p:cNvSpPr txBox="1"/>
            <p:nvPr/>
          </p:nvSpPr>
          <p:spPr>
            <a:xfrm>
              <a:off x="34011515" y="3934553"/>
              <a:ext cx="9275274" cy="77031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Literary Analysis (Results)</a:t>
              </a:r>
              <a:endParaRPr lang="en-US" sz="6000" dirty="0">
                <a:solidFill>
                  <a:schemeClr val="bg1"/>
                </a:solidFill>
                <a:latin typeface="Times New Roman"/>
                <a:cs typeface="Times New Roman"/>
              </a:endParaRPr>
            </a:p>
          </p:txBody>
        </p:sp>
        <p:sp>
          <p:nvSpPr>
            <p:cNvPr id="182" name="Rectangle 181"/>
            <p:cNvSpPr/>
            <p:nvPr/>
          </p:nvSpPr>
          <p:spPr>
            <a:xfrm>
              <a:off x="34159900" y="5167890"/>
              <a:ext cx="9302449" cy="625773"/>
            </a:xfrm>
            <a:prstGeom prst="rect">
              <a:avLst/>
            </a:prstGeom>
          </p:spPr>
          <p:txBody>
            <a:bodyPr wrap="square">
              <a:spAutoFit/>
            </a:bodyPr>
            <a:lstStyle/>
            <a:p>
              <a:endParaRPr lang="en-US" sz="2000" dirty="0">
                <a:latin typeface="Times New Roman"/>
                <a:cs typeface="Times New Roman"/>
              </a:endParaRPr>
            </a:p>
            <a:p>
              <a:endParaRPr lang="en-US" sz="2000" dirty="0">
                <a:latin typeface="Times New Roman"/>
                <a:cs typeface="Times New Roman"/>
              </a:endParaRPr>
            </a:p>
          </p:txBody>
        </p:sp>
      </p:grpSp>
      <p:sp>
        <p:nvSpPr>
          <p:cNvPr id="24" name="TextBox 23">
            <a:extLst>
              <a:ext uri="{FF2B5EF4-FFF2-40B4-BE49-F238E27FC236}">
                <a16:creationId xmlns:a16="http://schemas.microsoft.com/office/drawing/2014/main" id="{73B38EFC-9FC8-C646-885E-03BBFE39AA36}"/>
              </a:ext>
            </a:extLst>
          </p:cNvPr>
          <p:cNvSpPr txBox="1"/>
          <p:nvPr/>
        </p:nvSpPr>
        <p:spPr>
          <a:xfrm>
            <a:off x="11614579" y="27286950"/>
            <a:ext cx="7297539" cy="4216539"/>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Afro-Caribbean Music:</a:t>
            </a:r>
          </a:p>
          <a:p>
            <a:pPr marL="1143000" indent="-11430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Began in places with a large African population.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Rhythms such as son clave, cinquillo, and tresillo are prevalent in jazz today (</a:t>
            </a:r>
            <a:r>
              <a:rPr lang="en-US" sz="2000" dirty="0" err="1">
                <a:latin typeface="Times New Roman" panose="02020603050405020304" pitchFamily="18" charset="0"/>
                <a:cs typeface="Times New Roman" panose="02020603050405020304" pitchFamily="18" charset="0"/>
              </a:rPr>
              <a:t>Washburne</a:t>
            </a:r>
            <a:r>
              <a:rPr lang="en-US" sz="2000" dirty="0">
                <a:latin typeface="Times New Roman" panose="02020603050405020304" pitchFamily="18" charset="0"/>
                <a:cs typeface="Times New Roman" panose="02020603050405020304" pitchFamily="18" charset="0"/>
              </a:rPr>
              <a:t> 59).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African music has impacted today’s music such as Reggae and jazz. </a:t>
            </a:r>
          </a:p>
          <a:p>
            <a:r>
              <a:rPr lang="en-US" sz="2000" dirty="0">
                <a:latin typeface="Times New Roman" panose="02020603050405020304" pitchFamily="18" charset="0"/>
                <a:cs typeface="Times New Roman" panose="02020603050405020304" pitchFamily="18" charset="0"/>
              </a:rPr>
              <a:t>According to </a:t>
            </a:r>
            <a:r>
              <a:rPr lang="en-US" sz="2000" dirty="0" err="1">
                <a:latin typeface="Times New Roman" panose="02020603050405020304" pitchFamily="18" charset="0"/>
                <a:cs typeface="Times New Roman" panose="02020603050405020304" pitchFamily="18" charset="0"/>
              </a:rPr>
              <a:t>Washburne</a:t>
            </a:r>
            <a:r>
              <a:rPr lang="en-US" sz="2000" dirty="0">
                <a:latin typeface="Times New Roman" panose="02020603050405020304" pitchFamily="18" charset="0"/>
                <a:cs typeface="Times New Roman" panose="02020603050405020304" pitchFamily="18" charset="0"/>
              </a:rPr>
              <a:t>, jazz comes from Europe, but the rhythm of jazz </a:t>
            </a:r>
            <a:r>
              <a:rPr lang="en-US" sz="2000" dirty="0" err="1">
                <a:latin typeface="Times New Roman" panose="02020603050405020304" pitchFamily="18" charset="0"/>
                <a:cs typeface="Times New Roman" panose="02020603050405020304" pitchFamily="18" charset="0"/>
              </a:rPr>
              <a:t>orginates</a:t>
            </a:r>
            <a:r>
              <a:rPr lang="en-US" sz="2000" dirty="0">
                <a:latin typeface="Times New Roman" panose="02020603050405020304" pitchFamily="18" charset="0"/>
                <a:cs typeface="Times New Roman" panose="02020603050405020304" pitchFamily="18" charset="0"/>
              </a:rPr>
              <a:t> from African rhythms and beats (59). This influence has not only impacted the Caribbean but the United States as well (</a:t>
            </a:r>
            <a:r>
              <a:rPr lang="en-US" sz="2000" dirty="0" err="1">
                <a:latin typeface="Times New Roman" panose="02020603050405020304" pitchFamily="18" charset="0"/>
                <a:cs typeface="Times New Roman" panose="02020603050405020304" pitchFamily="18" charset="0"/>
              </a:rPr>
              <a:t>Washburne</a:t>
            </a:r>
            <a:r>
              <a:rPr lang="en-US" sz="2000" dirty="0">
                <a:latin typeface="Times New Roman" panose="02020603050405020304" pitchFamily="18" charset="0"/>
                <a:cs typeface="Times New Roman" panose="02020603050405020304" pitchFamily="18" charset="0"/>
              </a:rPr>
              <a:t> 59). </a:t>
            </a:r>
          </a:p>
        </p:txBody>
      </p:sp>
      <p:sp>
        <p:nvSpPr>
          <p:cNvPr id="2" name="TextBox 1">
            <a:extLst>
              <a:ext uri="{FF2B5EF4-FFF2-40B4-BE49-F238E27FC236}">
                <a16:creationId xmlns:a16="http://schemas.microsoft.com/office/drawing/2014/main" id="{8518FCD6-EFB8-544E-8905-D981D0649F33}"/>
              </a:ext>
            </a:extLst>
          </p:cNvPr>
          <p:cNvSpPr txBox="1"/>
          <p:nvPr/>
        </p:nvSpPr>
        <p:spPr>
          <a:xfrm>
            <a:off x="-1524000" y="-16154400"/>
            <a:ext cx="184731" cy="1354217"/>
          </a:xfrm>
          <a:prstGeom prst="rect">
            <a:avLst/>
          </a:prstGeom>
          <a:noFill/>
        </p:spPr>
        <p:txBody>
          <a:bodyPr wrap="none" rtlCol="0">
            <a:spAutoFit/>
          </a:bodyPr>
          <a:lstStyle/>
          <a:p>
            <a:endParaRPr lang="en-US"/>
          </a:p>
        </p:txBody>
      </p:sp>
      <p:sp>
        <p:nvSpPr>
          <p:cNvPr id="11" name="TextBox 10">
            <a:extLst>
              <a:ext uri="{FF2B5EF4-FFF2-40B4-BE49-F238E27FC236}">
                <a16:creationId xmlns:a16="http://schemas.microsoft.com/office/drawing/2014/main" id="{B0BF69CC-A250-234B-8B0D-620317E5B6EA}"/>
              </a:ext>
            </a:extLst>
          </p:cNvPr>
          <p:cNvSpPr txBox="1"/>
          <p:nvPr/>
        </p:nvSpPr>
        <p:spPr>
          <a:xfrm>
            <a:off x="22883223" y="5620917"/>
            <a:ext cx="6891376" cy="830997"/>
          </a:xfrm>
          <a:prstGeom prst="rect">
            <a:avLst/>
          </a:prstGeom>
          <a:noFill/>
        </p:spPr>
        <p:txBody>
          <a:bodyPr wrap="square" rtlCol="0">
            <a:spAutoFit/>
          </a:bodyPr>
          <a:lstStyle/>
          <a:p>
            <a:pPr algn="ctr"/>
            <a:r>
              <a:rPr lang="es-ES_tradnl" sz="4800" dirty="0">
                <a:latin typeface="Times New Roman" panose="02020603050405020304" pitchFamily="18" charset="0"/>
                <a:cs typeface="Times New Roman" panose="02020603050405020304" pitchFamily="18" charset="0"/>
              </a:rPr>
              <a:t>“Danza negra”</a:t>
            </a:r>
          </a:p>
        </p:txBody>
      </p:sp>
      <p:sp>
        <p:nvSpPr>
          <p:cNvPr id="16" name="TextBox 15">
            <a:extLst>
              <a:ext uri="{FF2B5EF4-FFF2-40B4-BE49-F238E27FC236}">
                <a16:creationId xmlns:a16="http://schemas.microsoft.com/office/drawing/2014/main" id="{3C0FB9AB-7938-1C40-A0C4-5F7054A3E5E9}"/>
              </a:ext>
            </a:extLst>
          </p:cNvPr>
          <p:cNvSpPr txBox="1"/>
          <p:nvPr/>
        </p:nvSpPr>
        <p:spPr>
          <a:xfrm>
            <a:off x="11614579" y="10962825"/>
            <a:ext cx="5115060" cy="4647426"/>
          </a:xfrm>
          <a:prstGeom prst="rect">
            <a:avLst/>
          </a:prstGeom>
          <a:noFill/>
        </p:spPr>
        <p:txBody>
          <a:bodyPr wrap="square" rtlCol="0">
            <a:spAutoFit/>
          </a:bodyPr>
          <a:lstStyle/>
          <a:p>
            <a:r>
              <a:rPr lang="es-ES_tradnl" sz="3200" b="1" dirty="0" err="1">
                <a:latin typeface="Times New Roman" panose="02020603050405020304" pitchFamily="18" charset="0"/>
                <a:cs typeface="Times New Roman" panose="02020603050405020304" pitchFamily="18" charset="0"/>
              </a:rPr>
              <a:t>Glossary</a:t>
            </a:r>
            <a:r>
              <a:rPr lang="es-ES_tradnl" sz="3200" b="1" dirty="0">
                <a:latin typeface="Times New Roman" panose="02020603050405020304" pitchFamily="18" charset="0"/>
                <a:cs typeface="Times New Roman" panose="02020603050405020304" pitchFamily="18" charset="0"/>
              </a:rPr>
              <a:t>:</a:t>
            </a:r>
          </a:p>
          <a:p>
            <a:endParaRPr lang="es-ES_tradnl" sz="2400" b="1" dirty="0">
              <a:latin typeface="Times New Roman" panose="02020603050405020304" pitchFamily="18" charset="0"/>
              <a:cs typeface="Times New Roman" panose="02020603050405020304" pitchFamily="18" charset="0"/>
            </a:endParaRPr>
          </a:p>
          <a:p>
            <a:r>
              <a:rPr lang="es-ES_tradnl" sz="2400" b="1" dirty="0">
                <a:latin typeface="Times New Roman" panose="02020603050405020304" pitchFamily="18" charset="0"/>
                <a:cs typeface="Times New Roman" panose="02020603050405020304" pitchFamily="18" charset="0"/>
              </a:rPr>
              <a:t>Bambú</a:t>
            </a:r>
            <a:r>
              <a:rPr lang="en-US" sz="2400" dirty="0">
                <a:latin typeface="Times New Roman" panose="02020603050405020304" pitchFamily="18" charset="0"/>
                <a:cs typeface="Times New Roman" panose="02020603050405020304" pitchFamily="18" charset="0"/>
              </a:rPr>
              <a:t>: Type of grass used for construction.</a:t>
            </a:r>
          </a:p>
          <a:p>
            <a:r>
              <a:rPr lang="en-US" sz="2400" b="1" dirty="0">
                <a:latin typeface="Times New Roman" panose="02020603050405020304" pitchFamily="18" charset="0"/>
                <a:cs typeface="Times New Roman" panose="02020603050405020304" pitchFamily="18" charset="0"/>
              </a:rPr>
              <a:t>Tu-cu-</a:t>
            </a:r>
            <a:r>
              <a:rPr lang="en-US" sz="2400" b="1" dirty="0" err="1">
                <a:latin typeface="Times New Roman" panose="02020603050405020304" pitchFamily="18" charset="0"/>
                <a:cs typeface="Times New Roman" panose="02020603050405020304" pitchFamily="18" charset="0"/>
              </a:rPr>
              <a:t>tú</a:t>
            </a:r>
            <a:r>
              <a:rPr lang="en-US" sz="2400" b="1" dirty="0">
                <a:latin typeface="Times New Roman" panose="02020603050405020304" pitchFamily="18" charset="0"/>
                <a:cs typeface="Times New Roman" panose="02020603050405020304" pitchFamily="18" charset="0"/>
              </a:rPr>
              <a:t>, to-co-</a:t>
            </a:r>
            <a:r>
              <a:rPr lang="en-US" sz="2400" b="1" dirty="0" err="1">
                <a:latin typeface="Times New Roman" panose="02020603050405020304" pitchFamily="18" charset="0"/>
                <a:cs typeface="Times New Roman" panose="02020603050405020304" pitchFamily="18" charset="0"/>
              </a:rPr>
              <a:t>tó</a:t>
            </a:r>
            <a:r>
              <a:rPr lang="en-US" sz="2400" dirty="0">
                <a:latin typeface="Times New Roman" panose="02020603050405020304" pitchFamily="18" charset="0"/>
                <a:cs typeface="Times New Roman" panose="02020603050405020304" pitchFamily="18" charset="0"/>
              </a:rPr>
              <a:t>: Onomatopoeia.</a:t>
            </a:r>
          </a:p>
          <a:p>
            <a:r>
              <a:rPr lang="es-ES_tradnl" sz="2400" b="1" dirty="0">
                <a:latin typeface="Times New Roman" panose="02020603050405020304" pitchFamily="18" charset="0"/>
                <a:cs typeface="Times New Roman" panose="02020603050405020304" pitchFamily="18" charset="0"/>
              </a:rPr>
              <a:t>Tombuctú</a:t>
            </a:r>
            <a:r>
              <a:rPr lang="en-US" sz="2400" dirty="0">
                <a:latin typeface="Times New Roman" panose="02020603050405020304" pitchFamily="18" charset="0"/>
                <a:cs typeface="Times New Roman" panose="02020603050405020304" pitchFamily="18" charset="0"/>
              </a:rPr>
              <a:t>: Timbuktu.</a:t>
            </a:r>
          </a:p>
          <a:p>
            <a:r>
              <a:rPr lang="en-US" sz="2400" b="1" dirty="0">
                <a:latin typeface="Times New Roman" panose="02020603050405020304" pitchFamily="18" charset="0"/>
                <a:cs typeface="Times New Roman" panose="02020603050405020304" pitchFamily="18" charset="0"/>
              </a:rPr>
              <a:t>Fernando </a:t>
            </a:r>
            <a:r>
              <a:rPr lang="en-US" sz="2400" b="1" dirty="0" err="1">
                <a:latin typeface="Times New Roman" panose="02020603050405020304" pitchFamily="18" charset="0"/>
                <a:cs typeface="Times New Roman" panose="02020603050405020304" pitchFamily="18" charset="0"/>
              </a:rPr>
              <a:t>Póo</a:t>
            </a:r>
            <a:r>
              <a:rPr lang="en-US" sz="2400" dirty="0">
                <a:latin typeface="Times New Roman" panose="02020603050405020304" pitchFamily="18" charset="0"/>
                <a:cs typeface="Times New Roman" panose="02020603050405020304" pitchFamily="18" charset="0"/>
              </a:rPr>
              <a:t>: Leader.</a:t>
            </a:r>
          </a:p>
          <a:p>
            <a:r>
              <a:rPr lang="es-ES_tradnl" sz="2400" b="1" dirty="0" err="1">
                <a:latin typeface="Times New Roman" panose="02020603050405020304" pitchFamily="18" charset="0"/>
                <a:cs typeface="Times New Roman" panose="02020603050405020304" pitchFamily="18" charset="0"/>
              </a:rPr>
              <a:t>Pru-pru-prú</a:t>
            </a:r>
            <a:r>
              <a:rPr lang="es-ES_tradnl" sz="2400" b="1" dirty="0">
                <a:latin typeface="Times New Roman" panose="02020603050405020304" pitchFamily="18" charset="0"/>
                <a:cs typeface="Times New Roman" panose="02020603050405020304" pitchFamily="18" charset="0"/>
              </a:rPr>
              <a:t>, </a:t>
            </a:r>
            <a:r>
              <a:rPr lang="es-ES_tradnl" sz="2400" b="1" dirty="0" err="1">
                <a:latin typeface="Times New Roman" panose="02020603050405020304" pitchFamily="18" charset="0"/>
                <a:cs typeface="Times New Roman" panose="02020603050405020304" pitchFamily="18" charset="0"/>
              </a:rPr>
              <a:t>cro-cro-cró</a:t>
            </a:r>
            <a:r>
              <a:rPr lang="en-US" sz="2400" dirty="0">
                <a:latin typeface="Times New Roman" panose="02020603050405020304" pitchFamily="18" charset="0"/>
                <a:cs typeface="Times New Roman" panose="02020603050405020304" pitchFamily="18" charset="0"/>
              </a:rPr>
              <a:t>: Onomatopoeia. </a:t>
            </a:r>
          </a:p>
          <a:p>
            <a:r>
              <a:rPr lang="en-US" sz="2400" b="1" dirty="0">
                <a:latin typeface="Times New Roman" panose="02020603050405020304" pitchFamily="18" charset="0"/>
                <a:cs typeface="Times New Roman" panose="02020603050405020304" pitchFamily="18" charset="0"/>
              </a:rPr>
              <a:t>Los </a:t>
            </a:r>
            <a:r>
              <a:rPr lang="es-ES_tradnl" sz="2400" b="1" dirty="0" err="1">
                <a:latin typeface="Times New Roman" panose="02020603050405020304" pitchFamily="18" charset="0"/>
                <a:cs typeface="Times New Roman" panose="02020603050405020304" pitchFamily="18" charset="0"/>
              </a:rPr>
              <a:t>junjunes</a:t>
            </a:r>
            <a:r>
              <a:rPr lang="en-US" sz="2400" dirty="0">
                <a:latin typeface="Times New Roman" panose="02020603050405020304" pitchFamily="18" charset="0"/>
                <a:cs typeface="Times New Roman" panose="02020603050405020304" pitchFamily="18" charset="0"/>
              </a:rPr>
              <a:t>: violin like instrument.</a:t>
            </a:r>
          </a:p>
          <a:p>
            <a:r>
              <a:rPr lang="es-ES_tradnl" sz="2400" b="1" dirty="0">
                <a:latin typeface="Times New Roman" panose="02020603050405020304" pitchFamily="18" charset="0"/>
                <a:cs typeface="Times New Roman" panose="02020603050405020304" pitchFamily="18" charset="0"/>
              </a:rPr>
              <a:t>El mariyandá</a:t>
            </a:r>
            <a:r>
              <a:rPr lang="en-US" sz="2400" dirty="0">
                <a:latin typeface="Times New Roman" panose="02020603050405020304" pitchFamily="18" charset="0"/>
                <a:cs typeface="Times New Roman" panose="02020603050405020304" pitchFamily="18" charset="0"/>
              </a:rPr>
              <a:t>: a type of dance.</a:t>
            </a: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Palés</a:t>
            </a:r>
            <a:r>
              <a:rPr lang="en-US" sz="2400" dirty="0">
                <a:latin typeface="Times New Roman" panose="02020603050405020304" pitchFamily="18" charset="0"/>
                <a:cs typeface="Times New Roman" panose="02020603050405020304" pitchFamily="18" charset="0"/>
              </a:rPr>
              <a:t> Matos 126-134). </a:t>
            </a:r>
          </a:p>
        </p:txBody>
      </p:sp>
      <p:pic>
        <p:nvPicPr>
          <p:cNvPr id="17" name="Picture 16" descr="Text&#10;&#10;Description automatically generated">
            <a:extLst>
              <a:ext uri="{FF2B5EF4-FFF2-40B4-BE49-F238E27FC236}">
                <a16:creationId xmlns:a16="http://schemas.microsoft.com/office/drawing/2014/main" id="{0736E3B2-6895-E74B-BB31-07C457EF2A3F}"/>
              </a:ext>
            </a:extLst>
          </p:cNvPr>
          <p:cNvPicPr>
            <a:picLocks noChangeAspect="1"/>
          </p:cNvPicPr>
          <p:nvPr/>
        </p:nvPicPr>
        <p:blipFill rotWithShape="1">
          <a:blip r:embed="rId4"/>
          <a:srcRect l="10578" t="13323" r="9663" b="49346"/>
          <a:stretch/>
        </p:blipFill>
        <p:spPr>
          <a:xfrm>
            <a:off x="11614579" y="5479358"/>
            <a:ext cx="7664322" cy="5162130"/>
          </a:xfrm>
          <a:prstGeom prst="rect">
            <a:avLst/>
          </a:prstGeom>
        </p:spPr>
      </p:pic>
      <p:sp>
        <p:nvSpPr>
          <p:cNvPr id="34" name="TextBox 33">
            <a:extLst>
              <a:ext uri="{FF2B5EF4-FFF2-40B4-BE49-F238E27FC236}">
                <a16:creationId xmlns:a16="http://schemas.microsoft.com/office/drawing/2014/main" id="{D1AE852C-23F4-3F44-9604-78A12A798565}"/>
              </a:ext>
            </a:extLst>
          </p:cNvPr>
          <p:cNvSpPr txBox="1"/>
          <p:nvPr/>
        </p:nvSpPr>
        <p:spPr>
          <a:xfrm>
            <a:off x="11614579" y="16693293"/>
            <a:ext cx="9328698" cy="10063464"/>
          </a:xfrm>
          <a:prstGeom prst="rect">
            <a:avLst/>
          </a:prstGeom>
          <a:solidFill>
            <a:schemeClr val="bg1"/>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a:p>
            <a:pPr algn="just"/>
            <a:endParaRPr lang="en-US" sz="2000" dirty="0">
              <a:latin typeface="Times New Roman"/>
              <a:cs typeface="Times New Roman"/>
            </a:endParaRPr>
          </a:p>
          <a:p>
            <a:pPr algn="just"/>
            <a:endParaRPr lang="en-US" sz="2000" dirty="0">
              <a:latin typeface="Times New Roman"/>
              <a:cs typeface="Times New Roman"/>
            </a:endParaRPr>
          </a:p>
          <a:p>
            <a:pPr algn="just"/>
            <a:endParaRPr lang="en-US" sz="1800" dirty="0">
              <a:latin typeface="Times New Roman"/>
              <a:cs typeface="Times New Roman"/>
            </a:endParaRPr>
          </a:p>
          <a:p>
            <a:pPr algn="just"/>
            <a:r>
              <a:rPr lang="en-US" sz="1800" dirty="0">
                <a:latin typeface="Times New Roman"/>
                <a:cs typeface="Times New Roman"/>
              </a:rPr>
              <a:t> </a:t>
            </a: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1800" dirty="0">
              <a:latin typeface="Times New Roman"/>
              <a:cs typeface="Times New Roman"/>
            </a:endParaRPr>
          </a:p>
          <a:p>
            <a:pPr algn="just"/>
            <a:endParaRPr lang="en-US" sz="2400" dirty="0">
              <a:latin typeface="Times New Roman"/>
              <a:cs typeface="Times New Roman"/>
            </a:endParaRPr>
          </a:p>
          <a:p>
            <a:pPr algn="just"/>
            <a:endParaRPr lang="en-US" sz="2400" dirty="0">
              <a:latin typeface="Times New Roman"/>
              <a:cs typeface="Times New Roman"/>
            </a:endParaRPr>
          </a:p>
          <a:p>
            <a:pPr algn="just"/>
            <a:r>
              <a:rPr lang="en-US" sz="2400" dirty="0">
                <a:latin typeface="Times New Roman"/>
                <a:cs typeface="Times New Roman"/>
              </a:rPr>
              <a:t>The Caribbean was the first place where Columbus stepped foot on when he journeyed to the Americas (</a:t>
            </a:r>
            <a:r>
              <a:rPr lang="en-US" sz="2400" dirty="0" err="1">
                <a:latin typeface="Times New Roman"/>
                <a:cs typeface="Times New Roman"/>
              </a:rPr>
              <a:t>Higman</a:t>
            </a:r>
            <a:r>
              <a:rPr lang="en-US" sz="2400" dirty="0">
                <a:latin typeface="Times New Roman"/>
                <a:cs typeface="Times New Roman"/>
              </a:rPr>
              <a:t> 3). The first people who inhabited the Caribbean crossed the Bering Sea land bridge from Northern Asia (</a:t>
            </a:r>
            <a:r>
              <a:rPr lang="en-US" sz="2400" dirty="0" err="1">
                <a:latin typeface="Times New Roman"/>
                <a:cs typeface="Times New Roman"/>
              </a:rPr>
              <a:t>Higman</a:t>
            </a:r>
            <a:r>
              <a:rPr lang="en-US" sz="2400" dirty="0">
                <a:latin typeface="Times New Roman"/>
                <a:cs typeface="Times New Roman"/>
              </a:rPr>
              <a:t> 3). The Europeans brought over enslaved people from Africa, some of which escaped and created their own settlements (</a:t>
            </a:r>
            <a:r>
              <a:rPr lang="en-US" sz="2400" dirty="0" err="1">
                <a:latin typeface="Times New Roman"/>
                <a:cs typeface="Times New Roman"/>
              </a:rPr>
              <a:t>Higman</a:t>
            </a:r>
            <a:r>
              <a:rPr lang="en-US" sz="2400" dirty="0">
                <a:latin typeface="Times New Roman"/>
                <a:cs typeface="Times New Roman"/>
              </a:rPr>
              <a:t> 98;115). According to Punnett, not all Africans were slaves (42). As of 2018, Afro-Caribbean people make up of 73% of the population (Central Intelligence Agency). </a:t>
            </a:r>
          </a:p>
        </p:txBody>
      </p:sp>
      <p:sp>
        <p:nvSpPr>
          <p:cNvPr id="35" name="TextBox 34">
            <a:extLst>
              <a:ext uri="{FF2B5EF4-FFF2-40B4-BE49-F238E27FC236}">
                <a16:creationId xmlns:a16="http://schemas.microsoft.com/office/drawing/2014/main" id="{3C0782BA-150C-8340-AE54-DF928E7ECE0B}"/>
              </a:ext>
            </a:extLst>
          </p:cNvPr>
          <p:cNvSpPr txBox="1"/>
          <p:nvPr/>
        </p:nvSpPr>
        <p:spPr>
          <a:xfrm>
            <a:off x="19700819" y="27286950"/>
            <a:ext cx="9598408" cy="4093428"/>
          </a:xfrm>
          <a:prstGeom prst="rect">
            <a:avLst/>
          </a:prstGeom>
          <a:noFill/>
        </p:spPr>
        <p:txBody>
          <a:bodyPr wrap="square" rtlCol="0">
            <a:spAutoFit/>
          </a:bodyPr>
          <a:lstStyle/>
          <a:p>
            <a:pPr algn="ctr"/>
            <a:r>
              <a:rPr lang="en-US" sz="4800" dirty="0" err="1">
                <a:latin typeface="Times New Roman" panose="02020603050405020304" pitchFamily="18" charset="0"/>
                <a:cs typeface="Times New Roman" panose="02020603050405020304" pitchFamily="18" charset="0"/>
              </a:rPr>
              <a:t>Palés</a:t>
            </a:r>
            <a:r>
              <a:rPr lang="en-US" sz="4800" dirty="0">
                <a:latin typeface="Times New Roman" panose="02020603050405020304" pitchFamily="18" charset="0"/>
                <a:cs typeface="Times New Roman" panose="02020603050405020304" pitchFamily="18" charset="0"/>
              </a:rPr>
              <a:t>’ Poetry Performed</a:t>
            </a:r>
          </a:p>
          <a:p>
            <a:endParaRPr lang="en-US" sz="4800" dirty="0">
              <a:latin typeface="Times New Roman" panose="02020603050405020304" pitchFamily="18" charset="0"/>
              <a:cs typeface="Times New Roman" panose="02020603050405020304" pitchFamily="18" charset="0"/>
            </a:endParaRPr>
          </a:p>
          <a:p>
            <a:pPr algn="r"/>
            <a:r>
              <a:rPr lang="en-US" sz="2400" dirty="0" err="1">
                <a:latin typeface="Times New Roman" panose="02020603050405020304" pitchFamily="18" charset="0"/>
                <a:cs typeface="Times New Roman" panose="02020603050405020304" pitchFamily="18" charset="0"/>
              </a:rPr>
              <a:t>Palés</a:t>
            </a:r>
            <a:r>
              <a:rPr lang="en-US" sz="2400" dirty="0">
                <a:latin typeface="Times New Roman" panose="02020603050405020304" pitchFamily="18" charset="0"/>
                <a:cs typeface="Times New Roman" panose="02020603050405020304" pitchFamily="18" charset="0"/>
              </a:rPr>
              <a:t>’ poetry was recorded and brought to life by the Instituto de </a:t>
            </a:r>
            <a:r>
              <a:rPr lang="en-US" sz="2400" dirty="0" err="1">
                <a:latin typeface="Times New Roman" panose="02020603050405020304" pitchFamily="18" charset="0"/>
                <a:cs typeface="Times New Roman" panose="02020603050405020304" pitchFamily="18" charset="0"/>
              </a:rPr>
              <a:t>Cultura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Puertorriqueña</a:t>
            </a:r>
            <a:r>
              <a:rPr lang="en-US" sz="2400" dirty="0">
                <a:latin typeface="Times New Roman" panose="02020603050405020304" pitchFamily="18" charset="0"/>
                <a:cs typeface="Times New Roman" panose="02020603050405020304" pitchFamily="18" charset="0"/>
              </a:rPr>
              <a:t>. </a:t>
            </a:r>
          </a:p>
          <a:p>
            <a:pPr algn="r"/>
            <a:endParaRPr lang="en-US" sz="2400" dirty="0">
              <a:latin typeface="Times New Roman" panose="02020603050405020304" pitchFamily="18" charset="0"/>
              <a:cs typeface="Times New Roman" panose="02020603050405020304" pitchFamily="18" charset="0"/>
            </a:endParaRPr>
          </a:p>
          <a:p>
            <a:pPr algn="r"/>
            <a:r>
              <a:rPr lang="en-US" sz="2400" dirty="0" err="1">
                <a:latin typeface="Times New Roman" panose="02020603050405020304" pitchFamily="18" charset="0"/>
                <a:cs typeface="Times New Roman" panose="02020603050405020304" pitchFamily="18" charset="0"/>
              </a:rPr>
              <a:t>Palés</a:t>
            </a:r>
            <a:r>
              <a:rPr lang="en-US" sz="2400" dirty="0">
                <a:latin typeface="Times New Roman" panose="02020603050405020304" pitchFamily="18" charset="0"/>
                <a:cs typeface="Times New Roman" panose="02020603050405020304" pitchFamily="18" charset="0"/>
              </a:rPr>
              <a:t> performs readings of his works set to music, accompanied by instruments that add background rhythms that give even more meaning and context to his already rich verse.</a:t>
            </a:r>
            <a:endParaRPr lang="en-US" sz="4800" dirty="0">
              <a:latin typeface="Times New Roman" panose="02020603050405020304" pitchFamily="18" charset="0"/>
              <a:cs typeface="Times New Roman" panose="02020603050405020304" pitchFamily="18" charset="0"/>
            </a:endParaRPr>
          </a:p>
          <a:p>
            <a:pPr marL="1143000" indent="-11430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pic>
        <p:nvPicPr>
          <p:cNvPr id="38" name="Picture 37" descr="Qr code&#10;&#10;Description automatically generated">
            <a:extLst>
              <a:ext uri="{FF2B5EF4-FFF2-40B4-BE49-F238E27FC236}">
                <a16:creationId xmlns:a16="http://schemas.microsoft.com/office/drawing/2014/main" id="{96145508-6E6E-CD40-AECB-9BA74E27AE9D}"/>
              </a:ext>
            </a:extLst>
          </p:cNvPr>
          <p:cNvPicPr>
            <a:picLocks noChangeAspect="1"/>
          </p:cNvPicPr>
          <p:nvPr/>
        </p:nvPicPr>
        <p:blipFill>
          <a:blip r:embed="rId5"/>
          <a:stretch>
            <a:fillRect/>
          </a:stretch>
        </p:blipFill>
        <p:spPr>
          <a:xfrm>
            <a:off x="29307522" y="28039841"/>
            <a:ext cx="3767146" cy="3706665"/>
          </a:xfrm>
          <a:prstGeom prst="rect">
            <a:avLst/>
          </a:prstGeom>
        </p:spPr>
      </p:pic>
      <p:pic>
        <p:nvPicPr>
          <p:cNvPr id="9" name="Picture 8" descr="Text&#10;&#10;Description automatically generated">
            <a:extLst>
              <a:ext uri="{FF2B5EF4-FFF2-40B4-BE49-F238E27FC236}">
                <a16:creationId xmlns:a16="http://schemas.microsoft.com/office/drawing/2014/main" id="{58C8B6BD-D535-B748-BF88-A7270B88CAD4}"/>
              </a:ext>
            </a:extLst>
          </p:cNvPr>
          <p:cNvPicPr>
            <a:picLocks noChangeAspect="1"/>
          </p:cNvPicPr>
          <p:nvPr/>
        </p:nvPicPr>
        <p:blipFill>
          <a:blip r:embed="rId6"/>
          <a:stretch>
            <a:fillRect/>
          </a:stretch>
        </p:blipFill>
        <p:spPr>
          <a:xfrm>
            <a:off x="22274156" y="18450491"/>
            <a:ext cx="6753247" cy="7310446"/>
          </a:xfrm>
          <a:prstGeom prst="rect">
            <a:avLst/>
          </a:prstGeom>
        </p:spPr>
      </p:pic>
      <p:pic>
        <p:nvPicPr>
          <p:cNvPr id="18" name="Picture 17" descr="Text&#10;&#10;Description automatically generated">
            <a:extLst>
              <a:ext uri="{FF2B5EF4-FFF2-40B4-BE49-F238E27FC236}">
                <a16:creationId xmlns:a16="http://schemas.microsoft.com/office/drawing/2014/main" id="{6BFA1CED-EA10-7245-95D2-94B5FEFD0642}"/>
              </a:ext>
            </a:extLst>
          </p:cNvPr>
          <p:cNvPicPr>
            <a:picLocks noChangeAspect="1"/>
          </p:cNvPicPr>
          <p:nvPr/>
        </p:nvPicPr>
        <p:blipFill>
          <a:blip r:embed="rId7"/>
          <a:stretch>
            <a:fillRect/>
          </a:stretch>
        </p:blipFill>
        <p:spPr>
          <a:xfrm>
            <a:off x="22199821" y="6451914"/>
            <a:ext cx="6891377" cy="11998577"/>
          </a:xfrm>
          <a:prstGeom prst="rect">
            <a:avLst/>
          </a:prstGeom>
        </p:spPr>
      </p:pic>
      <p:pic>
        <p:nvPicPr>
          <p:cNvPr id="3" name="Picture 2">
            <a:extLst>
              <a:ext uri="{FF2B5EF4-FFF2-40B4-BE49-F238E27FC236}">
                <a16:creationId xmlns:a16="http://schemas.microsoft.com/office/drawing/2014/main" id="{0C7FA848-3DFF-5F47-8B83-5342EE0D09D2}"/>
              </a:ext>
            </a:extLst>
          </p:cNvPr>
          <p:cNvPicPr>
            <a:picLocks noChangeAspect="1"/>
          </p:cNvPicPr>
          <p:nvPr/>
        </p:nvPicPr>
        <p:blipFill>
          <a:blip r:embed="rId8"/>
          <a:stretch>
            <a:fillRect/>
          </a:stretch>
        </p:blipFill>
        <p:spPr>
          <a:xfrm>
            <a:off x="12328121" y="16792181"/>
            <a:ext cx="7875366" cy="5493068"/>
          </a:xfrm>
          <a:prstGeom prst="rect">
            <a:avLst/>
          </a:prstGeom>
        </p:spPr>
      </p:pic>
      <p:pic>
        <p:nvPicPr>
          <p:cNvPr id="6" name="Picture 5">
            <a:extLst>
              <a:ext uri="{FF2B5EF4-FFF2-40B4-BE49-F238E27FC236}">
                <a16:creationId xmlns:a16="http://schemas.microsoft.com/office/drawing/2014/main" id="{515AC11F-F80C-F947-A638-E84F88E45284}"/>
              </a:ext>
            </a:extLst>
          </p:cNvPr>
          <p:cNvPicPr>
            <a:picLocks noChangeAspect="1"/>
          </p:cNvPicPr>
          <p:nvPr/>
        </p:nvPicPr>
        <p:blipFill>
          <a:blip r:embed="rId9"/>
          <a:stretch>
            <a:fillRect/>
          </a:stretch>
        </p:blipFill>
        <p:spPr>
          <a:xfrm>
            <a:off x="7029819" y="6333746"/>
            <a:ext cx="3049728" cy="4307741"/>
          </a:xfrm>
          <a:prstGeom prst="rect">
            <a:avLst/>
          </a:prstGeom>
        </p:spPr>
      </p:pic>
      <p:sp>
        <p:nvSpPr>
          <p:cNvPr id="37" name="TextBox 36">
            <a:extLst>
              <a:ext uri="{FF2B5EF4-FFF2-40B4-BE49-F238E27FC236}">
                <a16:creationId xmlns:a16="http://schemas.microsoft.com/office/drawing/2014/main" id="{4AEC7408-018E-8649-8C65-2972AEA296C3}"/>
              </a:ext>
            </a:extLst>
          </p:cNvPr>
          <p:cNvSpPr txBox="1"/>
          <p:nvPr/>
        </p:nvSpPr>
        <p:spPr>
          <a:xfrm>
            <a:off x="12956875" y="9299275"/>
            <a:ext cx="483080" cy="400110"/>
          </a:xfrm>
          <a:prstGeom prst="rect">
            <a:avLst/>
          </a:prstGeom>
          <a:noFill/>
        </p:spPr>
        <p:txBody>
          <a:bodyPr wrap="square" rtlCol="0">
            <a:spAutoFit/>
          </a:bodyPr>
          <a:lstStyle/>
          <a:p>
            <a:r>
              <a:rPr lang="en-US" sz="2000" dirty="0"/>
              <a:t>.</a:t>
            </a:r>
          </a:p>
        </p:txBody>
      </p:sp>
      <p:pic>
        <p:nvPicPr>
          <p:cNvPr id="14" name="Picture 13" descr="Diagram&#10;&#10;Description automatically generated">
            <a:extLst>
              <a:ext uri="{FF2B5EF4-FFF2-40B4-BE49-F238E27FC236}">
                <a16:creationId xmlns:a16="http://schemas.microsoft.com/office/drawing/2014/main" id="{46C24B34-1CD5-B145-93CF-F879777E3716}"/>
              </a:ext>
            </a:extLst>
          </p:cNvPr>
          <p:cNvPicPr>
            <a:picLocks noChangeAspect="1"/>
          </p:cNvPicPr>
          <p:nvPr/>
        </p:nvPicPr>
        <p:blipFill rotWithShape="1">
          <a:blip r:embed="rId10"/>
          <a:srcRect l="1501" t="7693" r="2156" b="11178"/>
          <a:stretch/>
        </p:blipFill>
        <p:spPr>
          <a:xfrm>
            <a:off x="3903785" y="22097819"/>
            <a:ext cx="6175762" cy="3422062"/>
          </a:xfrm>
          <a:prstGeom prst="rect">
            <a:avLst/>
          </a:prstGeom>
        </p:spPr>
      </p:pic>
      <p:sp>
        <p:nvSpPr>
          <p:cNvPr id="15" name="TextBox 14">
            <a:extLst>
              <a:ext uri="{FF2B5EF4-FFF2-40B4-BE49-F238E27FC236}">
                <a16:creationId xmlns:a16="http://schemas.microsoft.com/office/drawing/2014/main" id="{8D63BE37-D294-4448-B4AB-D2541CB4C9AF}"/>
              </a:ext>
            </a:extLst>
          </p:cNvPr>
          <p:cNvSpPr txBox="1"/>
          <p:nvPr/>
        </p:nvSpPr>
        <p:spPr>
          <a:xfrm>
            <a:off x="12324874" y="22261666"/>
            <a:ext cx="8256879"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"Political Map of the Caribbean." Nations Online, </a:t>
            </a:r>
            <a:r>
              <a:rPr lang="en-US" sz="1400" dirty="0" err="1">
                <a:latin typeface="Times New Roman" panose="02020603050405020304" pitchFamily="18" charset="0"/>
                <a:cs typeface="Times New Roman" panose="02020603050405020304" pitchFamily="18" charset="0"/>
              </a:rPr>
              <a:t>www.nationsonline.org</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oneworld</a:t>
            </a:r>
            <a:r>
              <a:rPr lang="en-US" sz="1400" dirty="0">
                <a:latin typeface="Times New Roman" panose="02020603050405020304" pitchFamily="18" charset="0"/>
                <a:cs typeface="Times New Roman" panose="02020603050405020304" pitchFamily="18" charset="0"/>
              </a:rPr>
              <a:t>/map/Caribbean-political-</a:t>
            </a:r>
            <a:r>
              <a:rPr lang="en-US" sz="1400" dirty="0" err="1">
                <a:latin typeface="Times New Roman" panose="02020603050405020304" pitchFamily="18" charset="0"/>
                <a:cs typeface="Times New Roman" panose="02020603050405020304" pitchFamily="18" charset="0"/>
              </a:rPr>
              <a:t>map.htm</a:t>
            </a:r>
            <a:r>
              <a:rPr lang="en-US" sz="1400" dirty="0">
                <a:latin typeface="Times New Roman" panose="02020603050405020304" pitchFamily="18" charset="0"/>
                <a:cs typeface="Times New Roman" panose="02020603050405020304" pitchFamily="18" charset="0"/>
              </a:rPr>
              <a:t>. Accessed 15 Mar. 2021. Map.</a:t>
            </a:r>
          </a:p>
        </p:txBody>
      </p:sp>
      <p:sp>
        <p:nvSpPr>
          <p:cNvPr id="19" name="TextBox 18">
            <a:extLst>
              <a:ext uri="{FF2B5EF4-FFF2-40B4-BE49-F238E27FC236}">
                <a16:creationId xmlns:a16="http://schemas.microsoft.com/office/drawing/2014/main" id="{3FDDB2B0-1EE4-AF41-A280-9CB9045B7660}"/>
              </a:ext>
            </a:extLst>
          </p:cNvPr>
          <p:cNvSpPr txBox="1"/>
          <p:nvPr/>
        </p:nvSpPr>
        <p:spPr>
          <a:xfrm>
            <a:off x="6991666" y="9881554"/>
            <a:ext cx="3059977" cy="954107"/>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Luis </a:t>
            </a:r>
            <a:r>
              <a:rPr lang="en-US" sz="1400" dirty="0" err="1">
                <a:solidFill>
                  <a:schemeClr val="bg1"/>
                </a:solidFill>
                <a:latin typeface="Times New Roman" panose="02020603050405020304" pitchFamily="18" charset="0"/>
                <a:cs typeface="Times New Roman" panose="02020603050405020304" pitchFamily="18" charset="0"/>
              </a:rPr>
              <a:t>Palés</a:t>
            </a:r>
            <a:r>
              <a:rPr lang="en-US" sz="1400" dirty="0">
                <a:solidFill>
                  <a:schemeClr val="bg1"/>
                </a:solidFill>
                <a:latin typeface="Times New Roman" panose="02020603050405020304" pitchFamily="18" charset="0"/>
                <a:cs typeface="Times New Roman" panose="02020603050405020304" pitchFamily="18" charset="0"/>
              </a:rPr>
              <a:t> Matos. </a:t>
            </a:r>
            <a:r>
              <a:rPr lang="en-US" sz="1400" dirty="0" err="1">
                <a:solidFill>
                  <a:schemeClr val="bg1"/>
                </a:solidFill>
                <a:latin typeface="Times New Roman" panose="02020603050405020304" pitchFamily="18" charset="0"/>
                <a:cs typeface="Times New Roman" panose="02020603050405020304" pitchFamily="18" charset="0"/>
              </a:rPr>
              <a:t>Biografías</a:t>
            </a:r>
            <a:r>
              <a:rPr lang="en-US" sz="1400" dirty="0">
                <a:solidFill>
                  <a:schemeClr val="bg1"/>
                </a:solidFill>
                <a:latin typeface="Times New Roman" panose="02020603050405020304" pitchFamily="18" charset="0"/>
                <a:cs typeface="Times New Roman" panose="02020603050405020304" pitchFamily="18" charset="0"/>
              </a:rPr>
              <a:t> y </a:t>
            </a:r>
            <a:r>
              <a:rPr lang="en-US" sz="1400" dirty="0" err="1">
                <a:solidFill>
                  <a:schemeClr val="bg1"/>
                </a:solidFill>
                <a:latin typeface="Times New Roman" panose="02020603050405020304" pitchFamily="18" charset="0"/>
                <a:cs typeface="Times New Roman" panose="02020603050405020304" pitchFamily="18" charset="0"/>
              </a:rPr>
              <a:t>Vidas</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www.biografiasyvidas.com</a:t>
            </a:r>
            <a:r>
              <a:rPr lang="en-US" sz="1400" dirty="0">
                <a:solidFill>
                  <a:schemeClr val="bg1"/>
                </a:solidFill>
                <a:latin typeface="Times New Roman" panose="02020603050405020304" pitchFamily="18" charset="0"/>
                <a:cs typeface="Times New Roman" panose="02020603050405020304" pitchFamily="18" charset="0"/>
              </a:rPr>
              <a:t>/</a:t>
            </a:r>
            <a:r>
              <a:rPr lang="en-US" sz="1400" dirty="0" err="1">
                <a:solidFill>
                  <a:schemeClr val="bg1"/>
                </a:solidFill>
                <a:latin typeface="Times New Roman" panose="02020603050405020304" pitchFamily="18" charset="0"/>
                <a:cs typeface="Times New Roman" panose="02020603050405020304" pitchFamily="18" charset="0"/>
              </a:rPr>
              <a:t>biografia</a:t>
            </a:r>
            <a:r>
              <a:rPr lang="en-US" sz="1400" dirty="0">
                <a:solidFill>
                  <a:schemeClr val="bg1"/>
                </a:solidFill>
                <a:latin typeface="Times New Roman" panose="02020603050405020304" pitchFamily="18" charset="0"/>
                <a:cs typeface="Times New Roman" panose="02020603050405020304" pitchFamily="18" charset="0"/>
              </a:rPr>
              <a:t>/p/</a:t>
            </a:r>
            <a:r>
              <a:rPr lang="en-US" sz="1400" dirty="0" err="1">
                <a:solidFill>
                  <a:schemeClr val="bg1"/>
                </a:solidFill>
                <a:latin typeface="Times New Roman" panose="02020603050405020304" pitchFamily="18" charset="0"/>
                <a:cs typeface="Times New Roman" panose="02020603050405020304" pitchFamily="18" charset="0"/>
              </a:rPr>
              <a:t>pales.htm</a:t>
            </a:r>
            <a:r>
              <a:rPr lang="en-US" sz="1400" dirty="0">
                <a:solidFill>
                  <a:schemeClr val="bg1"/>
                </a:solidFill>
                <a:latin typeface="Times New Roman" panose="02020603050405020304" pitchFamily="18" charset="0"/>
                <a:cs typeface="Times New Roman" panose="02020603050405020304" pitchFamily="18" charset="0"/>
              </a:rPr>
              <a:t>. Accessed 15 Mar. 2021.</a:t>
            </a:r>
          </a:p>
          <a:p>
            <a:endParaRPr lang="en-US" sz="1400" dirty="0">
              <a:latin typeface="Times New Roman" panose="02020603050405020304" pitchFamily="18" charset="0"/>
              <a:cs typeface="Times New Roman" panose="02020603050405020304" pitchFamily="18" charset="0"/>
            </a:endParaRPr>
          </a:p>
        </p:txBody>
      </p:sp>
      <p:pic>
        <p:nvPicPr>
          <p:cNvPr id="28" name="Picture 27" descr="Text, letter&#10;&#10;Description automatically generated">
            <a:extLst>
              <a:ext uri="{FF2B5EF4-FFF2-40B4-BE49-F238E27FC236}">
                <a16:creationId xmlns:a16="http://schemas.microsoft.com/office/drawing/2014/main" id="{15974DFB-898E-774C-A818-3768C1A545F6}"/>
              </a:ext>
            </a:extLst>
          </p:cNvPr>
          <p:cNvPicPr>
            <a:picLocks noChangeAspect="1"/>
          </p:cNvPicPr>
          <p:nvPr/>
        </p:nvPicPr>
        <p:blipFill>
          <a:blip r:embed="rId11"/>
          <a:stretch>
            <a:fillRect/>
          </a:stretch>
        </p:blipFill>
        <p:spPr>
          <a:xfrm>
            <a:off x="34072907" y="28585918"/>
            <a:ext cx="4630474" cy="3177463"/>
          </a:xfrm>
          <a:prstGeom prst="rect">
            <a:avLst/>
          </a:prstGeom>
        </p:spPr>
      </p:pic>
      <p:pic>
        <p:nvPicPr>
          <p:cNvPr id="31" name="Picture 30" descr="Text&#10;&#10;Description automatically generated">
            <a:extLst>
              <a:ext uri="{FF2B5EF4-FFF2-40B4-BE49-F238E27FC236}">
                <a16:creationId xmlns:a16="http://schemas.microsoft.com/office/drawing/2014/main" id="{1BB9BA1B-0C79-F744-BC93-B8991D545810}"/>
              </a:ext>
            </a:extLst>
          </p:cNvPr>
          <p:cNvPicPr>
            <a:picLocks noChangeAspect="1"/>
          </p:cNvPicPr>
          <p:nvPr/>
        </p:nvPicPr>
        <p:blipFill>
          <a:blip r:embed="rId12"/>
          <a:stretch>
            <a:fillRect/>
          </a:stretch>
        </p:blipFill>
        <p:spPr>
          <a:xfrm>
            <a:off x="38738062" y="28585918"/>
            <a:ext cx="4538097" cy="3004852"/>
          </a:xfrm>
          <a:prstGeom prst="rect">
            <a:avLst/>
          </a:prstGeom>
        </p:spPr>
      </p:pic>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23985</TotalTime>
  <Words>1656</Words>
  <Application>Microsoft Macintosh PowerPoint</Application>
  <PresentationFormat>Custom</PresentationFormat>
  <Paragraphs>122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Garamond</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Kasprzak, Jieli Tate</cp:lastModifiedBy>
  <cp:revision>752</cp:revision>
  <dcterms:created xsi:type="dcterms:W3CDTF">2013-10-19T16:33:22Z</dcterms:created>
  <dcterms:modified xsi:type="dcterms:W3CDTF">2021-03-18T01:25:24Z</dcterms:modified>
</cp:coreProperties>
</file>