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Kyle James" initials="HKJ" lastIdx="1" clrIdx="0">
    <p:extLst>
      <p:ext uri="{19B8F6BF-5375-455C-9EA6-DF929625EA0E}">
        <p15:presenceInfo xmlns:p15="http://schemas.microsoft.com/office/powerpoint/2012/main" userId="S-1-5-21-2108236516-2095977292-1695163583-52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5" autoAdjust="0"/>
    <p:restoredTop sz="95135" autoAdjust="0"/>
  </p:normalViewPr>
  <p:slideViewPr>
    <p:cSldViewPr snapToGrid="0" snapToObjects="1">
      <p:cViewPr varScale="1">
        <p:scale>
          <a:sx n="23" d="100"/>
          <a:sy n="23" d="100"/>
        </p:scale>
        <p:origin x="2288" y="344"/>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3/2/20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r>
              <a:rPr lang="en-US"/>
              <a:t>Click icon to add picture</a:t>
            </a:r>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3/2/20</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26" Type="http://schemas.openxmlformats.org/officeDocument/2006/relationships/image" Target="../media/image23.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2.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1.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0.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microsoft.com/office/2007/relationships/hdphoto" Target="../media/hdphoto1.wdp"/><Relationship Id="rId27"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234" y="293233"/>
            <a:ext cx="43307166" cy="2696185"/>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r>
              <a:rPr lang="en-US" sz="6000" b="1" dirty="0">
                <a:latin typeface="Calibri" panose="020F0502020204030204" pitchFamily="34" charset="0"/>
                <a:cs typeface="Calibri" panose="020F0502020204030204" pitchFamily="34" charset="0"/>
              </a:rPr>
              <a:t>Exploring the Lethal and Sub-Lethal Effects of Pesticide Pollution in Crayfish and their </a:t>
            </a:r>
            <a:r>
              <a:rPr lang="en-US" sz="6000" b="1" dirty="0" err="1">
                <a:latin typeface="Calibri" panose="020F0502020204030204" pitchFamily="34" charset="0"/>
                <a:cs typeface="Calibri" panose="020F0502020204030204" pitchFamily="34" charset="0"/>
              </a:rPr>
              <a:t>Ectosymbionts</a:t>
            </a:r>
            <a:r>
              <a:rPr lang="en-US" sz="8800" b="1" dirty="0">
                <a:latin typeface="Calibri" panose="020F0502020204030204" pitchFamily="34" charset="0"/>
                <a:cs typeface="Calibri" panose="020F0502020204030204" pitchFamily="34" charset="0"/>
              </a:rPr>
              <a:t> </a:t>
            </a:r>
            <a:endParaRPr lang="en-US" sz="9200" b="1" dirty="0">
              <a:latin typeface="Calibri" panose="020F0502020204030204" pitchFamily="34" charset="0"/>
              <a:cs typeface="Calibri" panose="020F0502020204030204" pitchFamily="34" charset="0"/>
            </a:endParaRPr>
          </a:p>
          <a:p>
            <a:r>
              <a:rPr lang="en-US" sz="6000" b="1" dirty="0">
                <a:latin typeface="Calibri" panose="020F0502020204030204" pitchFamily="34" charset="0"/>
                <a:cs typeface="Calibri" panose="020F0502020204030204" pitchFamily="34" charset="0"/>
              </a:rPr>
              <a:t>Zachary </a:t>
            </a:r>
            <a:r>
              <a:rPr lang="en-US" sz="6000" b="1" dirty="0" err="1">
                <a:latin typeface="Calibri" panose="020F0502020204030204" pitchFamily="34" charset="0"/>
                <a:cs typeface="Calibri" panose="020F0502020204030204" pitchFamily="34" charset="0"/>
              </a:rPr>
              <a:t>Youngbar</a:t>
            </a:r>
            <a:r>
              <a:rPr lang="en-US" sz="6000" b="1" dirty="0">
                <a:latin typeface="Calibri" panose="020F0502020204030204" pitchFamily="34" charset="0"/>
                <a:cs typeface="Calibri" panose="020F0502020204030204" pitchFamily="34" charset="0"/>
              </a:rPr>
              <a:t>, Kathryn St. Clair, Megan </a:t>
            </a:r>
            <a:r>
              <a:rPr lang="en-US" sz="6000" b="1" dirty="0" err="1">
                <a:latin typeface="Calibri" panose="020F0502020204030204" pitchFamily="34" charset="0"/>
                <a:cs typeface="Calibri" panose="020F0502020204030204" pitchFamily="34" charset="0"/>
              </a:rPr>
              <a:t>Pizzo</a:t>
            </a:r>
            <a:r>
              <a:rPr lang="en-US" sz="6000" b="1" dirty="0">
                <a:latin typeface="Calibri" panose="020F0502020204030204" pitchFamily="34" charset="0"/>
                <a:cs typeface="Calibri" panose="020F0502020204030204" pitchFamily="34" charset="0"/>
              </a:rPr>
              <a:t>, Brittany </a:t>
            </a:r>
            <a:r>
              <a:rPr lang="en-US" sz="6000" b="1" dirty="0" err="1">
                <a:latin typeface="Calibri" panose="020F0502020204030204" pitchFamily="34" charset="0"/>
                <a:cs typeface="Calibri" panose="020F0502020204030204" pitchFamily="34" charset="0"/>
              </a:rPr>
              <a:t>Carnathan</a:t>
            </a:r>
            <a:r>
              <a:rPr lang="en-US" sz="6000" b="1" dirty="0">
                <a:latin typeface="Calibri" panose="020F0502020204030204" pitchFamily="34" charset="0"/>
                <a:cs typeface="Calibri" panose="020F0502020204030204" pitchFamily="34" charset="0"/>
              </a:rPr>
              <a:t> &amp; Kyle Harris</a:t>
            </a:r>
          </a:p>
        </p:txBody>
      </p:sp>
      <p:sp>
        <p:nvSpPr>
          <p:cNvPr id="26" name="Rectangle 25"/>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07420" y="912195"/>
            <a:ext cx="4840224" cy="1377696"/>
          </a:xfrm>
          <a:prstGeom prst="rect">
            <a:avLst/>
          </a:prstGeom>
        </p:spPr>
      </p:pic>
      <p:sp>
        <p:nvSpPr>
          <p:cNvPr id="159" name="TextBox 158"/>
          <p:cNvSpPr txBox="1"/>
          <p:nvPr/>
        </p:nvSpPr>
        <p:spPr>
          <a:xfrm>
            <a:off x="33892184" y="25524551"/>
            <a:ext cx="9350367" cy="6534482"/>
          </a:xfrm>
          <a:prstGeom prst="rect">
            <a:avLst/>
          </a:prstGeom>
          <a:solidFill>
            <a:schemeClr val="bg1"/>
          </a:solidFill>
          <a:ln>
            <a:solidFill>
              <a:schemeClr val="tx1"/>
            </a:solidFill>
          </a:ln>
        </p:spPr>
        <p:txBody>
          <a:bodyPr wrap="square" lIns="131445" tIns="65723" rIns="131445" bIns="65723" rtlCol="0">
            <a:spAutoFit/>
          </a:bodyPr>
          <a:lstStyle/>
          <a:p>
            <a:r>
              <a:rPr lang="en-US" sz="1200" dirty="0" err="1">
                <a:latin typeface="Calibri" panose="020F0502020204030204" pitchFamily="34" charset="0"/>
                <a:cs typeface="Calibri" panose="020F0502020204030204" pitchFamily="34" charset="0"/>
              </a:rPr>
              <a:t>Banaee</a:t>
            </a:r>
            <a:r>
              <a:rPr lang="en-US" sz="1200" dirty="0">
                <a:latin typeface="Calibri" panose="020F0502020204030204" pitchFamily="34" charset="0"/>
                <a:cs typeface="Calibri" panose="020F0502020204030204" pitchFamily="34" charset="0"/>
              </a:rPr>
              <a:t>, M., </a:t>
            </a:r>
            <a:r>
              <a:rPr lang="en-US" sz="1200" dirty="0" err="1">
                <a:latin typeface="Calibri" panose="020F0502020204030204" pitchFamily="34" charset="0"/>
                <a:cs typeface="Calibri" panose="020F0502020204030204" pitchFamily="34" charset="0"/>
              </a:rPr>
              <a:t>Akhlaghi</a:t>
            </a:r>
            <a:r>
              <a:rPr lang="en-US" sz="1200" dirty="0">
                <a:latin typeface="Calibri" panose="020F0502020204030204" pitchFamily="34" charset="0"/>
                <a:cs typeface="Calibri" panose="020F0502020204030204" pitchFamily="34" charset="0"/>
              </a:rPr>
              <a:t>, M., </a:t>
            </a:r>
            <a:r>
              <a:rPr lang="en-US" sz="1200" dirty="0" err="1">
                <a:latin typeface="Calibri" panose="020F0502020204030204" pitchFamily="34" charset="0"/>
                <a:cs typeface="Calibri" panose="020F0502020204030204" pitchFamily="34" charset="0"/>
              </a:rPr>
              <a:t>Soltanian</a:t>
            </a:r>
            <a:r>
              <a:rPr lang="en-US" sz="1200" dirty="0">
                <a:latin typeface="Calibri" panose="020F0502020204030204" pitchFamily="34" charset="0"/>
                <a:cs typeface="Calibri" panose="020F0502020204030204" pitchFamily="34" charset="0"/>
              </a:rPr>
              <a:t>, S., </a:t>
            </a:r>
            <a:r>
              <a:rPr lang="en-US" sz="1200" dirty="0" err="1">
                <a:latin typeface="Calibri" panose="020F0502020204030204" pitchFamily="34" charset="0"/>
                <a:cs typeface="Calibri" panose="020F0502020204030204" pitchFamily="34" charset="0"/>
              </a:rPr>
              <a:t>Gholamhosseini</a:t>
            </a:r>
            <a:r>
              <a:rPr lang="en-US" sz="1200" dirty="0">
                <a:latin typeface="Calibri" panose="020F0502020204030204" pitchFamily="34" charset="0"/>
                <a:cs typeface="Calibri" panose="020F0502020204030204" pitchFamily="34" charset="0"/>
              </a:rPr>
              <a:t>, A., </a:t>
            </a:r>
            <a:r>
              <a:rPr lang="en-US" sz="1200" dirty="0" err="1">
                <a:latin typeface="Calibri" panose="020F0502020204030204" pitchFamily="34" charset="0"/>
                <a:cs typeface="Calibri" panose="020F0502020204030204" pitchFamily="34" charset="0"/>
              </a:rPr>
              <a:t>Heidarieh</a:t>
            </a:r>
            <a:r>
              <a:rPr lang="en-US" sz="1200" dirty="0">
                <a:latin typeface="Calibri" panose="020F0502020204030204" pitchFamily="34" charset="0"/>
                <a:cs typeface="Calibri" panose="020F0502020204030204" pitchFamily="34" charset="0"/>
              </a:rPr>
              <a:t>, H., &amp; </a:t>
            </a:r>
            <a:r>
              <a:rPr lang="en-US" sz="1200" dirty="0" err="1">
                <a:latin typeface="Calibri" panose="020F0502020204030204" pitchFamily="34" charset="0"/>
                <a:cs typeface="Calibri" panose="020F0502020204030204" pitchFamily="34" charset="0"/>
              </a:rPr>
              <a:t>Fereidouni</a:t>
            </a:r>
            <a:r>
              <a:rPr lang="en-US" sz="1200" dirty="0">
                <a:latin typeface="Calibri" panose="020F0502020204030204" pitchFamily="34" charset="0"/>
                <a:cs typeface="Calibri" panose="020F0502020204030204" pitchFamily="34" charset="0"/>
              </a:rPr>
              <a:t>, M. S. (2019). Acute exposure to chlorpyrifos and glyphosate induces changes in hemolymph biochemical parameters in the crayfish</a:t>
            </a:r>
            <a:r>
              <a:rPr lang="en-US" sz="1200" i="1" dirty="0">
                <a:latin typeface="Calibri" panose="020F0502020204030204" pitchFamily="34" charset="0"/>
                <a:cs typeface="Calibri" panose="020F0502020204030204" pitchFamily="34" charset="0"/>
              </a:rPr>
              <a:t>, </a:t>
            </a:r>
            <a:r>
              <a:rPr lang="en-US" sz="1200" i="1" dirty="0" err="1">
                <a:latin typeface="Calibri" panose="020F0502020204030204" pitchFamily="34" charset="0"/>
                <a:cs typeface="Calibri" panose="020F0502020204030204" pitchFamily="34" charset="0"/>
              </a:rPr>
              <a:t>Astacus</a:t>
            </a:r>
            <a:r>
              <a:rPr lang="en-US" sz="1200" i="1" dirty="0">
                <a:latin typeface="Calibri" panose="020F0502020204030204" pitchFamily="34" charset="0"/>
                <a:cs typeface="Calibri" panose="020F0502020204030204" pitchFamily="34" charset="0"/>
              </a:rPr>
              <a:t> </a:t>
            </a:r>
            <a:r>
              <a:rPr lang="en-US" sz="1200" i="1" dirty="0" err="1">
                <a:latin typeface="Calibri" panose="020F0502020204030204" pitchFamily="34" charset="0"/>
                <a:cs typeface="Calibri" panose="020F0502020204030204" pitchFamily="34" charset="0"/>
              </a:rPr>
              <a:t>leptodactylus</a:t>
            </a:r>
            <a:r>
              <a:rPr lang="en-US" sz="1200" i="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Eschscholtz</a:t>
            </a:r>
            <a:r>
              <a:rPr lang="en-US" sz="1200" dirty="0">
                <a:latin typeface="Calibri" panose="020F0502020204030204" pitchFamily="34" charset="0"/>
                <a:cs typeface="Calibri" panose="020F0502020204030204" pitchFamily="34" charset="0"/>
              </a:rPr>
              <a:t>, 1823). </a:t>
            </a:r>
            <a:r>
              <a:rPr lang="en-US" sz="1200" i="1" dirty="0">
                <a:latin typeface="Calibri" panose="020F0502020204030204" pitchFamily="34" charset="0"/>
                <a:cs typeface="Calibri" panose="020F0502020204030204" pitchFamily="34" charset="0"/>
              </a:rPr>
              <a:t>Comparative Biochemistry and Physiology Part C: Toxicology &amp; Pharmacology, 222</a:t>
            </a:r>
            <a:r>
              <a:rPr lang="en-US" sz="1200" dirty="0">
                <a:latin typeface="Calibri" panose="020F0502020204030204" pitchFamily="34" charset="0"/>
                <a:cs typeface="Calibri" panose="020F0502020204030204" pitchFamily="34" charset="0"/>
              </a:rPr>
              <a:t>, 145–155. </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Hayes, T.B. &amp; Hansen, M. (2017). From silent spring to silent night: Agrochemicals and the </a:t>
            </a:r>
            <a:r>
              <a:rPr lang="en-US" sz="1200" dirty="0" err="1">
                <a:latin typeface="Calibri" panose="020F0502020204030204" pitchFamily="34" charset="0"/>
                <a:cs typeface="Calibri" panose="020F0502020204030204" pitchFamily="34" charset="0"/>
              </a:rPr>
              <a:t>anthropocene</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Elementa: Science of the Anthropocene, 5</a:t>
            </a:r>
            <a:r>
              <a:rPr lang="en-US" sz="1200" dirty="0">
                <a:latin typeface="Calibri" panose="020F0502020204030204" pitchFamily="34" charset="0"/>
                <a:cs typeface="Calibri" panose="020F0502020204030204" pitchFamily="34" charset="0"/>
              </a:rPr>
              <a:t>, 57, </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Loughlin, C. M., </a:t>
            </a:r>
            <a:r>
              <a:rPr lang="en-US" sz="1200" dirty="0" err="1">
                <a:latin typeface="Calibri" panose="020F0502020204030204" pitchFamily="34" charset="0"/>
                <a:cs typeface="Calibri" panose="020F0502020204030204" pitchFamily="34" charset="0"/>
              </a:rPr>
              <a:t>Canosa</a:t>
            </a:r>
            <a:r>
              <a:rPr lang="en-US" sz="1200" dirty="0">
                <a:latin typeface="Calibri" panose="020F0502020204030204" pitchFamily="34" charset="0"/>
                <a:cs typeface="Calibri" panose="020F0502020204030204" pitchFamily="34" charset="0"/>
              </a:rPr>
              <a:t>, I. S., </a:t>
            </a:r>
            <a:r>
              <a:rPr lang="en-US" sz="1200" dirty="0" err="1">
                <a:latin typeface="Calibri" panose="020F0502020204030204" pitchFamily="34" charset="0"/>
                <a:cs typeface="Calibri" panose="020F0502020204030204" pitchFamily="34" charset="0"/>
              </a:rPr>
              <a:t>Silveyra</a:t>
            </a:r>
            <a:r>
              <a:rPr lang="en-US" sz="1200" dirty="0">
                <a:latin typeface="Calibri" panose="020F0502020204030204" pitchFamily="34" charset="0"/>
                <a:cs typeface="Calibri" panose="020F0502020204030204" pitchFamily="34" charset="0"/>
              </a:rPr>
              <a:t>, G. R., Greco, L. S. L., &amp; Rodríguez, E. M. (2016). Effects of atrazine on growth and sex differentiation, in juveniles of the freshwater crayfish </a:t>
            </a:r>
            <a:r>
              <a:rPr lang="en-US" sz="1200" dirty="0" err="1">
                <a:latin typeface="Calibri" panose="020F0502020204030204" pitchFamily="34" charset="0"/>
                <a:cs typeface="Calibri" panose="020F0502020204030204" pitchFamily="34" charset="0"/>
              </a:rPr>
              <a:t>Cherax</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quadricarinatus</a:t>
            </a:r>
            <a:r>
              <a:rPr lang="en-US" sz="1200" dirty="0">
                <a:latin typeface="Calibri" panose="020F0502020204030204" pitchFamily="34" charset="0"/>
                <a:cs typeface="Calibri" panose="020F0502020204030204" pitchFamily="34" charset="0"/>
              </a:rPr>
              <a:t>. Ecotoxicology and Environmental Safety, 131, 96–103. </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2011 Pesticide Use Maps (2017, January 17). Retrieved October 14, 2017, from </a:t>
            </a:r>
            <a:r>
              <a:rPr lang="en-US" sz="1200" u="sng" dirty="0">
                <a:latin typeface="Calibri" panose="020F0502020204030204" pitchFamily="34" charset="0"/>
                <a:cs typeface="Calibri" panose="020F0502020204030204" pitchFamily="34" charset="0"/>
              </a:rPr>
              <a:t>https://water.usgs.gov/nawqa/pnsp/usage/maps/show_map.php?year=2011&amp;map=GLYPHOSATE&amp;hilo=H&amp;disp=Glyphosate</a:t>
            </a:r>
          </a:p>
          <a:p>
            <a:endParaRPr lang="en-US" sz="1200" u="sng"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2012 Pesticide Use Maps (2017, January 17). Retrieved October 14, 2017, from https://water.usgs.gov/nawqa/pnsp/usage/maps/show_map.php?year=2011&amp;map=ATRAZINE&amp;hilo=L&amp;disp=Atrazine</a:t>
            </a:r>
          </a:p>
          <a:p>
            <a:endParaRPr lang="en-US" sz="1200" dirty="0">
              <a:latin typeface="Calibri" panose="020F0502020204030204" pitchFamily="34" charset="0"/>
              <a:cs typeface="Calibri" panose="020F0502020204030204" pitchFamily="34" charset="0"/>
            </a:endParaRPr>
          </a:p>
          <a:p>
            <a:r>
              <a:rPr lang="en-US" sz="1200" dirty="0">
                <a:cs typeface="Calibri"/>
              </a:rPr>
              <a:t>EPA Pesticides Industry Sales and Usage 2008 – 2012 Market Estimates https://www.epa.gov/sites/production/files/2017-01/documents/pesticides-industry-sales-usage-2016_0.pdf</a:t>
            </a:r>
            <a:endParaRPr lang="en-US" sz="1200" dirty="0">
              <a:ea typeface="+mn-lt"/>
              <a:cs typeface="+mn-lt"/>
            </a:endParaRPr>
          </a:p>
          <a:p>
            <a:endParaRPr lang="en-US" sz="1200" dirty="0">
              <a:ea typeface="+mn-lt"/>
              <a:cs typeface="+mn-lt"/>
            </a:endParaRPr>
          </a:p>
          <a:p>
            <a:r>
              <a:rPr lang="en-US" sz="1200" dirty="0">
                <a:ea typeface="+mn-lt"/>
                <a:cs typeface="+mn-lt"/>
              </a:rPr>
              <a:t>Estimated Annual Agricultural Pesticide Use – U.S. Geological </a:t>
            </a:r>
            <a:r>
              <a:rPr lang="en-US" sz="1200" dirty="0" err="1">
                <a:ea typeface="+mn-lt"/>
                <a:cs typeface="+mn-lt"/>
              </a:rPr>
              <a:t>Survery</a:t>
            </a:r>
            <a:r>
              <a:rPr lang="en-US" sz="1200" dirty="0">
                <a:ea typeface="+mn-lt"/>
                <a:cs typeface="+mn-lt"/>
              </a:rPr>
              <a:t> http://water.usgs.gov/nawqa/pnsp/usage/maps/show_map.php?year=2012&amp;map=24D&amp;hilo=L&amp;disp=2,4-D</a:t>
            </a:r>
            <a:endParaRPr lang="en-US" sz="1200" dirty="0">
              <a:cs typeface="Calibri"/>
            </a:endParaRPr>
          </a:p>
          <a:p>
            <a:endParaRPr lang="en-US" sz="20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 researchers would like to thank the many undergraduate students that have been involved in this project in recent years.  Special thanks to Dr. Kyle Harris who conceived the study, contributed to the experimental design and data analysis as well as the Virginia Academy of Science and the Liberty University Center for Research and Scholarships for funding continuing research on crayfish ecotoxicology. </a:t>
            </a:r>
            <a:r>
              <a:rPr lang="en-US" sz="2400" b="1" dirty="0">
                <a:latin typeface="Calibri" panose="020F0502020204030204" pitchFamily="34" charset="0"/>
                <a:cs typeface="Calibri" panose="020F0502020204030204" pitchFamily="34" charset="0"/>
              </a:rPr>
              <a:t> </a:t>
            </a:r>
          </a:p>
        </p:txBody>
      </p:sp>
      <p:sp>
        <p:nvSpPr>
          <p:cNvPr id="160" name="Rectangle 159"/>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162" name="TextBox 161"/>
          <p:cNvSpPr txBox="1"/>
          <p:nvPr/>
        </p:nvSpPr>
        <p:spPr>
          <a:xfrm>
            <a:off x="11179162" y="3614245"/>
            <a:ext cx="21903273" cy="28421020"/>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sp>
        <p:nvSpPr>
          <p:cNvPr id="165" name="TextBox 164"/>
          <p:cNvSpPr txBox="1"/>
          <p:nvPr/>
        </p:nvSpPr>
        <p:spPr>
          <a:xfrm>
            <a:off x="719425" y="4509949"/>
            <a:ext cx="9301417" cy="5672708"/>
          </a:xfrm>
          <a:prstGeom prst="rect">
            <a:avLst/>
          </a:prstGeom>
          <a:solidFill>
            <a:schemeClr val="bg1"/>
          </a:solidFill>
          <a:ln>
            <a:solidFill>
              <a:srgbClr val="000000"/>
            </a:solidFill>
          </a:ln>
        </p:spPr>
        <p:txBody>
          <a:bodyPr wrap="square" lIns="131445" tIns="65723" rIns="131445" bIns="65723" rtlCol="0">
            <a:spAutoFit/>
          </a:bodyPr>
          <a:lstStyle/>
          <a:p>
            <a:r>
              <a:rPr lang="en-US" sz="2000" dirty="0">
                <a:solidFill>
                  <a:srgbClr val="000000"/>
                </a:solidFill>
                <a:latin typeface="Calibri" panose="020F0502020204030204" pitchFamily="34" charset="0"/>
              </a:rPr>
              <a:t>Pesticides (e.g. herbicides and insecticides) are commonly applied to limit the abundance of target organisms (e.g. weedy plants or crop eating insects). However, with the abundance of pesticide application, these pesticides have the possibility to enter the surrounding ecosystems and come in contact with non-target organisms. Freshwater ecosystems near urban and agricultural development may have a higher occurrence of exposure to three common pesticides (e.g. Atrazine(ATZ), Glyphosate(GLY), and 2, 4-D) due to run-off events after rainfall. This study explores the impact of three of the most commonly used pesticides on crayfish along with crayfish annelid </a:t>
            </a:r>
            <a:r>
              <a:rPr lang="en-US" sz="2000" dirty="0" err="1">
                <a:solidFill>
                  <a:srgbClr val="000000"/>
                </a:solidFill>
                <a:latin typeface="Calibri" panose="020F0502020204030204" pitchFamily="34" charset="0"/>
              </a:rPr>
              <a:t>ectosymbionts</a:t>
            </a:r>
            <a:r>
              <a:rPr lang="en-US" sz="2000" dirty="0">
                <a:solidFill>
                  <a:srgbClr val="000000"/>
                </a:solidFill>
                <a:latin typeface="Calibri" panose="020F0502020204030204" pitchFamily="34" charset="0"/>
              </a:rPr>
              <a:t> called </a:t>
            </a:r>
            <a:r>
              <a:rPr lang="en-US" sz="2000" dirty="0" err="1">
                <a:solidFill>
                  <a:srgbClr val="000000"/>
                </a:solidFill>
                <a:latin typeface="Calibri" panose="020F0502020204030204" pitchFamily="34" charset="0"/>
              </a:rPr>
              <a:t>Branchiobdellidan</a:t>
            </a:r>
            <a:r>
              <a:rPr lang="en-US" sz="2000" dirty="0">
                <a:solidFill>
                  <a:srgbClr val="000000"/>
                </a:solidFill>
                <a:latin typeface="Calibri" panose="020F0502020204030204" pitchFamily="34" charset="0"/>
              </a:rPr>
              <a:t> worms(BW). Chronic exposure of juvenile crayfish to ATZ revealed stunted growth and degradation of </a:t>
            </a:r>
            <a:r>
              <a:rPr lang="en-US" sz="2000" dirty="0" err="1">
                <a:solidFill>
                  <a:srgbClr val="000000"/>
                </a:solidFill>
                <a:latin typeface="Calibri" panose="020F0502020204030204" pitchFamily="34" charset="0"/>
              </a:rPr>
              <a:t>hepatopancreas</a:t>
            </a:r>
            <a:r>
              <a:rPr lang="en-US" sz="2000" dirty="0">
                <a:solidFill>
                  <a:srgbClr val="000000"/>
                </a:solidFill>
                <a:latin typeface="Calibri" panose="020F0502020204030204" pitchFamily="34" charset="0"/>
              </a:rPr>
              <a:t> tissue. In addition, acute exposure of adult crayfish to ATZ, GLY, and 2, 4-D revealed significant </a:t>
            </a:r>
            <a:r>
              <a:rPr lang="en-US" sz="2000" dirty="0" err="1">
                <a:solidFill>
                  <a:srgbClr val="000000"/>
                </a:solidFill>
                <a:latin typeface="Calibri" panose="020F0502020204030204" pitchFamily="34" charset="0"/>
              </a:rPr>
              <a:t>hepatopancreas</a:t>
            </a:r>
            <a:r>
              <a:rPr lang="en-US" sz="2000" dirty="0">
                <a:solidFill>
                  <a:srgbClr val="000000"/>
                </a:solidFill>
                <a:latin typeface="Calibri" panose="020F0502020204030204" pitchFamily="34" charset="0"/>
              </a:rPr>
              <a:t> tissue degradation. Interestingly, while single treatments of ATZ and GLY did not result in BW mortality, the combined acute 48 hour treatments resulted in 100% mortality. BW survivors from the single GLY treatment also revealed significant tissue degradation. These results provide evidence to support the potential impact of environmentally relevant doses of common pesticides on common non-target freshwater organisms. Such evidence supports the need to control pesticides from entering aquatic ecosystems in an effort to conserve non-target species.</a:t>
            </a:r>
            <a:endParaRPr lang="en-US" sz="2000" dirty="0">
              <a:effectLst/>
              <a:latin typeface="Times New Roman" panose="02020603050405020304" pitchFamily="18" charset="0"/>
              <a:ea typeface="Times New Roman" panose="02020603050405020304" pitchFamily="18" charset="0"/>
            </a:endParaRPr>
          </a:p>
        </p:txBody>
      </p:sp>
      <p:sp>
        <p:nvSpPr>
          <p:cNvPr id="166" name="TextBox 165"/>
          <p:cNvSpPr txBox="1"/>
          <p:nvPr/>
        </p:nvSpPr>
        <p:spPr>
          <a:xfrm>
            <a:off x="752334" y="3614245"/>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Calibri" panose="020F0502020204030204" pitchFamily="34" charset="0"/>
                <a:cs typeface="Calibri" panose="020F0502020204030204" pitchFamily="34" charset="0"/>
              </a:rPr>
              <a:t>Abstract</a:t>
            </a:r>
            <a:endParaRPr lang="en-US" sz="6000" dirty="0">
              <a:solidFill>
                <a:schemeClr val="bg1"/>
              </a:solidFill>
              <a:latin typeface="Calibri" panose="020F0502020204030204" pitchFamily="34" charset="0"/>
              <a:cs typeface="Calibri" panose="020F0502020204030204" pitchFamily="34" charset="0"/>
            </a:endParaRPr>
          </a:p>
        </p:txBody>
      </p:sp>
      <p:sp>
        <p:nvSpPr>
          <p:cNvPr id="167" name="TextBox 166"/>
          <p:cNvSpPr txBox="1"/>
          <p:nvPr/>
        </p:nvSpPr>
        <p:spPr>
          <a:xfrm>
            <a:off x="693962" y="11299028"/>
            <a:ext cx="9326880" cy="9550885"/>
          </a:xfrm>
          <a:prstGeom prst="rect">
            <a:avLst/>
          </a:prstGeom>
          <a:solidFill>
            <a:schemeClr val="bg1"/>
          </a:solidFill>
          <a:ln>
            <a:solidFill>
              <a:schemeClr val="tx1"/>
            </a:solidFill>
          </a:ln>
        </p:spPr>
        <p:txBody>
          <a:bodyPr wrap="square" lIns="131445" tIns="65723" rIns="131445" bIns="65723" rtlCol="0">
            <a:spAutoFit/>
          </a:bodyPr>
          <a:lstStyle/>
          <a:p>
            <a:pPr>
              <a:lnSpc>
                <a:spcPct val="107000"/>
              </a:lnSpc>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Runoff from rainfall can lead to the introduction of various pollutants into freshwater ecosystems </a:t>
            </a: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(Figure 1).</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Some of these can be lethal and others can have a range of sub-lethal effects (e.g. endocrine disruption) which may go unnoticed (Hayes &amp; Hansen, 2019; Mac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Loughlin</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et </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al</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2016).   Within this study, three of the most commonly used pesticides (Atrazine(</a:t>
            </a: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ATZ</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Glyphosate (</a:t>
            </a: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GLY</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and </a:t>
            </a: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2,4-D</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are explored for their effects on the growth, development, and mortality of crayfish and crayfish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ectosymbionts</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called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Branchiobdellidan</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worms (</a:t>
            </a: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BW</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Three experiments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focused upon the following questions:</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Q1</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Will chronic low dose environmentally relevant concentrations of ATZ</a:t>
            </a:r>
            <a:r>
              <a:rPr lang="en-US" sz="2800" dirty="0">
                <a:solidFill>
                  <a:srgbClr val="262626"/>
                </a:solidFill>
                <a:latin typeface="Calibri" panose="020F0502020204030204" pitchFamily="34" charset="0"/>
                <a:ea typeface="Times New Roman" panose="02020603050405020304" pitchFamily="18" charset="0"/>
                <a:cs typeface="Calibri" panose="020F0502020204030204" pitchFamily="34" charset="0"/>
              </a:rPr>
              <a:t>(</a:t>
            </a:r>
            <a:r>
              <a:rPr lang="en-US" sz="2800" dirty="0">
                <a:solidFill>
                  <a:srgbClr val="262626"/>
                </a:solidFill>
                <a:latin typeface="Calibri" panose="020F0502020204030204" pitchFamily="34" charset="0"/>
                <a:ea typeface="Times" panose="02020603050405020304" pitchFamily="18" charset="0"/>
                <a:cs typeface="Calibri" panose="020F0502020204030204" pitchFamily="34" charset="0"/>
              </a:rPr>
              <a:t>0.05, 0.5</a:t>
            </a:r>
            <a:r>
              <a:rPr lang="en-US" sz="2800" dirty="0">
                <a:solidFill>
                  <a:srgbClr val="262626"/>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62626"/>
                </a:solidFill>
                <a:latin typeface="Calibri" panose="020F0502020204030204" pitchFamily="34" charset="0"/>
                <a:ea typeface="Times" panose="02020603050405020304" pitchFamily="18" charset="0"/>
                <a:cs typeface="Calibri" panose="020F0502020204030204" pitchFamily="34" charset="0"/>
              </a:rPr>
              <a:t>μg</a:t>
            </a:r>
            <a:r>
              <a:rPr lang="en-US" sz="2800" dirty="0">
                <a:solidFill>
                  <a:srgbClr val="262626"/>
                </a:solidFill>
                <a:latin typeface="Calibri" panose="020F0502020204030204" pitchFamily="34" charset="0"/>
                <a:ea typeface="Times" panose="02020603050405020304" pitchFamily="18" charset="0"/>
                <a:cs typeface="Calibri" panose="020F0502020204030204" pitchFamily="34" charset="0"/>
              </a:rPr>
              <a:t>/L)</a:t>
            </a:r>
            <a:r>
              <a:rPr lang="en-US" sz="2800" dirty="0">
                <a:solidFill>
                  <a:srgbClr val="262626"/>
                </a:solidFill>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suppress juvenile crayfish growth and development?</a:t>
            </a:r>
          </a:p>
          <a:p>
            <a:pPr>
              <a:lnSpc>
                <a:spcPct val="107000"/>
              </a:lnSpc>
            </a:pP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Q2</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Will acute exposure of environmentally relevant concentrations of ATZ, GLY, and 2,4-D result in sub-lethal effects on adult crayfish tissue?</a:t>
            </a:r>
          </a:p>
          <a:p>
            <a:pPr>
              <a:lnSpc>
                <a:spcPct val="107000"/>
              </a:lnSpc>
            </a:pP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sz="28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Q3</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Will acute exposure of environmentally relevant concentrations of ATZ and GLY result in lethal and/or sub-lethal effects on crayfish </a:t>
            </a:r>
            <a:r>
              <a:rPr lang="en-US" sz="28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ectosymbionts</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(BW)?</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8" name="TextBox 167"/>
          <p:cNvSpPr txBox="1"/>
          <p:nvPr/>
        </p:nvSpPr>
        <p:spPr>
          <a:xfrm>
            <a:off x="693962" y="10406400"/>
            <a:ext cx="9326880"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Calibri" panose="020F0502020204030204" pitchFamily="34" charset="0"/>
                <a:cs typeface="Calibri" panose="020F0502020204030204" pitchFamily="34" charset="0"/>
              </a:rPr>
              <a:t>Introduction</a:t>
            </a:r>
            <a:endParaRPr lang="en-US" sz="6000" dirty="0">
              <a:solidFill>
                <a:schemeClr val="bg1"/>
              </a:solidFill>
              <a:latin typeface="Calibri" panose="020F0502020204030204" pitchFamily="34" charset="0"/>
              <a:cs typeface="Calibri" panose="020F0502020204030204" pitchFamily="34" charset="0"/>
            </a:endParaRPr>
          </a:p>
        </p:txBody>
      </p:sp>
      <p:sp>
        <p:nvSpPr>
          <p:cNvPr id="170" name="TextBox 169"/>
          <p:cNvSpPr txBox="1"/>
          <p:nvPr/>
        </p:nvSpPr>
        <p:spPr>
          <a:xfrm>
            <a:off x="729427" y="22481209"/>
            <a:ext cx="9302451" cy="9554056"/>
          </a:xfrm>
          <a:prstGeom prst="rect">
            <a:avLst/>
          </a:prstGeom>
          <a:solidFill>
            <a:schemeClr val="bg1"/>
          </a:solidFill>
          <a:ln cap="rnd">
            <a:solidFill>
              <a:schemeClr val="tx1"/>
            </a:solidFill>
          </a:ln>
        </p:spPr>
        <p:txBody>
          <a:bodyPr wrap="square" lIns="182880" rIns="182880" rtlCol="0">
            <a:noAutofit/>
          </a:bodyPr>
          <a:lstStyle/>
          <a:p>
            <a:pPr>
              <a:lnSpc>
                <a:spcPct val="107000"/>
              </a:lnSpc>
              <a:spcAft>
                <a:spcPts val="800"/>
              </a:spcAft>
            </a:pPr>
            <a:r>
              <a:rPr lang="en-US"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Experiment 1:</a:t>
            </a:r>
            <a:r>
              <a:rPr lang="en-US" sz="2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Juvenile male crayfish were collected from a local second order stream, were housed individually, aerated, and fed bi-weekly with shrimp pellet.  ATZ was added to establish concentrations of 0.05 and 0.5</a:t>
            </a:r>
            <a:r>
              <a:rPr lang="en-US" sz="2400" dirty="0">
                <a:solidFill>
                  <a:srgbClr val="262626"/>
                </a:solidFill>
                <a:latin typeface="Calibri" panose="020F0502020204030204" pitchFamily="34" charset="0"/>
                <a:ea typeface="Times" panose="02020603050405020304" pitchFamily="18" charset="0"/>
                <a:cs typeface="Calibri" panose="020F0502020204030204" pitchFamily="34" charset="0"/>
              </a:rPr>
              <a:t> </a:t>
            </a:r>
            <a:r>
              <a:rPr lang="en-US" sz="2400" dirty="0" err="1">
                <a:solidFill>
                  <a:srgbClr val="262626"/>
                </a:solidFill>
                <a:latin typeface="Calibri" panose="020F0502020204030204" pitchFamily="34" charset="0"/>
                <a:ea typeface="Times" panose="02020603050405020304" pitchFamily="18" charset="0"/>
                <a:cs typeface="Calibri" panose="020F0502020204030204" pitchFamily="34" charset="0"/>
              </a:rPr>
              <a:t>μg</a:t>
            </a:r>
            <a:r>
              <a:rPr lang="en-US" sz="2400" dirty="0">
                <a:solidFill>
                  <a:srgbClr val="262626"/>
                </a:solidFill>
                <a:latin typeface="Calibri" panose="020F0502020204030204" pitchFamily="34" charset="0"/>
                <a:ea typeface="Times" panose="02020603050405020304" pitchFamily="18" charset="0"/>
                <a:cs typeface="Calibri" panose="020F0502020204030204" pitchFamily="34" charset="0"/>
              </a:rPr>
              <a:t>/L which are below the EPA accepted level of 2.5 </a:t>
            </a:r>
            <a:r>
              <a:rPr lang="en-US" sz="2400" dirty="0" err="1">
                <a:solidFill>
                  <a:srgbClr val="262626"/>
                </a:solidFill>
                <a:latin typeface="Calibri" panose="020F0502020204030204" pitchFamily="34" charset="0"/>
                <a:ea typeface="Times" panose="02020603050405020304" pitchFamily="18" charset="0"/>
                <a:cs typeface="Calibri" panose="020F0502020204030204" pitchFamily="34" charset="0"/>
              </a:rPr>
              <a:t>μg</a:t>
            </a:r>
            <a:r>
              <a:rPr lang="en-US" sz="2400" dirty="0">
                <a:solidFill>
                  <a:srgbClr val="262626"/>
                </a:solidFill>
                <a:latin typeface="Calibri" panose="020F0502020204030204" pitchFamily="34" charset="0"/>
                <a:ea typeface="Times" panose="02020603050405020304" pitchFamily="18" charset="0"/>
                <a:cs typeface="Calibri" panose="020F0502020204030204" pitchFamily="34" charset="0"/>
              </a:rPr>
              <a:t>/L and to mimic a reasonable chronic exposure.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Crayfish growth was charted over five months.  At the end of this time, the </a:t>
            </a:r>
            <a:r>
              <a:rPr lang="en-US" sz="2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hepatopancreas</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tissue was removed for histological analysis and growth patterns were compared (Figure 2).</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Experiment 2: </a:t>
            </a:r>
            <a:r>
              <a:rPr lang="en-US" sz="2400" dirty="0">
                <a:latin typeface="Calibri" panose="020F0502020204030204" pitchFamily="34" charset="0"/>
                <a:ea typeface="Times New Roman" panose="02020603050405020304" pitchFamily="18" charset="0"/>
                <a:cs typeface="Calibri" panose="020F0502020204030204" pitchFamily="34" charset="0"/>
              </a:rPr>
              <a:t>Adult crayfish were collected from a local second order stream, were housed individually, aerated, and exposed to combined ATZ, GLY, and 2,4-D treatments of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50 and 500 </a:t>
            </a:r>
            <a:r>
              <a:rPr lang="en-US" sz="2400" dirty="0">
                <a:solidFill>
                  <a:srgbClr val="262626"/>
                </a:solidFill>
                <a:latin typeface="Calibri" panose="020F0502020204030204" pitchFamily="34" charset="0"/>
                <a:ea typeface="Times" panose="02020603050405020304" pitchFamily="18" charset="0"/>
                <a:cs typeface="Calibri" panose="020F0502020204030204" pitchFamily="34" charset="0"/>
              </a:rPr>
              <a:t>μg/L over 48hrs.  After 48 hours crayfish were sacrificed for the removal of </a:t>
            </a:r>
            <a:r>
              <a:rPr lang="en-US" sz="2400" dirty="0" err="1">
                <a:solidFill>
                  <a:srgbClr val="262626"/>
                </a:solidFill>
                <a:latin typeface="Calibri" panose="020F0502020204030204" pitchFamily="34" charset="0"/>
                <a:ea typeface="Times" panose="02020603050405020304" pitchFamily="18" charset="0"/>
                <a:cs typeface="Calibri" panose="020F0502020204030204" pitchFamily="34" charset="0"/>
              </a:rPr>
              <a:t>hepatopancreas</a:t>
            </a:r>
            <a:r>
              <a:rPr lang="en-US" sz="2400" dirty="0">
                <a:solidFill>
                  <a:srgbClr val="262626"/>
                </a:solidFill>
                <a:latin typeface="Calibri" panose="020F0502020204030204" pitchFamily="34" charset="0"/>
                <a:ea typeface="Times" panose="02020603050405020304" pitchFamily="18" charset="0"/>
                <a:cs typeface="Calibri" panose="020F0502020204030204" pitchFamily="34" charset="0"/>
              </a:rPr>
              <a:t> tissue.  That tissue was prepared with a cryostat and DAPI stain was applied to the apical end of the </a:t>
            </a:r>
            <a:r>
              <a:rPr lang="en-US" sz="2400" dirty="0" err="1">
                <a:solidFill>
                  <a:srgbClr val="262626"/>
                </a:solidFill>
                <a:latin typeface="Calibri" panose="020F0502020204030204" pitchFamily="34" charset="0"/>
                <a:ea typeface="Times" panose="02020603050405020304" pitchFamily="18" charset="0"/>
                <a:cs typeface="Calibri" panose="020F0502020204030204" pitchFamily="34" charset="0"/>
              </a:rPr>
              <a:t>hepatopancreas</a:t>
            </a:r>
            <a:r>
              <a:rPr lang="en-US" sz="2400" dirty="0">
                <a:solidFill>
                  <a:srgbClr val="262626"/>
                </a:solidFill>
                <a:latin typeface="Calibri" panose="020F0502020204030204" pitchFamily="34" charset="0"/>
                <a:ea typeface="Times" panose="02020603050405020304" pitchFamily="18" charset="0"/>
                <a:cs typeface="Calibri" panose="020F0502020204030204" pitchFamily="34" charset="0"/>
              </a:rPr>
              <a:t> for cell counting with an EVOSM5000 scope (Figure 3).</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2400" b="1" dirty="0">
                <a:solidFill>
                  <a:srgbClr val="FF0000"/>
                </a:solidFill>
                <a:latin typeface="Calibri" panose="020F0502020204030204" pitchFamily="34" charset="0"/>
                <a:ea typeface="Times" panose="02020603050405020304" pitchFamily="18" charset="0"/>
                <a:cs typeface="Calibri" panose="020F0502020204030204" pitchFamily="34" charset="0"/>
              </a:rPr>
              <a:t>Experiment 3:</a:t>
            </a:r>
            <a:r>
              <a:rPr lang="en-US" sz="2400" b="1" dirty="0">
                <a:solidFill>
                  <a:srgbClr val="262626"/>
                </a:solidFill>
                <a:latin typeface="Calibri" panose="020F0502020204030204" pitchFamily="34" charset="0"/>
                <a:ea typeface="Times" panose="02020603050405020304" pitchFamily="18" charset="0"/>
                <a:cs typeface="Calibri" panose="020F0502020204030204" pitchFamily="34" charset="0"/>
              </a:rPr>
              <a:t> </a:t>
            </a:r>
            <a:r>
              <a:rPr lang="en-US" sz="2400" dirty="0">
                <a:latin typeface="Calibri" panose="020F0502020204030204" pitchFamily="34" charset="0"/>
                <a:ea typeface="Times" panose="02020603050405020304" pitchFamily="18" charset="0"/>
                <a:cs typeface="Calibri" panose="020F0502020204030204" pitchFamily="34" charset="0"/>
              </a:rPr>
              <a:t>Crayfish were collected from a local stream and </a:t>
            </a:r>
            <a:r>
              <a:rPr lang="en-US" sz="2400" dirty="0" err="1">
                <a:latin typeface="Calibri" panose="020F0502020204030204" pitchFamily="34" charset="0"/>
                <a:ea typeface="Times" panose="02020603050405020304" pitchFamily="18" charset="0"/>
                <a:cs typeface="Calibri" panose="020F0502020204030204" pitchFamily="34" charset="0"/>
              </a:rPr>
              <a:t>branchiobdellidan</a:t>
            </a:r>
            <a:r>
              <a:rPr lang="en-US" sz="2400" dirty="0">
                <a:latin typeface="Calibri" panose="020F0502020204030204" pitchFamily="34" charset="0"/>
                <a:ea typeface="Times" panose="02020603050405020304" pitchFamily="18" charset="0"/>
                <a:cs typeface="Calibri" panose="020F0502020204030204" pitchFamily="34" charset="0"/>
              </a:rPr>
              <a:t> worms (BW) were removed and housed in watch glasses with stream water.  Cohorts of 10 BW were placed in individual and combined treatments of ATZ and GLY at 50 and 500 </a:t>
            </a:r>
            <a:r>
              <a:rPr lang="en-US" sz="2400" dirty="0">
                <a:solidFill>
                  <a:srgbClr val="262626"/>
                </a:solidFill>
                <a:latin typeface="Calibri" panose="020F0502020204030204" pitchFamily="34" charset="0"/>
                <a:ea typeface="Times" panose="02020603050405020304" pitchFamily="18" charset="0"/>
                <a:cs typeface="Calibri" panose="020F0502020204030204" pitchFamily="34" charset="0"/>
              </a:rPr>
              <a:t>μg/L over 48 hours.  Mortality was assessed and recorded across treatments at 8, 24, 32, and 48 hours post exposure. Survivors from individual treatments were histologically assessed with a cryostat and DAPI stain.  Cell counts were then compared (Figure 4).</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1" name="TextBox 170"/>
          <p:cNvSpPr txBox="1"/>
          <p:nvPr/>
        </p:nvSpPr>
        <p:spPr>
          <a:xfrm>
            <a:off x="739602" y="21609816"/>
            <a:ext cx="929227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Calibri" panose="020F0502020204030204" pitchFamily="34" charset="0"/>
                <a:cs typeface="Calibri" panose="020F0502020204030204" pitchFamily="34" charset="0"/>
              </a:rPr>
              <a:t>Methods</a:t>
            </a:r>
            <a:endParaRPr lang="en-US" sz="6000" dirty="0">
              <a:solidFill>
                <a:schemeClr val="bg1"/>
              </a:solidFill>
              <a:latin typeface="Calibri" panose="020F0502020204030204" pitchFamily="34" charset="0"/>
              <a:cs typeface="Calibri" panose="020F0502020204030204" pitchFamily="34" charset="0"/>
            </a:endParaRPr>
          </a:p>
        </p:txBody>
      </p:sp>
      <p:grpSp>
        <p:nvGrpSpPr>
          <p:cNvPr id="175" name="Group 174"/>
          <p:cNvGrpSpPr/>
          <p:nvPr/>
        </p:nvGrpSpPr>
        <p:grpSpPr>
          <a:xfrm>
            <a:off x="33885844" y="22271634"/>
            <a:ext cx="9700556" cy="2080997"/>
            <a:chOff x="34056238" y="19099452"/>
            <a:chExt cx="9741982" cy="1937459"/>
          </a:xfrm>
        </p:grpSpPr>
        <p:sp>
          <p:nvSpPr>
            <p:cNvPr id="176" name="TextBox 175"/>
            <p:cNvSpPr txBox="1"/>
            <p:nvPr/>
          </p:nvSpPr>
          <p:spPr>
            <a:xfrm>
              <a:off x="34056238" y="19910740"/>
              <a:ext cx="9741982" cy="1126171"/>
            </a:xfrm>
            <a:prstGeom prst="rect">
              <a:avLst/>
            </a:prstGeom>
            <a:solidFill>
              <a:srgbClr val="FFFFFF"/>
            </a:solidFill>
            <a:ln cap="rnd">
              <a:solidFill>
                <a:schemeClr val="tx1"/>
              </a:solidFill>
            </a:ln>
          </p:spPr>
          <p:txBody>
            <a:bodyPr wrap="square" lIns="182880" rIns="182880" rtlCol="0">
              <a:noAutofit/>
            </a:bodyPr>
            <a:lstStyle/>
            <a:p>
              <a:pPr algn="just"/>
              <a:r>
                <a:rPr lang="en-US" sz="2000" dirty="0">
                  <a:latin typeface="Calibri" panose="020F0502020204030204" pitchFamily="34" charset="0"/>
                  <a:cs typeface="Calibri" panose="020F0502020204030204" pitchFamily="34" charset="0"/>
                </a:rPr>
                <a:t>The production of gamma-glutamyl-transferase (GGT), an enzyme produce in the presence of reactive oxygen species, will be investigated in the </a:t>
              </a:r>
              <a:r>
                <a:rPr lang="en-US" sz="2000" dirty="0" err="1">
                  <a:latin typeface="Calibri" panose="020F0502020204030204" pitchFamily="34" charset="0"/>
                  <a:cs typeface="Calibri" panose="020F0502020204030204" pitchFamily="34" charset="0"/>
                </a:rPr>
                <a:t>hepatopancreas</a:t>
              </a:r>
              <a:r>
                <a:rPr lang="en-US" sz="2000" dirty="0">
                  <a:latin typeface="Calibri" panose="020F0502020204030204" pitchFamily="34" charset="0"/>
                  <a:cs typeface="Calibri" panose="020F0502020204030204" pitchFamily="34" charset="0"/>
                </a:rPr>
                <a:t> in order to understand the individual toxicity of ATZ, GLY, and 2,4-D. </a:t>
              </a:r>
            </a:p>
          </p:txBody>
        </p:sp>
        <p:sp>
          <p:nvSpPr>
            <p:cNvPr id="177" name="TextBox 176"/>
            <p:cNvSpPr txBox="1"/>
            <p:nvPr/>
          </p:nvSpPr>
          <p:spPr>
            <a:xfrm>
              <a:off x="34079757" y="19099452"/>
              <a:ext cx="9718463"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Calibri" panose="020F0502020204030204" pitchFamily="34" charset="0"/>
                  <a:cs typeface="Calibri" panose="020F0502020204030204" pitchFamily="34" charset="0"/>
                </a:rPr>
                <a:t>Future Work</a:t>
              </a:r>
              <a:endParaRPr lang="en-US" sz="6000" dirty="0">
                <a:solidFill>
                  <a:schemeClr val="bg1"/>
                </a:solidFill>
                <a:latin typeface="Calibri" panose="020F0502020204030204" pitchFamily="34" charset="0"/>
                <a:cs typeface="Calibri" panose="020F0502020204030204" pitchFamily="34" charset="0"/>
              </a:endParaRPr>
            </a:p>
          </p:txBody>
        </p:sp>
      </p:grpSp>
      <p:sp>
        <p:nvSpPr>
          <p:cNvPr id="178" name="TextBox 177"/>
          <p:cNvSpPr txBox="1"/>
          <p:nvPr/>
        </p:nvSpPr>
        <p:spPr>
          <a:xfrm>
            <a:off x="33885843" y="24641737"/>
            <a:ext cx="9321500"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Calibri" panose="020F0502020204030204" pitchFamily="34" charset="0"/>
                <a:cs typeface="Calibri" panose="020F0502020204030204" pitchFamily="34" charset="0"/>
              </a:rPr>
              <a:t>References and Acknowledgments</a:t>
            </a:r>
            <a:endParaRPr lang="en-US" sz="6000" dirty="0">
              <a:solidFill>
                <a:schemeClr val="bg1"/>
              </a:solidFill>
              <a:latin typeface="Calibri" panose="020F0502020204030204" pitchFamily="34" charset="0"/>
              <a:cs typeface="Calibri" panose="020F0502020204030204" pitchFamily="34" charset="0"/>
            </a:endParaRPr>
          </a:p>
        </p:txBody>
      </p:sp>
      <p:grpSp>
        <p:nvGrpSpPr>
          <p:cNvPr id="179" name="Group 178"/>
          <p:cNvGrpSpPr/>
          <p:nvPr/>
        </p:nvGrpSpPr>
        <p:grpSpPr>
          <a:xfrm>
            <a:off x="33869800" y="3554410"/>
            <a:ext cx="9716600" cy="17675262"/>
            <a:chOff x="33950359" y="3934553"/>
            <a:chExt cx="9695887" cy="15627842"/>
          </a:xfrm>
        </p:grpSpPr>
        <p:sp>
          <p:nvSpPr>
            <p:cNvPr id="180" name="TextBox 179"/>
            <p:cNvSpPr txBox="1"/>
            <p:nvPr/>
          </p:nvSpPr>
          <p:spPr>
            <a:xfrm>
              <a:off x="33950359" y="4540028"/>
              <a:ext cx="9656508" cy="15022367"/>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181" name="TextBox 180"/>
            <p:cNvSpPr txBox="1"/>
            <p:nvPr/>
          </p:nvSpPr>
          <p:spPr>
            <a:xfrm>
              <a:off x="33953344" y="3934553"/>
              <a:ext cx="9692902" cy="770455"/>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Calibri" panose="020F0502020204030204" pitchFamily="34" charset="0"/>
                  <a:cs typeface="Calibri" panose="020F0502020204030204" pitchFamily="34" charset="0"/>
                </a:rPr>
                <a:t>Results and Conclusions</a:t>
              </a:r>
              <a:endParaRPr lang="en-US" sz="6000" dirty="0">
                <a:solidFill>
                  <a:schemeClr val="bg1"/>
                </a:solidFill>
                <a:latin typeface="Calibri" panose="020F0502020204030204" pitchFamily="34" charset="0"/>
                <a:cs typeface="Calibri" panose="020F0502020204030204" pitchFamily="34" charset="0"/>
              </a:endParaRPr>
            </a:p>
          </p:txBody>
        </p:sp>
      </p:gr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sp>
        <p:nvSpPr>
          <p:cNvPr id="214" name="Rectangle 213"/>
          <p:cNvSpPr/>
          <p:nvPr/>
        </p:nvSpPr>
        <p:spPr>
          <a:xfrm>
            <a:off x="22674691" y="10657431"/>
            <a:ext cx="718187" cy="369332"/>
          </a:xfrm>
          <a:prstGeom prst="rect">
            <a:avLst/>
          </a:prstGeom>
        </p:spPr>
        <p:txBody>
          <a:bodyPr wrap="square">
            <a:spAutoFit/>
          </a:bodyPr>
          <a:lstStyle/>
          <a:p>
            <a:pPr lvl="0" algn="just"/>
            <a:endParaRPr lang="en-US" sz="1800" b="1" dirty="0">
              <a:solidFill>
                <a:prstClr val="black"/>
              </a:solidFill>
              <a:latin typeface="Garamond"/>
              <a:cs typeface="Garamond"/>
            </a:endParaRPr>
          </a:p>
        </p:txBody>
      </p:sp>
      <p:pic>
        <p:nvPicPr>
          <p:cNvPr id="1038" name="Picture 14">
            <a:extLst>
              <a:ext uri="{FF2B5EF4-FFF2-40B4-BE49-F238E27FC236}">
                <a16:creationId xmlns:a16="http://schemas.microsoft.com/office/drawing/2014/main" id="{67E1F32B-6D2E-CD41-9ADC-8554712BCA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551938" y="17125432"/>
            <a:ext cx="3141631" cy="30883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screenshot of a cell phone&#10;&#10;Description automatically generated">
            <a:extLst>
              <a:ext uri="{FF2B5EF4-FFF2-40B4-BE49-F238E27FC236}">
                <a16:creationId xmlns:a16="http://schemas.microsoft.com/office/drawing/2014/main" id="{5A7B2BD1-BA64-CE42-A37B-7898AB185F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11086" y="26735563"/>
            <a:ext cx="6665097" cy="3144159"/>
          </a:xfrm>
          <a:prstGeom prst="rect">
            <a:avLst/>
          </a:prstGeom>
        </p:spPr>
      </p:pic>
      <p:pic>
        <p:nvPicPr>
          <p:cNvPr id="49" name="Picture 5" descr="A screenshot of a social media post&#10;&#10;Description generated with very high confidence">
            <a:extLst>
              <a:ext uri="{FF2B5EF4-FFF2-40B4-BE49-F238E27FC236}">
                <a16:creationId xmlns:a16="http://schemas.microsoft.com/office/drawing/2014/main" id="{7C83829A-10FA-1D41-9938-90B485745B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886535" y="22627557"/>
            <a:ext cx="5708361" cy="3234608"/>
          </a:xfrm>
          <a:prstGeom prst="rect">
            <a:avLst/>
          </a:prstGeom>
        </p:spPr>
      </p:pic>
      <p:sp>
        <p:nvSpPr>
          <p:cNvPr id="8" name="Rectangle 7"/>
          <p:cNvSpPr/>
          <p:nvPr/>
        </p:nvSpPr>
        <p:spPr>
          <a:xfrm>
            <a:off x="34450877" y="6433432"/>
            <a:ext cx="8756466" cy="10002738"/>
          </a:xfrm>
          <a:prstGeom prst="rect">
            <a:avLst/>
          </a:prstGeom>
        </p:spPr>
        <p:txBody>
          <a:bodyPr wrap="square">
            <a:spAutoFit/>
          </a:bodyPr>
          <a:lstStyle/>
          <a:p>
            <a:pPr lvl="0">
              <a:spcBef>
                <a:spcPts val="0"/>
              </a:spcBef>
              <a:spcAft>
                <a:spcPts val="0"/>
              </a:spcAft>
            </a:pPr>
            <a:r>
              <a:rPr lang="en-US" sz="2800" b="1" dirty="0">
                <a:solidFill>
                  <a:srgbClr val="FF0000"/>
                </a:solidFill>
                <a:latin typeface="Times New Roman" panose="02020603050405020304" pitchFamily="18" charset="0"/>
              </a:rPr>
              <a:t>Q1) </a:t>
            </a:r>
            <a:r>
              <a:rPr lang="en-US" sz="2800" dirty="0">
                <a:solidFill>
                  <a:srgbClr val="262626"/>
                </a:solidFill>
                <a:latin typeface="Times New Roman" panose="02020603050405020304" pitchFamily="18" charset="0"/>
              </a:rPr>
              <a:t>Preliminary investigations revealed developmental and tissue specific toxicity induced by low-level Atrazine exposure in juvenile crayfish.  Chronic sub-lethal (</a:t>
            </a:r>
            <a:r>
              <a:rPr lang="en-US" sz="2800" dirty="0">
                <a:solidFill>
                  <a:srgbClr val="262626"/>
                </a:solidFill>
                <a:latin typeface="Times New Roman" panose="02020603050405020304" pitchFamily="18" charset="0"/>
                <a:ea typeface="Times" panose="02020603050405020304" pitchFamily="18" charset="0"/>
              </a:rPr>
              <a:t>0.05, 0.5</a:t>
            </a:r>
            <a:r>
              <a:rPr lang="en-US" sz="2800" dirty="0">
                <a:solidFill>
                  <a:srgbClr val="262626"/>
                </a:solidFill>
                <a:latin typeface="Times New Roman" panose="02020603050405020304" pitchFamily="18" charset="0"/>
                <a:ea typeface="Calibri" panose="020F0502020204030204" pitchFamily="34" charset="0"/>
              </a:rPr>
              <a:t> </a:t>
            </a:r>
            <a:r>
              <a:rPr lang="en-US" sz="2800" dirty="0">
                <a:solidFill>
                  <a:srgbClr val="262626"/>
                </a:solidFill>
                <a:latin typeface="Times New Roman" panose="02020603050405020304" pitchFamily="18" charset="0"/>
                <a:ea typeface="Times" panose="02020603050405020304" pitchFamily="18" charset="0"/>
              </a:rPr>
              <a:t>μg/L)</a:t>
            </a:r>
            <a:r>
              <a:rPr lang="en-US" sz="2800" dirty="0">
                <a:solidFill>
                  <a:srgbClr val="262626"/>
                </a:solidFill>
                <a:latin typeface="Times New Roman" panose="02020603050405020304" pitchFamily="18" charset="0"/>
              </a:rPr>
              <a:t> Atrazine exposure resulted in </a:t>
            </a:r>
            <a:r>
              <a:rPr lang="en-US" sz="2800" b="1" dirty="0">
                <a:solidFill>
                  <a:srgbClr val="262626"/>
                </a:solidFill>
                <a:latin typeface="Times New Roman" panose="02020603050405020304" pitchFamily="18" charset="0"/>
              </a:rPr>
              <a:t>suppressed juvenile growth and an increase in </a:t>
            </a:r>
            <a:r>
              <a:rPr lang="en-US" sz="2800" b="1" dirty="0" err="1">
                <a:solidFill>
                  <a:srgbClr val="262626"/>
                </a:solidFill>
                <a:latin typeface="Times New Roman" panose="02020603050405020304" pitchFamily="18" charset="0"/>
              </a:rPr>
              <a:t>hepatopancreas</a:t>
            </a:r>
            <a:r>
              <a:rPr lang="en-US" sz="2800" b="1" dirty="0">
                <a:solidFill>
                  <a:srgbClr val="262626"/>
                </a:solidFill>
                <a:latin typeface="Times New Roman" panose="02020603050405020304" pitchFamily="18" charset="0"/>
              </a:rPr>
              <a:t> tissue degradation</a:t>
            </a:r>
            <a:r>
              <a:rPr lang="en-US" sz="2800" dirty="0">
                <a:solidFill>
                  <a:srgbClr val="262626"/>
                </a:solidFill>
                <a:latin typeface="Times New Roman" panose="02020603050405020304" pitchFamily="18" charset="0"/>
              </a:rPr>
              <a:t> (Figure 2).</a:t>
            </a:r>
          </a:p>
          <a:p>
            <a:pPr lvl="0">
              <a:spcBef>
                <a:spcPts val="0"/>
              </a:spcBef>
              <a:spcAft>
                <a:spcPts val="0"/>
              </a:spcAft>
            </a:pPr>
            <a:endParaRPr lang="en-US" sz="2800" dirty="0">
              <a:solidFill>
                <a:srgbClr val="262626"/>
              </a:solidFill>
            </a:endParaRPr>
          </a:p>
          <a:p>
            <a:pPr lvl="0">
              <a:spcBef>
                <a:spcPts val="0"/>
              </a:spcBef>
              <a:spcAft>
                <a:spcPts val="0"/>
              </a:spcAft>
            </a:pPr>
            <a:r>
              <a:rPr lang="en-US" sz="2800" b="1" dirty="0">
                <a:solidFill>
                  <a:srgbClr val="FF0000"/>
                </a:solidFill>
                <a:latin typeface="Times New Roman" panose="02020603050405020304" pitchFamily="18" charset="0"/>
              </a:rPr>
              <a:t>Q2) </a:t>
            </a:r>
            <a:r>
              <a:rPr lang="en-US" sz="2800" dirty="0">
                <a:solidFill>
                  <a:srgbClr val="262626"/>
                </a:solidFill>
                <a:latin typeface="Times New Roman" panose="02020603050405020304" pitchFamily="18" charset="0"/>
              </a:rPr>
              <a:t>Combined acute and chronic exposure (150 and 1500</a:t>
            </a:r>
            <a:r>
              <a:rPr lang="en-US" sz="2800" dirty="0">
                <a:solidFill>
                  <a:srgbClr val="262626"/>
                </a:solidFill>
                <a:latin typeface="Times New Roman" panose="02020603050405020304" pitchFamily="18" charset="0"/>
                <a:ea typeface="Times" panose="02020603050405020304" pitchFamily="18" charset="0"/>
              </a:rPr>
              <a:t> </a:t>
            </a:r>
            <a:r>
              <a:rPr lang="en-US" sz="2800" dirty="0" err="1">
                <a:solidFill>
                  <a:srgbClr val="262626"/>
                </a:solidFill>
                <a:latin typeface="Times New Roman" panose="02020603050405020304" pitchFamily="18" charset="0"/>
                <a:ea typeface="Times" panose="02020603050405020304" pitchFamily="18" charset="0"/>
              </a:rPr>
              <a:t>μg</a:t>
            </a:r>
            <a:r>
              <a:rPr lang="en-US" sz="2800" dirty="0">
                <a:solidFill>
                  <a:srgbClr val="262626"/>
                </a:solidFill>
                <a:latin typeface="Times New Roman" panose="02020603050405020304" pitchFamily="18" charset="0"/>
                <a:ea typeface="Times" panose="02020603050405020304" pitchFamily="18" charset="0"/>
              </a:rPr>
              <a:t>/L)</a:t>
            </a:r>
            <a:r>
              <a:rPr lang="en-US" sz="2800" dirty="0">
                <a:solidFill>
                  <a:srgbClr val="262626"/>
                </a:solidFill>
                <a:latin typeface="Times New Roman" panose="02020603050405020304" pitchFamily="18" charset="0"/>
              </a:rPr>
              <a:t> of common pesticides (Atrazine, Glyphosate, and 2-4D) was then was assessed in adult crayfish.  These environmentally relevant concentrations revealed </a:t>
            </a:r>
            <a:r>
              <a:rPr lang="en-US" sz="2800" b="1" dirty="0">
                <a:solidFill>
                  <a:srgbClr val="262626"/>
                </a:solidFill>
                <a:latin typeface="Times New Roman" panose="02020603050405020304" pitchFamily="18" charset="0"/>
              </a:rPr>
              <a:t>significant sub-lethal </a:t>
            </a:r>
            <a:r>
              <a:rPr lang="en-US" sz="2800" b="1" dirty="0" err="1">
                <a:solidFill>
                  <a:srgbClr val="262626"/>
                </a:solidFill>
                <a:latin typeface="Times New Roman" panose="02020603050405020304" pitchFamily="18" charset="0"/>
              </a:rPr>
              <a:t>hepatopancreas</a:t>
            </a:r>
            <a:r>
              <a:rPr lang="en-US" sz="2800" b="1" dirty="0">
                <a:solidFill>
                  <a:srgbClr val="262626"/>
                </a:solidFill>
                <a:latin typeface="Times New Roman" panose="02020603050405020304" pitchFamily="18" charset="0"/>
              </a:rPr>
              <a:t> tissue degradation</a:t>
            </a:r>
            <a:r>
              <a:rPr lang="en-US" sz="2800" dirty="0">
                <a:solidFill>
                  <a:srgbClr val="262626"/>
                </a:solidFill>
                <a:latin typeface="Times New Roman" panose="02020603050405020304" pitchFamily="18" charset="0"/>
              </a:rPr>
              <a:t> (Figure 3).</a:t>
            </a:r>
          </a:p>
          <a:p>
            <a:pPr lvl="0">
              <a:spcBef>
                <a:spcPts val="0"/>
              </a:spcBef>
              <a:spcAft>
                <a:spcPts val="0"/>
              </a:spcAft>
            </a:pPr>
            <a:endParaRPr lang="en-US" sz="2800" dirty="0">
              <a:solidFill>
                <a:srgbClr val="262626"/>
              </a:solidFill>
            </a:endParaRPr>
          </a:p>
          <a:p>
            <a:pPr lvl="0">
              <a:spcBef>
                <a:spcPts val="0"/>
              </a:spcBef>
              <a:spcAft>
                <a:spcPts val="0"/>
              </a:spcAft>
            </a:pPr>
            <a:r>
              <a:rPr lang="en-US" sz="2800" b="1" dirty="0">
                <a:solidFill>
                  <a:srgbClr val="FF0000"/>
                </a:solidFill>
                <a:latin typeface="Times New Roman" panose="02020603050405020304" pitchFamily="18" charset="0"/>
              </a:rPr>
              <a:t>Q3) </a:t>
            </a:r>
            <a:r>
              <a:rPr lang="en-US" sz="2800" dirty="0">
                <a:solidFill>
                  <a:srgbClr val="262626"/>
                </a:solidFill>
                <a:latin typeface="Times New Roman" panose="02020603050405020304" pitchFamily="18" charset="0"/>
              </a:rPr>
              <a:t>The acute pollution tolerance of crayfish </a:t>
            </a:r>
            <a:r>
              <a:rPr lang="en-US" sz="2800" dirty="0" err="1">
                <a:solidFill>
                  <a:srgbClr val="262626"/>
                </a:solidFill>
                <a:latin typeface="Times New Roman" panose="02020603050405020304" pitchFamily="18" charset="0"/>
              </a:rPr>
              <a:t>ectosymbionts</a:t>
            </a:r>
            <a:r>
              <a:rPr lang="en-US" sz="2800" dirty="0">
                <a:solidFill>
                  <a:srgbClr val="262626"/>
                </a:solidFill>
                <a:latin typeface="Times New Roman" panose="02020603050405020304" pitchFamily="18" charset="0"/>
              </a:rPr>
              <a:t> (</a:t>
            </a:r>
            <a:r>
              <a:rPr lang="en-US" sz="2800" dirty="0" err="1">
                <a:solidFill>
                  <a:srgbClr val="262626"/>
                </a:solidFill>
                <a:latin typeface="Times New Roman" panose="02020603050405020304" pitchFamily="18" charset="0"/>
              </a:rPr>
              <a:t>Branchiobdellidans</a:t>
            </a:r>
            <a:r>
              <a:rPr lang="en-US" sz="2800" dirty="0">
                <a:solidFill>
                  <a:srgbClr val="262626"/>
                </a:solidFill>
                <a:latin typeface="Times New Roman" panose="02020603050405020304" pitchFamily="18" charset="0"/>
              </a:rPr>
              <a:t>) were assessed from single and combined pollutants (Atrazine, Glyphosate) at 150 and 1500 </a:t>
            </a:r>
            <a:r>
              <a:rPr lang="en-US" sz="2800" dirty="0" err="1">
                <a:solidFill>
                  <a:srgbClr val="262626"/>
                </a:solidFill>
                <a:latin typeface="Times New Roman" panose="02020603050405020304" pitchFamily="18" charset="0"/>
                <a:ea typeface="Times" panose="02020603050405020304" pitchFamily="18" charset="0"/>
              </a:rPr>
              <a:t>μg</a:t>
            </a:r>
            <a:r>
              <a:rPr lang="en-US" sz="2800" dirty="0">
                <a:solidFill>
                  <a:srgbClr val="262626"/>
                </a:solidFill>
                <a:latin typeface="Times New Roman" panose="02020603050405020304" pitchFamily="18" charset="0"/>
                <a:ea typeface="Times" panose="02020603050405020304" pitchFamily="18" charset="0"/>
              </a:rPr>
              <a:t>/L.  Single pesticide exposure did not result in mortality while the </a:t>
            </a:r>
            <a:r>
              <a:rPr lang="en-US" sz="2800" b="1" dirty="0">
                <a:solidFill>
                  <a:srgbClr val="262626"/>
                </a:solidFill>
                <a:latin typeface="Times New Roman" panose="02020603050405020304" pitchFamily="18" charset="0"/>
                <a:ea typeface="Times" panose="02020603050405020304" pitchFamily="18" charset="0"/>
              </a:rPr>
              <a:t>combined exposure resulted in 100% mortality after 48hrs (Figure 4)</a:t>
            </a:r>
            <a:r>
              <a:rPr lang="en-US" sz="2800" dirty="0">
                <a:solidFill>
                  <a:srgbClr val="262626"/>
                </a:solidFill>
                <a:latin typeface="Times New Roman" panose="02020603050405020304" pitchFamily="18" charset="0"/>
                <a:ea typeface="Times" panose="02020603050405020304" pitchFamily="18" charset="0"/>
              </a:rPr>
              <a:t>.  Survivors from the individual treatments where histologically assessed for sub-lethal effects and revealed </a:t>
            </a:r>
            <a:r>
              <a:rPr lang="en-US" sz="2800" b="1" dirty="0">
                <a:solidFill>
                  <a:srgbClr val="262626"/>
                </a:solidFill>
                <a:latin typeface="Times New Roman" panose="02020603050405020304" pitchFamily="18" charset="0"/>
                <a:ea typeface="Times" panose="02020603050405020304" pitchFamily="18" charset="0"/>
              </a:rPr>
              <a:t>significant tissue degradation in the Glyphosate treatment</a:t>
            </a:r>
            <a:r>
              <a:rPr lang="en-US" sz="2800" dirty="0">
                <a:solidFill>
                  <a:srgbClr val="262626"/>
                </a:solidFill>
                <a:latin typeface="Times New Roman" panose="02020603050405020304" pitchFamily="18" charset="0"/>
                <a:ea typeface="Times" panose="02020603050405020304" pitchFamily="18" charset="0"/>
              </a:rPr>
              <a:t> (Figure 4).</a:t>
            </a:r>
            <a:endParaRPr lang="en-US" sz="2800" dirty="0">
              <a:solidFill>
                <a:srgbClr val="262626"/>
              </a:solidFill>
              <a:effectLst/>
            </a:endParaRPr>
          </a:p>
        </p:txBody>
      </p:sp>
      <p:sp>
        <p:nvSpPr>
          <p:cNvPr id="9" name="TextBox 8"/>
          <p:cNvSpPr txBox="1"/>
          <p:nvPr/>
        </p:nvSpPr>
        <p:spPr>
          <a:xfrm>
            <a:off x="13092506" y="15660921"/>
            <a:ext cx="17806593" cy="954107"/>
          </a:xfrm>
          <a:prstGeom prst="rect">
            <a:avLst/>
          </a:prstGeom>
          <a:noFill/>
        </p:spPr>
        <p:txBody>
          <a:bodyPr wrap="square" rtlCol="0">
            <a:spAutoFit/>
          </a:bodyPr>
          <a:lstStyle/>
          <a:p>
            <a:r>
              <a:rPr lang="en-US" sz="2800" b="1" dirty="0"/>
              <a:t>Figure 2 </a:t>
            </a:r>
            <a:r>
              <a:rPr lang="en-US" sz="2800" b="1" dirty="0">
                <a:solidFill>
                  <a:srgbClr val="FF0000"/>
                </a:solidFill>
              </a:rPr>
              <a:t>Experiment 1</a:t>
            </a:r>
            <a:r>
              <a:rPr lang="en-US" sz="2800" dirty="0"/>
              <a:t>: </a:t>
            </a:r>
            <a:r>
              <a:rPr lang="en-US" sz="2800" b="1" dirty="0"/>
              <a:t>Experimental design with juvenile male crayfish (left) and the resulting average </a:t>
            </a:r>
            <a:r>
              <a:rPr lang="en-US" sz="2800" b="1" dirty="0" err="1"/>
              <a:t>hepatopancreas</a:t>
            </a:r>
            <a:r>
              <a:rPr lang="en-US" sz="2800" b="1" dirty="0"/>
              <a:t> cell counts based on seven fields of view at 40x focused on individual cross sections of  stained with DAPI(right).</a:t>
            </a:r>
          </a:p>
        </p:txBody>
      </p:sp>
      <p:sp>
        <p:nvSpPr>
          <p:cNvPr id="50" name="TextBox 49"/>
          <p:cNvSpPr txBox="1"/>
          <p:nvPr/>
        </p:nvSpPr>
        <p:spPr>
          <a:xfrm>
            <a:off x="13092507" y="20897850"/>
            <a:ext cx="17806593" cy="1384995"/>
          </a:xfrm>
          <a:prstGeom prst="rect">
            <a:avLst/>
          </a:prstGeom>
          <a:noFill/>
        </p:spPr>
        <p:txBody>
          <a:bodyPr wrap="square" rtlCol="0">
            <a:spAutoFit/>
          </a:bodyPr>
          <a:lstStyle/>
          <a:p>
            <a:r>
              <a:rPr lang="en-US" sz="2800" b="1" dirty="0"/>
              <a:t>Figure 3 </a:t>
            </a:r>
            <a:r>
              <a:rPr lang="en-US" sz="2800" b="1" dirty="0">
                <a:solidFill>
                  <a:srgbClr val="FF0000"/>
                </a:solidFill>
              </a:rPr>
              <a:t>Experiment 2</a:t>
            </a:r>
            <a:r>
              <a:rPr lang="en-US" sz="2800" dirty="0"/>
              <a:t>: </a:t>
            </a:r>
            <a:r>
              <a:rPr lang="en-US" sz="2800" b="1" dirty="0"/>
              <a:t>Experimental design with adult crayfish exposed to 50 and 500 </a:t>
            </a:r>
            <a:r>
              <a:rPr lang="en-US" sz="2800" b="1" dirty="0">
                <a:solidFill>
                  <a:srgbClr val="262626"/>
                </a:solidFill>
                <a:ea typeface="Times" panose="02020603050405020304" pitchFamily="18" charset="0"/>
                <a:cs typeface="Calibri" panose="020F0502020204030204" pitchFamily="34" charset="0"/>
              </a:rPr>
              <a:t>μg/L </a:t>
            </a:r>
            <a:r>
              <a:rPr lang="en-US" sz="2800" b="1" dirty="0"/>
              <a:t>over 48 </a:t>
            </a:r>
            <a:r>
              <a:rPr lang="en-US" sz="2800" b="1" dirty="0" err="1"/>
              <a:t>hrs</a:t>
            </a:r>
            <a:r>
              <a:rPr lang="en-US" sz="2800" b="1" dirty="0"/>
              <a:t> and then examined histologically for potential </a:t>
            </a:r>
            <a:r>
              <a:rPr lang="en-US" sz="2800" b="1" dirty="0" err="1"/>
              <a:t>sublethal</a:t>
            </a:r>
            <a:r>
              <a:rPr lang="en-US" sz="2800" b="1" dirty="0"/>
              <a:t> effects (left).  Cell counts in the treatment groups are significantly lower (p&lt;0.001) than the control(right). </a:t>
            </a:r>
          </a:p>
        </p:txBody>
      </p:sp>
      <p:sp>
        <p:nvSpPr>
          <p:cNvPr id="51" name="TextBox 50"/>
          <p:cNvSpPr txBox="1"/>
          <p:nvPr/>
        </p:nvSpPr>
        <p:spPr>
          <a:xfrm>
            <a:off x="13005920" y="29865731"/>
            <a:ext cx="19245730" cy="2246769"/>
          </a:xfrm>
          <a:prstGeom prst="rect">
            <a:avLst/>
          </a:prstGeom>
          <a:noFill/>
        </p:spPr>
        <p:txBody>
          <a:bodyPr wrap="square" rtlCol="0">
            <a:spAutoFit/>
          </a:bodyPr>
          <a:lstStyle/>
          <a:p>
            <a:r>
              <a:rPr lang="en-US" sz="2800" b="1" dirty="0"/>
              <a:t>Figure 4 </a:t>
            </a:r>
            <a:r>
              <a:rPr lang="en-US" sz="2800" b="1" dirty="0">
                <a:solidFill>
                  <a:srgbClr val="FF0000"/>
                </a:solidFill>
              </a:rPr>
              <a:t>Experiment 3: </a:t>
            </a:r>
            <a:r>
              <a:rPr lang="en-US" sz="2800" b="1" dirty="0"/>
              <a:t>Experimental design exposed BW (left) to individual and combined treatments of pesticides over 48 hours.  While ATZ and GLY at 50 and 500 </a:t>
            </a:r>
            <a:r>
              <a:rPr lang="en-US" sz="2800" b="1" dirty="0">
                <a:solidFill>
                  <a:srgbClr val="262626"/>
                </a:solidFill>
                <a:ea typeface="Times" panose="02020603050405020304" pitchFamily="18" charset="0"/>
                <a:cs typeface="Calibri" panose="020F0502020204030204" pitchFamily="34" charset="0"/>
              </a:rPr>
              <a:t>μg/L </a:t>
            </a:r>
            <a:r>
              <a:rPr lang="en-US" sz="2800" b="1" dirty="0"/>
              <a:t>alone did not result in mortality over 48 hours, the combined effect of ATZ and GLY resulted in 100% mortality (center).  Surviving BW from individual treatments were analyzed histologically for sub-lethal effects.  While the BW slides at 500</a:t>
            </a:r>
            <a:r>
              <a:rPr lang="en-US" sz="2800" dirty="0">
                <a:solidFill>
                  <a:srgbClr val="262626"/>
                </a:solidFill>
                <a:ea typeface="Times" panose="02020603050405020304" pitchFamily="18" charset="0"/>
                <a:cs typeface="Calibri" panose="020F0502020204030204" pitchFamily="34" charset="0"/>
              </a:rPr>
              <a:t> </a:t>
            </a:r>
            <a:r>
              <a:rPr lang="en-US" sz="2800" b="1" dirty="0">
                <a:solidFill>
                  <a:srgbClr val="262626"/>
                </a:solidFill>
                <a:ea typeface="Times" panose="02020603050405020304" pitchFamily="18" charset="0"/>
                <a:cs typeface="Calibri" panose="020F0502020204030204" pitchFamily="34" charset="0"/>
              </a:rPr>
              <a:t>μg/L</a:t>
            </a:r>
            <a:r>
              <a:rPr lang="en-US" sz="2800" b="1" dirty="0"/>
              <a:t>  did not turn out, partially due to the difficulty of preparing the slides, the BW at 50</a:t>
            </a:r>
            <a:r>
              <a:rPr lang="en-US" sz="2800" b="1" dirty="0">
                <a:solidFill>
                  <a:srgbClr val="262626"/>
                </a:solidFill>
                <a:ea typeface="Times" panose="02020603050405020304" pitchFamily="18" charset="0"/>
                <a:cs typeface="Calibri" panose="020F0502020204030204" pitchFamily="34" charset="0"/>
              </a:rPr>
              <a:t> μg/L</a:t>
            </a:r>
            <a:r>
              <a:rPr lang="en-US" sz="2800" b="1" dirty="0"/>
              <a:t> revealed significant cell degradation in the GLY 50 treatment (right).</a:t>
            </a:r>
          </a:p>
        </p:txBody>
      </p:sp>
      <p:pic>
        <p:nvPicPr>
          <p:cNvPr id="52" name="Picture 51" descr="KJH_ATZ Methods Diagram.pptx - PowerPoint">
            <a:extLst>
              <a:ext uri="{FF2B5EF4-FFF2-40B4-BE49-F238E27FC236}">
                <a16:creationId xmlns:a16="http://schemas.microsoft.com/office/drawing/2014/main" id="{E6759C21-818D-4FB2-84D5-FAF62F870FB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177996" y="11131329"/>
            <a:ext cx="8526531" cy="421750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6" name="Picture 55">
            <a:extLst>
              <a:ext uri="{FF2B5EF4-FFF2-40B4-BE49-F238E27FC236}">
                <a16:creationId xmlns:a16="http://schemas.microsoft.com/office/drawing/2014/main" id="{00000000-0008-0000-0000-000003000000}"/>
              </a:ext>
            </a:extLst>
          </p:cNvPr>
          <p:cNvPicPr/>
          <p:nvPr/>
        </p:nvPicPr>
        <p:blipFill>
          <a:blip r:embed="rId8"/>
          <a:stretch>
            <a:fillRect/>
          </a:stretch>
        </p:blipFill>
        <p:spPr>
          <a:xfrm>
            <a:off x="22944921" y="11080123"/>
            <a:ext cx="7790280" cy="4665512"/>
          </a:xfrm>
          <a:prstGeom prst="rect">
            <a:avLst/>
          </a:prstGeom>
        </p:spPr>
      </p:pic>
      <p:pic>
        <p:nvPicPr>
          <p:cNvPr id="59" name="picture"/>
          <p:cNvPicPr/>
          <p:nvPr/>
        </p:nvPicPr>
        <p:blipFill>
          <a:blip r:embed="rId9" cstate="email">
            <a:extLst>
              <a:ext uri="{28A0092B-C50C-407E-A947-70E740481C1C}">
                <a14:useLocalDpi xmlns:a14="http://schemas.microsoft.com/office/drawing/2010/main"/>
              </a:ext>
            </a:extLst>
          </a:blip>
          <a:stretch>
            <a:fillRect/>
          </a:stretch>
        </p:blipFill>
        <p:spPr>
          <a:xfrm>
            <a:off x="28553753" y="11373823"/>
            <a:ext cx="1749959" cy="1500286"/>
          </a:xfrm>
          <a:prstGeom prst="rect">
            <a:avLst/>
          </a:prstGeom>
        </p:spPr>
      </p:pic>
      <p:sp>
        <p:nvSpPr>
          <p:cNvPr id="67" name="TextBox 66"/>
          <p:cNvSpPr txBox="1"/>
          <p:nvPr/>
        </p:nvSpPr>
        <p:spPr>
          <a:xfrm>
            <a:off x="13005920" y="10173966"/>
            <a:ext cx="18155460" cy="1569660"/>
          </a:xfrm>
          <a:prstGeom prst="rect">
            <a:avLst/>
          </a:prstGeom>
          <a:noFill/>
        </p:spPr>
        <p:txBody>
          <a:bodyPr wrap="square" rtlCol="0">
            <a:spAutoFit/>
          </a:bodyPr>
          <a:lstStyle/>
          <a:p>
            <a:pPr lvl="0" defTabSz="914400"/>
            <a:r>
              <a:rPr lang="en-US" sz="2800" b="1" dirty="0"/>
              <a:t>Figure 1 </a:t>
            </a:r>
            <a:r>
              <a:rPr lang="en-US" sz="2800" b="1" dirty="0">
                <a:solidFill>
                  <a:srgbClr val="FF0000"/>
                </a:solidFill>
              </a:rPr>
              <a:t>Background</a:t>
            </a:r>
            <a:r>
              <a:rPr lang="en-US" sz="2800" dirty="0"/>
              <a:t>: </a:t>
            </a:r>
            <a:r>
              <a:rPr lang="en-US" sz="2800" dirty="0">
                <a:solidFill>
                  <a:prstClr val="black"/>
                </a:solidFill>
                <a:latin typeface="Times New Roman"/>
                <a:cs typeface="Times New Roman"/>
              </a:rPr>
              <a:t>Pesticide introduction in river systems due to runoff (left); and pesticide type and usage maps of ATZ, GLY, and 2,4-D usage (Right).</a:t>
            </a:r>
          </a:p>
          <a:p>
            <a:endParaRPr lang="en-US" sz="4000" dirty="0"/>
          </a:p>
        </p:txBody>
      </p:sp>
      <p:pic>
        <p:nvPicPr>
          <p:cNvPr id="69" name="Picture 15" descr="A screenshot of a cell phone&#10;&#10;Description generated with very high confidence">
            <a:extLst>
              <a:ext uri="{FF2B5EF4-FFF2-40B4-BE49-F238E27FC236}">
                <a16:creationId xmlns:a16="http://schemas.microsoft.com/office/drawing/2014/main" id="{FE7ADA6F-4C60-4899-BDA3-9979BAC6AB6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113764" y="4411006"/>
            <a:ext cx="8785336" cy="5827430"/>
          </a:xfrm>
          <a:prstGeom prst="rect">
            <a:avLst/>
          </a:prstGeom>
        </p:spPr>
      </p:pic>
      <p:pic>
        <p:nvPicPr>
          <p:cNvPr id="70" name="Picture 46" descr="A picture containing cake, table, sitting, birthday&#10;&#10;Description generated with very high confidence">
            <a:extLst>
              <a:ext uri="{FF2B5EF4-FFF2-40B4-BE49-F238E27FC236}">
                <a16:creationId xmlns:a16="http://schemas.microsoft.com/office/drawing/2014/main" id="{B0E0B362-B95D-412F-AABE-BBB16240B5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244901" y="4613175"/>
            <a:ext cx="8562546" cy="5423092"/>
          </a:xfrm>
          <a:prstGeom prst="rect">
            <a:avLst/>
          </a:prstGeom>
        </p:spPr>
      </p:pic>
      <p:grpSp>
        <p:nvGrpSpPr>
          <p:cNvPr id="62" name="Group 61">
            <a:extLst>
              <a:ext uri="{FF2B5EF4-FFF2-40B4-BE49-F238E27FC236}">
                <a16:creationId xmlns:a16="http://schemas.microsoft.com/office/drawing/2014/main" id="{9A97EE3A-082B-4022-9137-408C071A89A8}"/>
              </a:ext>
            </a:extLst>
          </p:cNvPr>
          <p:cNvGrpSpPr/>
          <p:nvPr/>
        </p:nvGrpSpPr>
        <p:grpSpPr>
          <a:xfrm>
            <a:off x="24697154" y="6201951"/>
            <a:ext cx="6440699" cy="2006645"/>
            <a:chOff x="0" y="9089039"/>
            <a:chExt cx="15043348" cy="3613142"/>
          </a:xfrm>
        </p:grpSpPr>
        <p:pic>
          <p:nvPicPr>
            <p:cNvPr id="63" name="Picture 27" descr="A picture containing text, map&#10;&#10;Description generated with very high confidence">
              <a:extLst>
                <a:ext uri="{FF2B5EF4-FFF2-40B4-BE49-F238E27FC236}">
                  <a16:creationId xmlns:a16="http://schemas.microsoft.com/office/drawing/2014/main" id="{768475E4-5AF3-4733-B22C-E00C8672A7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018642" y="9089039"/>
              <a:ext cx="5024706" cy="3611880"/>
            </a:xfrm>
            <a:prstGeom prst="rect">
              <a:avLst/>
            </a:prstGeom>
          </p:spPr>
        </p:pic>
        <p:pic>
          <p:nvPicPr>
            <p:cNvPr id="64" name="Picture 29" descr="A picture containing text, map&#10;&#10;Description generated with very high confidence">
              <a:extLst>
                <a:ext uri="{FF2B5EF4-FFF2-40B4-BE49-F238E27FC236}">
                  <a16:creationId xmlns:a16="http://schemas.microsoft.com/office/drawing/2014/main" id="{8A61A6E4-5BE1-4EBE-A750-32C5F11F9C2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9090301"/>
              <a:ext cx="5212669" cy="3611880"/>
            </a:xfrm>
            <a:prstGeom prst="rect">
              <a:avLst/>
            </a:prstGeom>
          </p:spPr>
        </p:pic>
        <p:pic>
          <p:nvPicPr>
            <p:cNvPr id="65" name="Picture 15" descr="A picture containing text, map&#10;&#10;Description generated with very high confidence">
              <a:extLst>
                <a:ext uri="{FF2B5EF4-FFF2-40B4-BE49-F238E27FC236}">
                  <a16:creationId xmlns:a16="http://schemas.microsoft.com/office/drawing/2014/main" id="{37D21001-1575-425A-A8BA-77791802BC6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160143" y="9090301"/>
              <a:ext cx="4971843" cy="3609357"/>
            </a:xfrm>
            <a:prstGeom prst="rect">
              <a:avLst/>
            </a:prstGeom>
          </p:spPr>
        </p:pic>
      </p:grpSp>
      <p:pic>
        <p:nvPicPr>
          <p:cNvPr id="20" name="Picture 19"/>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23600161" y="16916399"/>
            <a:ext cx="6917940" cy="3981451"/>
          </a:xfrm>
          <a:prstGeom prst="rect">
            <a:avLst/>
          </a:prstGeom>
        </p:spPr>
      </p:pic>
      <p:pic>
        <p:nvPicPr>
          <p:cNvPr id="21" name="Picture 2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6625809" y="25949291"/>
            <a:ext cx="5210928" cy="3908196"/>
          </a:xfrm>
          <a:prstGeom prst="rect">
            <a:avLst/>
          </a:prstGeom>
        </p:spPr>
      </p:pic>
      <p:pic>
        <p:nvPicPr>
          <p:cNvPr id="22" name="Picture 2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9026521" y="18523908"/>
            <a:ext cx="3057129" cy="2292847"/>
          </a:xfrm>
          <a:prstGeom prst="rect">
            <a:avLst/>
          </a:prstGeom>
        </p:spPr>
      </p:pic>
      <p:sp>
        <p:nvSpPr>
          <p:cNvPr id="23" name="TextBox 22"/>
          <p:cNvSpPr txBox="1"/>
          <p:nvPr/>
        </p:nvSpPr>
        <p:spPr>
          <a:xfrm>
            <a:off x="34513126" y="4895461"/>
            <a:ext cx="8390487" cy="1384995"/>
          </a:xfrm>
          <a:prstGeom prst="rect">
            <a:avLst/>
          </a:prstGeom>
          <a:noFill/>
        </p:spPr>
        <p:txBody>
          <a:bodyPr wrap="square" rtlCol="0">
            <a:spAutoFit/>
          </a:bodyPr>
          <a:lstStyle/>
          <a:p>
            <a:r>
              <a:rPr lang="en-US" sz="2800" dirty="0"/>
              <a:t>This study sought to explore the lethal and sub-lethal effects of common pesticides on non-target organisms within freshwater ecosystems.  </a:t>
            </a:r>
          </a:p>
        </p:txBody>
      </p:sp>
      <p:sp>
        <p:nvSpPr>
          <p:cNvPr id="24" name="TextBox 23"/>
          <p:cNvSpPr txBox="1"/>
          <p:nvPr/>
        </p:nvSpPr>
        <p:spPr>
          <a:xfrm>
            <a:off x="34450877" y="16696388"/>
            <a:ext cx="6457815" cy="3970318"/>
          </a:xfrm>
          <a:prstGeom prst="rect">
            <a:avLst/>
          </a:prstGeom>
          <a:noFill/>
        </p:spPr>
        <p:txBody>
          <a:bodyPr wrap="square" rtlCol="0">
            <a:spAutoFit/>
          </a:bodyPr>
          <a:lstStyle/>
          <a:p>
            <a:r>
              <a:rPr lang="en-US" sz="2800" b="1" dirty="0"/>
              <a:t>These findings support that even at or below environmentally relevant exposure to pesticides from runoff can disrupt the life history patterns of crayfish and the more pollution sensitive annelid </a:t>
            </a:r>
            <a:r>
              <a:rPr lang="en-US" sz="2800" b="1" dirty="0" err="1"/>
              <a:t>ectosymbionts</a:t>
            </a:r>
            <a:r>
              <a:rPr lang="en-US" sz="2800" b="1" dirty="0"/>
              <a:t>.  Application of these findings supports the pursuit of positive anthropogenic stewardship of freshwater and adjacent terrestrial ecosystems.</a:t>
            </a:r>
          </a:p>
        </p:txBody>
      </p:sp>
      <p:pic>
        <p:nvPicPr>
          <p:cNvPr id="109" name="Picture 108" descr="S3_C2W1_052018-MERGE-0.jpe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3113048" y="23103473"/>
            <a:ext cx="5833335" cy="3675407"/>
          </a:xfrm>
          <a:prstGeom prst="rect">
            <a:avLst/>
          </a:prstGeom>
        </p:spPr>
      </p:pic>
      <p:pic>
        <p:nvPicPr>
          <p:cNvPr id="110" name="Picture 17" descr="A picture containing animal, indoor, arthropod&#10;&#10;Description generated with high confidence">
            <a:extLst>
              <a:ext uri="{FF2B5EF4-FFF2-40B4-BE49-F238E27FC236}">
                <a16:creationId xmlns:a16="http://schemas.microsoft.com/office/drawing/2014/main" id="{3C859F21-1A30-4BAA-9521-E912DC3F6C37}"/>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r="-3"/>
          <a:stretch/>
        </p:blipFill>
        <p:spPr>
          <a:xfrm>
            <a:off x="13095150" y="26619587"/>
            <a:ext cx="5851233" cy="3156719"/>
          </a:xfrm>
          <a:prstGeom prst="rect">
            <a:avLst/>
          </a:prstGeom>
        </p:spPr>
      </p:pic>
      <p:pic>
        <p:nvPicPr>
          <p:cNvPr id="114" name="Picture 113">
            <a:extLst>
              <a:ext uri="{FF2B5EF4-FFF2-40B4-BE49-F238E27FC236}">
                <a16:creationId xmlns:a16="http://schemas.microsoft.com/office/drawing/2014/main" id="{DC7CF9A4-8621-4957-A7F5-517FFDCD959C}"/>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rot="19531990">
            <a:off x="26732743" y="25770774"/>
            <a:ext cx="1659834" cy="1458133"/>
          </a:xfrm>
          <a:prstGeom prst="rect">
            <a:avLst/>
          </a:prstGeom>
          <a:noFill/>
        </p:spPr>
      </p:pic>
      <p:pic>
        <p:nvPicPr>
          <p:cNvPr id="115" name="Picture 114">
            <a:extLst>
              <a:ext uri="{FF2B5EF4-FFF2-40B4-BE49-F238E27FC236}">
                <a16:creationId xmlns:a16="http://schemas.microsoft.com/office/drawing/2014/main" id="{0F7DE214-6649-49E4-9625-2CF4F41A742A}"/>
              </a:ext>
            </a:extLst>
          </p:cNvPr>
          <p:cNvPicPr>
            <a:picLocks noChangeAspect="1"/>
          </p:cNvPicPr>
          <p:nvPr/>
        </p:nvPicPr>
        <p:blipFill rotWithShape="1">
          <a:blip r:embed="rId21" cstate="email">
            <a:extLst>
              <a:ext uri="{BEBA8EAE-BF5A-486C-A8C5-ECC9F3942E4B}">
                <a14:imgProps xmlns:a14="http://schemas.microsoft.com/office/drawing/2010/main">
                  <a14:imgLayer r:embed="rId22">
                    <a14:imgEffect>
                      <a14:backgroundRemoval t="20455" b="82197" l="12821" r="79772">
                        <a14:foregroundMark x1="14530" y1="44697" x2="48148" y2="48485"/>
                        <a14:foregroundMark x1="61143" y1="67731" x2="70655" y2="81818"/>
                        <a14:foregroundMark x1="48148" y1="48485" x2="49833" y2="50980"/>
                        <a14:foregroundMark x1="70655" y1="81818" x2="70655" y2="37121"/>
                        <a14:foregroundMark x1="70655" y1="37121" x2="38746" y2="21212"/>
                        <a14:foregroundMark x1="38746" y1="21212" x2="13390" y2="45455"/>
                        <a14:foregroundMark x1="74359" y1="51515" x2="65527" y2="82197"/>
                        <a14:foregroundMark x1="76638" y1="67803" x2="79772" y2="79924"/>
                        <a14:backgroundMark x1="49288" y1="51515" x2="59630" y2="66640"/>
                      </a14:backgroundRemoval>
                    </a14:imgEffect>
                  </a14:imgLayer>
                </a14:imgProps>
              </a:ext>
              <a:ext uri="{28A0092B-C50C-407E-A947-70E740481C1C}">
                <a14:useLocalDpi xmlns:a14="http://schemas.microsoft.com/office/drawing/2010/main"/>
              </a:ext>
            </a:extLst>
          </a:blip>
          <a:srcRect l="7564" t="17226" r="19495" b="15138"/>
          <a:stretch/>
        </p:blipFill>
        <p:spPr bwMode="auto">
          <a:xfrm rot="1472343">
            <a:off x="26755674" y="27152246"/>
            <a:ext cx="1647917" cy="884416"/>
          </a:xfrm>
          <a:prstGeom prst="rect">
            <a:avLst/>
          </a:prstGeom>
          <a:noFill/>
          <a:ln>
            <a:noFill/>
          </a:ln>
          <a:extLst>
            <a:ext uri="{53640926-AAD7-44d8-BBD7-CCE9431645EC}">
              <a14:shadowObscured xmlns:a14="http://schemas.microsoft.com/office/drawing/2010/main" xmlns=""/>
            </a:ext>
          </a:extLst>
        </p:spPr>
      </p:pic>
      <p:pic>
        <p:nvPicPr>
          <p:cNvPr id="123" name="Picture 50">
            <a:extLst>
              <a:ext uri="{FF2B5EF4-FFF2-40B4-BE49-F238E27FC236}">
                <a16:creationId xmlns:a16="http://schemas.microsoft.com/office/drawing/2014/main" id="{17DD156B-9425-4A79-92E0-CA5D839E721C}"/>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6313435" y="16834512"/>
            <a:ext cx="2743200" cy="1677308"/>
          </a:xfrm>
          <a:prstGeom prst="rect">
            <a:avLst/>
          </a:prstGeom>
        </p:spPr>
      </p:pic>
      <p:pic>
        <p:nvPicPr>
          <p:cNvPr id="124" name="Picture 123">
            <a:extLst>
              <a:ext uri="{FF2B5EF4-FFF2-40B4-BE49-F238E27FC236}">
                <a16:creationId xmlns:a16="http://schemas.microsoft.com/office/drawing/2014/main" id="{74F4EDFA-29D8-4972-91D7-96DEFED0C412}"/>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13275832" y="16737379"/>
            <a:ext cx="3409903" cy="4083236"/>
          </a:xfrm>
          <a:prstGeom prst="rect">
            <a:avLst/>
          </a:prstGeom>
        </p:spPr>
      </p:pic>
      <p:pic>
        <p:nvPicPr>
          <p:cNvPr id="125" name="Picture 124" descr="IMG_3792 2.jpg"/>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6694979" y="18511820"/>
            <a:ext cx="2344173" cy="2308795"/>
          </a:xfrm>
          <a:prstGeom prst="rect">
            <a:avLst/>
          </a:prstGeom>
        </p:spPr>
      </p:pic>
      <p:pic>
        <p:nvPicPr>
          <p:cNvPr id="32" name="Picture 31"/>
          <p:cNvPicPr>
            <a:picLocks noChangeAspect="1"/>
          </p:cNvPicPr>
          <p:nvPr/>
        </p:nvPicPr>
        <p:blipFill rotWithShape="1">
          <a:blip r:embed="rId26">
            <a:extLst>
              <a:ext uri="{28A0092B-C50C-407E-A947-70E740481C1C}">
                <a14:useLocalDpi xmlns:a14="http://schemas.microsoft.com/office/drawing/2010/main"/>
              </a:ext>
            </a:extLst>
          </a:blip>
          <a:srcRect/>
          <a:stretch/>
        </p:blipFill>
        <p:spPr>
          <a:xfrm>
            <a:off x="19408370" y="22647115"/>
            <a:ext cx="6080436" cy="3735964"/>
          </a:xfrm>
          <a:prstGeom prst="rect">
            <a:avLst/>
          </a:prstGeom>
        </p:spPr>
      </p:pic>
      <p:pic>
        <p:nvPicPr>
          <p:cNvPr id="1028" name="Picture 4" descr="https://attachments.office.net/owa/kjharris@liberty.edu/service.svc/s/GetAttachmentThumbnail?id=AAMkADQ5OWJmNjEyLTcxYjYtNDc4Mi1iZWU0LTA5OTI1N2RmN2U5OABGAAAAAADp4WFQYDSXTKGRcHIuLL%2BSBwCD%2BZU5vVhfQ6to7DnmziprAAAAxFKmAAANxhQr0o7CRamjTThUdwNUAARms7zfAAABEgAQABE8wW4ETKpBlixq9zyNmlk%3D&amp;thumbnailType=2&amp;owa=outlook.office.com&amp;scriptVer=2020021701.09&amp;X-OWA-CANARY=mjgNpL26p0ya1ebVRVSZPvC3fZdcvNcYWvG-ytbQz15oeLcU8_n8R3--wCTeIdNDuKvThExoFUE.&amp;token=eyJhbGciOiJSUzI1NiIsImtpZCI6IjU2MzU4ODUyMzRCOTI1MkRERTAwNTc2NkQ5RDlGMjc2NTY1RjYzRTIiLCJ4NXQiOiJWaldJVWpTNUpTM2VBRmRtMmRueWRsWmZZLUkiLCJ0eXAiOiJKV1QifQ.eyJvcmlnaW4iOiJodHRwczovL291dGxvb2sub2ZmaWNlLmNvbSIsInZlciI6IkV4Y2hhbmdlLkNhbGxiYWNrLlYxIiwiYXBwY3R4c2VuZGVyIjoiT3dhRG93bmxvYWRAYmFmODIxOGUtYjMwMi00NDY1LWE5OTMtNGEzOWM5NzI1MWIyIiwiaXNzcmluZyI6IlNJUCIsImFwcGN0eCI6IntcIm1zZXhjaHByb3RcIjpcIm93YVwiLFwicHJpbWFyeXNpZFwiOlwiUy0xLTUtMjEtMjQ0Nzg0ODgyOC0xMzEwNzMxNDQ3LTE2NDEzMDQ1NTctNTIwNTE5NVwiLFwicHVpZFwiOlwiMTE1Mzk3NzAyNTA0NzE1ODcyMlwiLFwib2lkXCI6XCI2MGI3MDIwYi01MDcxLTQ0MzktODA3Ni02ZWZjNTY3ZmI4MTJcIixcInNjb3BlXCI6XCJPd2FEb3dubG9hZFwifSIsIm5iZiI6MTU4MjkwMDcxNiwiZXhwIjoxNTgyOTAxMzE2LCJpc3MiOiIwMDAwMDAwMi0wMDAwLTBmZjEtY2UwMC0wMDAwMDAwMDAwMDBAYmFmODIxOGUtYjMwMi00NDY1LWE5OTMtNGEzOWM5NzI1MWIyIiwiYXVkIjoiMDAwMDAwMDItMDAwMC0wZmYxLWNlMDAtMDAwMDAwMDAwMDAwL2F0dGFjaG1lbnRzLm9mZmljZS5uZXRAYmFmODIxOGUtYjMwMi00NDY1LWE5OTMtNGEzOWM5NzI1MWIyIn0.csDQCmX8FA2IkTSsraDXRdPqzDNEY_zHLI9sPvu6RgIUfx96fr5Gr-UuD1YOJLLTgSvcmnH30yMZts57OuBtMZfP7vCwkIEGD7DkE2BZX105gpDVp32xGIapc94f5sPl4vJwOy23WB6w0oPjxbQg1LCm7tidlZB1ZVnBWOycMm7lif2EOKaaDGWbYJx3NDdPEhj94qtiu2LnLB7zAWR7VlwRR606D_7AurOnEJMfzyuzxQTRFa1t5_0U90SvqkUVUTuQj2cj-Md7X5pW2lyD1L7ETgsqWPue2VrtyTpZJ3_r4WhuWYBXn726oCPoHNuxwLzWXqlYNrT3nD4F-KHd-w&amp;animation=true"/>
          <p:cNvPicPr>
            <a:picLocks noChangeAspect="1" noChangeArrowheads="1"/>
          </p:cNvPicPr>
          <p:nvPr/>
        </p:nvPicPr>
        <p:blipFill rotWithShape="1">
          <a:blip r:embed="rId27" cstate="email">
            <a:extLst>
              <a:ext uri="{28A0092B-C50C-407E-A947-70E740481C1C}">
                <a14:useLocalDpi xmlns:a14="http://schemas.microsoft.com/office/drawing/2010/main"/>
              </a:ext>
            </a:extLst>
          </a:blip>
          <a:srcRect/>
          <a:stretch/>
        </p:blipFill>
        <p:spPr bwMode="auto">
          <a:xfrm>
            <a:off x="19026520" y="16808429"/>
            <a:ext cx="3057130" cy="1713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ster_Template_Undergrad_Landscape" id="{21F37C3F-82D0-964F-9E04-FE707C78192C}" vid="{3DC9CEBC-96D6-0940-9684-20AF1E1B5D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BB189B1CECBA44AD04FC85877102F7" ma:contentTypeVersion="14" ma:contentTypeDescription="Create a new document." ma:contentTypeScope="" ma:versionID="aeeb646e96182e5b3465a7f3821f7678">
  <xsd:schema xmlns:xsd="http://www.w3.org/2001/XMLSchema" xmlns:xs="http://www.w3.org/2001/XMLSchema" xmlns:p="http://schemas.microsoft.com/office/2006/metadata/properties" xmlns:ns1="http://schemas.microsoft.com/sharepoint/v3" xmlns:ns2="342338c1-822e-40d6-97dd-db20328e1347" xmlns:ns3="04f86698-cf0b-433e-b2aa-631e05c1a502" targetNamespace="http://schemas.microsoft.com/office/2006/metadata/properties" ma:root="true" ma:fieldsID="d19927d6a266d1c8306e857285d34ff2" ns1:_="" ns2:_="" ns3:_="">
    <xsd:import namespace="http://schemas.microsoft.com/sharepoint/v3"/>
    <xsd:import namespace="342338c1-822e-40d6-97dd-db20328e1347"/>
    <xsd:import namespace="04f86698-cf0b-433e-b2aa-631e05c1a50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1:_ip_UnifiedCompliancePolicyProperties" minOccurs="0"/>
                <xsd:element ref="ns1:_ip_UnifiedCompliancePolicyUIActio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2338c1-822e-40d6-97dd-db20328e134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4f86698-cf0b-433e-b2aa-631e05c1a50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21B3928-F59F-42BB-A893-AFCFC6772C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2338c1-822e-40d6-97dd-db20328e1347"/>
    <ds:schemaRef ds:uri="04f86698-cf0b-433e-b2aa-631e05c1a5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5C85F2-EDF2-4D74-92CD-01B8FAC0075D}">
  <ds:schemaRefs>
    <ds:schemaRef ds:uri="http://schemas.microsoft.com/sharepoint/v3/contenttype/forms"/>
  </ds:schemaRefs>
</ds:datastoreItem>
</file>

<file path=customXml/itemProps3.xml><?xml version="1.0" encoding="utf-8"?>
<ds:datastoreItem xmlns:ds="http://schemas.openxmlformats.org/officeDocument/2006/customXml" ds:itemID="{17740F0F-483D-41B9-8A1B-AEA29EDFE3BF}">
  <ds:schemaRefs>
    <ds:schemaRef ds:uri="http://schemas.microsoft.com/office/2006/metadata/properties"/>
    <ds:schemaRef ds:uri="http://purl.org/dc/elements/1.1/"/>
    <ds:schemaRef ds:uri="04f86698-cf0b-433e-b2aa-631e05c1a502"/>
    <ds:schemaRef ds:uri="http://schemas.microsoft.com/sharepoint/v3"/>
    <ds:schemaRef ds:uri="342338c1-822e-40d6-97dd-db20328e134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951</TotalTime>
  <Words>1736</Words>
  <Application>Microsoft Macintosh PowerPoint</Application>
  <PresentationFormat>Custom</PresentationFormat>
  <Paragraphs>61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Garamond</vt:lpstr>
      <vt:lpstr>Lucida Grande</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St.Clair, Kathryn</dc:creator>
  <cp:lastModifiedBy>Youngbar, Zachary William</cp:lastModifiedBy>
  <cp:revision>35</cp:revision>
  <dcterms:created xsi:type="dcterms:W3CDTF">2020-02-25T14:30:59Z</dcterms:created>
  <dcterms:modified xsi:type="dcterms:W3CDTF">2020-03-02T23:49:27Z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0x010100E4BB189B1CECBA44AD04FC85877102F7</vt:lpwstr>
  </property>
</Properties>
</file>