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8" r:id="rId2"/>
    <p:sldId id="257" r:id="rId3"/>
    <p:sldId id="264" r:id="rId4"/>
    <p:sldId id="265" r:id="rId5"/>
    <p:sldId id="259" r:id="rId6"/>
    <p:sldId id="260" r:id="rId7"/>
    <p:sldId id="261" r:id="rId8"/>
    <p:sldId id="262" r:id="rId9"/>
    <p:sldId id="263"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53C895-AC8B-44D4-939F-B44DB112498E}" v="666" dt="2020-03-01T21:48:19.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58"/>
    <p:restoredTop sz="96208"/>
  </p:normalViewPr>
  <p:slideViewPr>
    <p:cSldViewPr snapToGrid="0" snapToObjects="1">
      <p:cViewPr varScale="1">
        <p:scale>
          <a:sx n="122" d="100"/>
          <a:sy n="122" d="100"/>
        </p:scale>
        <p:origin x="200" y="7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753C895-AC8B-44D4-939F-B44DB112498E}"/>
    <pc:docChg chg="modSld">
      <pc:chgData name="" userId="" providerId="" clId="Web-{0753C895-AC8B-44D4-939F-B44DB112498E}" dt="2020-03-01T21:48:19.924" v="659" actId="20577"/>
      <pc:docMkLst>
        <pc:docMk/>
      </pc:docMkLst>
      <pc:sldChg chg="modSp">
        <pc:chgData name="" userId="" providerId="" clId="Web-{0753C895-AC8B-44D4-939F-B44DB112498E}" dt="2020-03-01T21:26:38.680" v="315" actId="1076"/>
        <pc:sldMkLst>
          <pc:docMk/>
          <pc:sldMk cId="4274856445" sldId="260"/>
        </pc:sldMkLst>
        <pc:spChg chg="mod">
          <ac:chgData name="" userId="" providerId="" clId="Web-{0753C895-AC8B-44D4-939F-B44DB112498E}" dt="2020-03-01T21:26:38.680" v="315" actId="1076"/>
          <ac:spMkLst>
            <pc:docMk/>
            <pc:sldMk cId="4274856445" sldId="260"/>
            <ac:spMk id="3" creationId="{6DB966C7-F016-3243-B127-D17966AADED1}"/>
          </ac:spMkLst>
        </pc:spChg>
      </pc:sldChg>
      <pc:sldChg chg="modSp">
        <pc:chgData name="" userId="" providerId="" clId="Web-{0753C895-AC8B-44D4-939F-B44DB112498E}" dt="2020-03-01T21:30:19.651" v="399" actId="20577"/>
        <pc:sldMkLst>
          <pc:docMk/>
          <pc:sldMk cId="3464956658" sldId="261"/>
        </pc:sldMkLst>
        <pc:spChg chg="mod">
          <ac:chgData name="" userId="" providerId="" clId="Web-{0753C895-AC8B-44D4-939F-B44DB112498E}" dt="2020-03-01T21:30:19.651" v="399" actId="20577"/>
          <ac:spMkLst>
            <pc:docMk/>
            <pc:sldMk cId="3464956658" sldId="261"/>
            <ac:spMk id="3" creationId="{BEBB182A-2805-BA45-B819-F6DECD805FDC}"/>
          </ac:spMkLst>
        </pc:spChg>
      </pc:sldChg>
      <pc:sldChg chg="modSp">
        <pc:chgData name="" userId="" providerId="" clId="Web-{0753C895-AC8B-44D4-939F-B44DB112498E}" dt="2020-03-01T21:48:19.908" v="658" actId="20577"/>
        <pc:sldMkLst>
          <pc:docMk/>
          <pc:sldMk cId="160151004" sldId="262"/>
        </pc:sldMkLst>
        <pc:spChg chg="mod">
          <ac:chgData name="" userId="" providerId="" clId="Web-{0753C895-AC8B-44D4-939F-B44DB112498E}" dt="2020-03-01T21:48:19.908" v="658" actId="20577"/>
          <ac:spMkLst>
            <pc:docMk/>
            <pc:sldMk cId="160151004" sldId="262"/>
            <ac:spMk id="3" creationId="{A16EDB31-7A12-1F41-9874-04FAFDA0730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833E5-F36A-984F-A901-4355726C010D}" type="datetimeFigureOut">
              <a:rPr lang="en-US" smtClean="0"/>
              <a:t>3/3/20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C395B-68A9-3145-A879-1016FEB7D36B}" type="slidenum">
              <a:rPr lang="en-US" smtClean="0"/>
              <a:t>‹#›</a:t>
            </a:fld>
            <a:endParaRPr lang="en-US"/>
          </a:p>
        </p:txBody>
      </p:sp>
    </p:spTree>
    <p:extLst>
      <p:ext uri="{BB962C8B-B14F-4D97-AF65-F5344CB8AC3E}">
        <p14:creationId xmlns:p14="http://schemas.microsoft.com/office/powerpoint/2010/main" val="117865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theconversation.com</a:t>
            </a:r>
            <a:r>
              <a:rPr lang="en-US" dirty="0"/>
              <a:t>/ugandas-new-sex-education-framework-will-do-more-harm-than-good-98634</a:t>
            </a:r>
          </a:p>
          <a:p>
            <a:r>
              <a:rPr lang="en-US" dirty="0"/>
              <a:t>https://</a:t>
            </a:r>
            <a:r>
              <a:rPr lang="en-US" dirty="0" err="1"/>
              <a:t>www.google.com</a:t>
            </a:r>
            <a:r>
              <a:rPr lang="en-US" dirty="0"/>
              <a:t>/</a:t>
            </a:r>
            <a:r>
              <a:rPr lang="en-US" dirty="0" err="1"/>
              <a:t>search?client</a:t>
            </a:r>
            <a:r>
              <a:rPr lang="en-US" dirty="0"/>
              <a:t>=</a:t>
            </a:r>
            <a:r>
              <a:rPr lang="en-US" dirty="0" err="1"/>
              <a:t>safari&amp;rls</a:t>
            </a:r>
            <a:r>
              <a:rPr lang="en-US" dirty="0"/>
              <a:t>=</a:t>
            </a:r>
            <a:r>
              <a:rPr lang="en-US" dirty="0" err="1"/>
              <a:t>en&amp;q</a:t>
            </a:r>
            <a:r>
              <a:rPr lang="en-US" dirty="0"/>
              <a:t>=</a:t>
            </a:r>
            <a:r>
              <a:rPr lang="en-US" dirty="0" err="1"/>
              <a:t>when+was+PIASCY+released&amp;ie</a:t>
            </a:r>
            <a:r>
              <a:rPr lang="en-US" dirty="0"/>
              <a:t>=UTF-8&amp;oe=UTF-8</a:t>
            </a:r>
          </a:p>
          <a:p>
            <a:r>
              <a:rPr lang="en-US" dirty="0"/>
              <a:t>https://</a:t>
            </a:r>
            <a:r>
              <a:rPr lang="en-US" dirty="0" err="1"/>
              <a:t>allafrica.com</a:t>
            </a:r>
            <a:r>
              <a:rPr lang="en-US" dirty="0"/>
              <a:t>/stories/201806140177.html</a:t>
            </a:r>
          </a:p>
        </p:txBody>
      </p:sp>
      <p:sp>
        <p:nvSpPr>
          <p:cNvPr id="4" name="Slide Number Placeholder 3"/>
          <p:cNvSpPr>
            <a:spLocks noGrp="1"/>
          </p:cNvSpPr>
          <p:nvPr>
            <p:ph type="sldNum" sz="quarter" idx="5"/>
          </p:nvPr>
        </p:nvSpPr>
        <p:spPr/>
        <p:txBody>
          <a:bodyPr/>
          <a:lstStyle/>
          <a:p>
            <a:fld id="{155C395B-68A9-3145-A879-1016FEB7D36B}" type="slidenum">
              <a:rPr lang="en-US" smtClean="0"/>
              <a:t>5</a:t>
            </a:fld>
            <a:endParaRPr lang="en-US"/>
          </a:p>
        </p:txBody>
      </p:sp>
    </p:spTree>
    <p:extLst>
      <p:ext uri="{BB962C8B-B14F-4D97-AF65-F5344CB8AC3E}">
        <p14:creationId xmlns:p14="http://schemas.microsoft.com/office/powerpoint/2010/main" val="2169187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9F539B8-959B-9F40-A9B4-335D47313F70}" type="datetimeFigureOut">
              <a:rPr lang="en-US" smtClean="0"/>
              <a:t>3/3/20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15579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06355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46328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2834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9F539B8-959B-9F40-A9B4-335D47313F70}" type="datetimeFigureOut">
              <a:rPr lang="en-US" smtClean="0"/>
              <a:t>3/3/20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89921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F539B8-959B-9F40-A9B4-335D47313F70}" type="datetimeFigureOut">
              <a:rPr lang="en-US" smtClean="0"/>
              <a:t>3/3/20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35170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F539B8-959B-9F40-A9B4-335D47313F70}" type="datetimeFigureOut">
              <a:rPr lang="en-US" smtClean="0"/>
              <a:t>3/3/20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72744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F539B8-959B-9F40-A9B4-335D47313F70}" type="datetimeFigureOut">
              <a:rPr lang="en-US" smtClean="0"/>
              <a:t>3/3/20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1468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539B8-959B-9F40-A9B4-335D47313F70}" type="datetimeFigureOut">
              <a:rPr lang="en-US" smtClean="0"/>
              <a:t>3/3/20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75057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solidFill>
                  <a:schemeClr val="accent2">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3/3/20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0028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3/3/20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17748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F539B8-959B-9F40-A9B4-335D47313F70}" type="datetimeFigureOut">
              <a:rPr lang="en-US" smtClean="0"/>
              <a:t>3/3/20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E8E2560-1547-9E46-9222-AB130F27EA50}" type="slidenum">
              <a:rPr lang="en-US" smtClean="0"/>
              <a:t>‹#›</a:t>
            </a:fld>
            <a:endParaRPr lang="en-US"/>
          </a:p>
        </p:txBody>
      </p:sp>
    </p:spTree>
    <p:extLst>
      <p:ext uri="{BB962C8B-B14F-4D97-AF65-F5344CB8AC3E}">
        <p14:creationId xmlns:p14="http://schemas.microsoft.com/office/powerpoint/2010/main" val="3116190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lumMod val="40000"/>
              <a:lumOff val="6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lumMod val="20000"/>
              <a:lumOff val="8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unfpa.org/comprehensive-sexuality-education" TargetMode="External"/><Relationship Id="rId3" Type="http://schemas.openxmlformats.org/officeDocument/2006/relationships/hyperlink" Target="https://doi.org/10.1016/jsocscimed.2004.08.057" TargetMode="External"/><Relationship Id="rId7" Type="http://schemas.openxmlformats.org/officeDocument/2006/relationships/hyperlink" Target="https://doi.org/10.1371/journal/pmed.1001962" TargetMode="External"/><Relationship Id="rId2" Type="http://schemas.openxmlformats.org/officeDocument/2006/relationships/hyperlink" Target="https://apps.who.int/iris/bitstream/handle/10665/44168/9789241563857_eng.pdf;jsessionid=D0D26F18134A03A3D00F54D838E10EA5?sequence=1" TargetMode="External"/><Relationship Id="rId1" Type="http://schemas.openxmlformats.org/officeDocument/2006/relationships/slideLayout" Target="../slideLayouts/slideLayout2.xml"/><Relationship Id="rId6" Type="http://schemas.openxmlformats.org/officeDocument/2006/relationships/hyperlink" Target="https://www.isglobal.org/documents/10179/7339333/MFP+Daniel+Enzler/4565e949-c2d2-48d9-b1c5-52fb30571a39" TargetMode="External"/><Relationship Id="rId11" Type="http://schemas.openxmlformats.org/officeDocument/2006/relationships/hyperlink" Target="https://www.rhu.or.ug/national-sexuality-education-framework-launched/" TargetMode="External"/><Relationship Id="rId5" Type="http://schemas.openxmlformats.org/officeDocument/2006/relationships/hyperlink" Target="https://www.un.org/womenwatch/daw/beijing/platform/educa.htm" TargetMode="External"/><Relationship Id="rId10" Type="http://schemas.openxmlformats.org/officeDocument/2006/relationships/hyperlink" Target="http://www.unesco.org/new/fileadmin/MULTIMEDIA/HQ/HIV-AIDS/pdf/ESACommitmentFINALAffirmedon7thDecember.pdf" TargetMode="External"/><Relationship Id="rId4" Type="http://schemas.openxmlformats.org/officeDocument/2006/relationships/hyperlink" Target="https://doi.org/10.1016/S0140-6736(05)17872-6" TargetMode="External"/><Relationship Id="rId9" Type="http://schemas.openxmlformats.org/officeDocument/2006/relationships/hyperlink" Target="https://hivhealthclearinghouse.unesco.org/sites/default/files/resources/PIASCY_Helping_pupils_to_stay_safe_290b_E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Delivery of Reproductive Health Knowledge to African Women Living in Low-Resource Regions</a:t>
            </a:r>
          </a:p>
        </p:txBody>
      </p:sp>
      <p:sp>
        <p:nvSpPr>
          <p:cNvPr id="3" name="Subtitle 2"/>
          <p:cNvSpPr>
            <a:spLocks noGrp="1"/>
          </p:cNvSpPr>
          <p:nvPr>
            <p:ph type="subTitle" idx="1"/>
          </p:nvPr>
        </p:nvSpPr>
        <p:spPr>
          <a:xfrm>
            <a:off x="1371600" y="3332661"/>
            <a:ext cx="6400800" cy="1314450"/>
          </a:xfrm>
        </p:spPr>
        <p:txBody>
          <a:bodyPr>
            <a:normAutofit/>
          </a:bodyPr>
          <a:lstStyle/>
          <a:p>
            <a:r>
              <a:rPr lang="en-US" sz="2800" dirty="0"/>
              <a:t>Cali Anderson &amp; Megan </a:t>
            </a:r>
            <a:r>
              <a:rPr lang="en-US" sz="2800" dirty="0" err="1"/>
              <a:t>Revis</a:t>
            </a:r>
            <a:endParaRPr lang="en-US" sz="2800" dirty="0"/>
          </a:p>
        </p:txBody>
      </p:sp>
    </p:spTree>
    <p:extLst>
      <p:ext uri="{BB962C8B-B14F-4D97-AF65-F5344CB8AC3E}">
        <p14:creationId xmlns:p14="http://schemas.microsoft.com/office/powerpoint/2010/main" val="423240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r>
              <a:rPr lang="en-US" dirty="0"/>
              <a:t>Influence of unsafe sexual intercourse</a:t>
            </a:r>
            <a:r>
              <a:rPr lang="en-US" baseline="30000" dirty="0"/>
              <a:t>1</a:t>
            </a:r>
            <a:endParaRPr lang="en-US" dirty="0"/>
          </a:p>
          <a:p>
            <a:r>
              <a:rPr lang="en-US" dirty="0"/>
              <a:t>Importance of education and training for women</a:t>
            </a:r>
            <a:r>
              <a:rPr lang="en-US" baseline="30000" dirty="0"/>
              <a:t>1-4</a:t>
            </a:r>
          </a:p>
          <a:p>
            <a:r>
              <a:rPr lang="en-US" dirty="0"/>
              <a:t>High illiteracy rates in women</a:t>
            </a:r>
          </a:p>
          <a:p>
            <a:r>
              <a:rPr lang="en-US" dirty="0"/>
              <a:t>Discrimination in access to education</a:t>
            </a:r>
            <a:r>
              <a:rPr lang="en-US" baseline="30000" dirty="0"/>
              <a:t>4</a:t>
            </a:r>
            <a:endParaRPr lang="en-US" dirty="0"/>
          </a:p>
          <a:p>
            <a:endParaRPr lang="en-US" dirty="0"/>
          </a:p>
        </p:txBody>
      </p:sp>
    </p:spTree>
    <p:extLst>
      <p:ext uri="{BB962C8B-B14F-4D97-AF65-F5344CB8AC3E}">
        <p14:creationId xmlns:p14="http://schemas.microsoft.com/office/powerpoint/2010/main" val="2910443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5D562-FB9F-CF43-BC7C-E0E1EF58A471}"/>
              </a:ext>
            </a:extLst>
          </p:cNvPr>
          <p:cNvSpPr>
            <a:spLocks noGrp="1"/>
          </p:cNvSpPr>
          <p:nvPr>
            <p:ph type="title"/>
          </p:nvPr>
        </p:nvSpPr>
        <p:spPr/>
        <p:txBody>
          <a:bodyPr/>
          <a:lstStyle/>
          <a:p>
            <a:r>
              <a:rPr lang="en-US" dirty="0"/>
              <a:t>Educational Need</a:t>
            </a:r>
          </a:p>
        </p:txBody>
      </p:sp>
      <p:sp>
        <p:nvSpPr>
          <p:cNvPr id="3" name="Content Placeholder 2">
            <a:extLst>
              <a:ext uri="{FF2B5EF4-FFF2-40B4-BE49-F238E27FC236}">
                <a16:creationId xmlns:a16="http://schemas.microsoft.com/office/drawing/2014/main" id="{7FE60E7C-DB2D-6047-B25A-2A79BBCC9FA5}"/>
              </a:ext>
            </a:extLst>
          </p:cNvPr>
          <p:cNvSpPr>
            <a:spLocks noGrp="1"/>
          </p:cNvSpPr>
          <p:nvPr>
            <p:ph idx="1"/>
          </p:nvPr>
        </p:nvSpPr>
        <p:spPr>
          <a:xfrm>
            <a:off x="457199" y="1200151"/>
            <a:ext cx="8229599" cy="3394472"/>
          </a:xfrm>
        </p:spPr>
        <p:txBody>
          <a:bodyPr>
            <a:normAutofit/>
          </a:bodyPr>
          <a:lstStyle/>
          <a:p>
            <a:r>
              <a:rPr lang="en-US" dirty="0"/>
              <a:t>Gender-biased school curriculum</a:t>
            </a:r>
          </a:p>
          <a:p>
            <a:r>
              <a:rPr lang="en-US" dirty="0"/>
              <a:t>Lack of understanding of:</a:t>
            </a:r>
          </a:p>
          <a:p>
            <a:pPr lvl="1"/>
            <a:r>
              <a:rPr lang="en-US" dirty="0"/>
              <a:t>Anatomy</a:t>
            </a:r>
          </a:p>
          <a:p>
            <a:pPr lvl="1"/>
            <a:r>
              <a:rPr lang="en-US" dirty="0"/>
              <a:t>Menstrual cycle</a:t>
            </a:r>
          </a:p>
          <a:p>
            <a:pPr lvl="1"/>
            <a:r>
              <a:rPr lang="en-US" dirty="0"/>
              <a:t>Pregnancy</a:t>
            </a:r>
          </a:p>
          <a:p>
            <a:pPr lvl="1"/>
            <a:r>
              <a:rPr lang="en-US" dirty="0"/>
              <a:t>Sexually transmitted infections</a:t>
            </a:r>
            <a:r>
              <a:rPr lang="en-US" baseline="30000" dirty="0"/>
              <a:t>4</a:t>
            </a:r>
            <a:endParaRPr lang="en-US" dirty="0"/>
          </a:p>
        </p:txBody>
      </p:sp>
    </p:spTree>
    <p:extLst>
      <p:ext uri="{BB962C8B-B14F-4D97-AF65-F5344CB8AC3E}">
        <p14:creationId xmlns:p14="http://schemas.microsoft.com/office/powerpoint/2010/main" val="3608335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8D559-E5CC-1749-9D70-653312FBC354}"/>
              </a:ext>
            </a:extLst>
          </p:cNvPr>
          <p:cNvSpPr>
            <a:spLocks noGrp="1"/>
          </p:cNvSpPr>
          <p:nvPr>
            <p:ph type="title"/>
          </p:nvPr>
        </p:nvSpPr>
        <p:spPr/>
        <p:txBody>
          <a:bodyPr/>
          <a:lstStyle/>
          <a:p>
            <a:r>
              <a:rPr lang="en-US" dirty="0"/>
              <a:t>Menstrual Stigma</a:t>
            </a:r>
          </a:p>
        </p:txBody>
      </p:sp>
      <p:sp>
        <p:nvSpPr>
          <p:cNvPr id="3" name="Content Placeholder 2">
            <a:extLst>
              <a:ext uri="{FF2B5EF4-FFF2-40B4-BE49-F238E27FC236}">
                <a16:creationId xmlns:a16="http://schemas.microsoft.com/office/drawing/2014/main" id="{3B8B1540-981E-C048-BE2C-C07CD7ECBC3B}"/>
              </a:ext>
            </a:extLst>
          </p:cNvPr>
          <p:cNvSpPr>
            <a:spLocks noGrp="1"/>
          </p:cNvSpPr>
          <p:nvPr>
            <p:ph idx="1"/>
          </p:nvPr>
        </p:nvSpPr>
        <p:spPr/>
        <p:txBody>
          <a:bodyPr/>
          <a:lstStyle/>
          <a:p>
            <a:r>
              <a:rPr lang="en-US" dirty="0"/>
              <a:t>Girls considered unclean during menstrual cycle</a:t>
            </a:r>
            <a:r>
              <a:rPr lang="en-US" baseline="30000" dirty="0"/>
              <a:t>5</a:t>
            </a:r>
            <a:endParaRPr lang="en-US" dirty="0"/>
          </a:p>
          <a:p>
            <a:r>
              <a:rPr lang="en-US" dirty="0"/>
              <a:t>Restricted from:</a:t>
            </a:r>
          </a:p>
          <a:p>
            <a:pPr lvl="1"/>
            <a:r>
              <a:rPr lang="en-US" dirty="0"/>
              <a:t>Cooking &amp; housekeeping</a:t>
            </a:r>
          </a:p>
          <a:p>
            <a:pPr lvl="1"/>
            <a:r>
              <a:rPr lang="en-US" dirty="0"/>
              <a:t>Using same bathroom as family</a:t>
            </a:r>
          </a:p>
          <a:p>
            <a:pPr lvl="1"/>
            <a:r>
              <a:rPr lang="en-US" dirty="0"/>
              <a:t>Talking to boys</a:t>
            </a:r>
            <a:r>
              <a:rPr lang="en-US" baseline="30000" dirty="0"/>
              <a:t>6</a:t>
            </a:r>
            <a:endParaRPr lang="en-US" dirty="0"/>
          </a:p>
        </p:txBody>
      </p:sp>
    </p:spTree>
    <p:extLst>
      <p:ext uri="{BB962C8B-B14F-4D97-AF65-F5344CB8AC3E}">
        <p14:creationId xmlns:p14="http://schemas.microsoft.com/office/powerpoint/2010/main" val="1099301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17752-1C80-E948-878E-82982345FCC1}"/>
              </a:ext>
            </a:extLst>
          </p:cNvPr>
          <p:cNvSpPr>
            <a:spLocks noGrp="1"/>
          </p:cNvSpPr>
          <p:nvPr>
            <p:ph type="title"/>
          </p:nvPr>
        </p:nvSpPr>
        <p:spPr/>
        <p:txBody>
          <a:bodyPr/>
          <a:lstStyle/>
          <a:p>
            <a:r>
              <a:rPr lang="en-US" dirty="0"/>
              <a:t>Existing Literature</a:t>
            </a:r>
          </a:p>
        </p:txBody>
      </p:sp>
      <p:sp>
        <p:nvSpPr>
          <p:cNvPr id="3" name="Content Placeholder 2">
            <a:extLst>
              <a:ext uri="{FF2B5EF4-FFF2-40B4-BE49-F238E27FC236}">
                <a16:creationId xmlns:a16="http://schemas.microsoft.com/office/drawing/2014/main" id="{82C2A1E6-6251-F243-A91D-6DB6A25C8946}"/>
              </a:ext>
            </a:extLst>
          </p:cNvPr>
          <p:cNvSpPr>
            <a:spLocks noGrp="1"/>
          </p:cNvSpPr>
          <p:nvPr>
            <p:ph idx="1"/>
          </p:nvPr>
        </p:nvSpPr>
        <p:spPr/>
        <p:txBody>
          <a:bodyPr>
            <a:normAutofit fontScale="92500" lnSpcReduction="20000"/>
          </a:bodyPr>
          <a:lstStyle/>
          <a:p>
            <a:r>
              <a:rPr lang="en-US" dirty="0"/>
              <a:t>Need for comprehensive sexuality education (CSE)</a:t>
            </a:r>
            <a:r>
              <a:rPr lang="en-US" baseline="30000" dirty="0"/>
              <a:t>7</a:t>
            </a:r>
            <a:endParaRPr lang="en-US" dirty="0"/>
          </a:p>
          <a:p>
            <a:r>
              <a:rPr lang="en-US" dirty="0"/>
              <a:t>Presidential Initiative on AIDS Strategy for Communication to Youth</a:t>
            </a:r>
            <a:r>
              <a:rPr lang="en-US" baseline="30000" dirty="0"/>
              <a:t>8</a:t>
            </a:r>
            <a:endParaRPr lang="en-US" dirty="0"/>
          </a:p>
          <a:p>
            <a:r>
              <a:rPr lang="en-US" dirty="0"/>
              <a:t>Eastern and southern African ministerial commitment to CSE</a:t>
            </a:r>
            <a:r>
              <a:rPr lang="en-US" baseline="30000" dirty="0"/>
              <a:t>9</a:t>
            </a:r>
          </a:p>
          <a:p>
            <a:r>
              <a:rPr lang="en-US" dirty="0"/>
              <a:t>National Sexuality Education Framework 2018</a:t>
            </a:r>
            <a:r>
              <a:rPr lang="en-US" baseline="30000" dirty="0"/>
              <a:t>10</a:t>
            </a:r>
            <a:endParaRPr lang="en-US" dirty="0"/>
          </a:p>
        </p:txBody>
      </p:sp>
    </p:spTree>
    <p:extLst>
      <p:ext uri="{BB962C8B-B14F-4D97-AF65-F5344CB8AC3E}">
        <p14:creationId xmlns:p14="http://schemas.microsoft.com/office/powerpoint/2010/main" val="2129692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D166B-6026-8543-8686-3C1D0078E221}"/>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6DB966C7-F016-3243-B127-D17966AADED1}"/>
              </a:ext>
            </a:extLst>
          </p:cNvPr>
          <p:cNvSpPr>
            <a:spLocks noGrp="1"/>
          </p:cNvSpPr>
          <p:nvPr>
            <p:ph idx="1"/>
          </p:nvPr>
        </p:nvSpPr>
        <p:spPr>
          <a:xfrm>
            <a:off x="457200" y="981659"/>
            <a:ext cx="5731329" cy="4073480"/>
          </a:xfrm>
        </p:spPr>
        <p:txBody>
          <a:bodyPr vert="horz" lIns="91440" tIns="45720" rIns="91440" bIns="45720" rtlCol="0" anchor="t">
            <a:normAutofit fontScale="92500" lnSpcReduction="20000"/>
          </a:bodyPr>
          <a:lstStyle/>
          <a:p>
            <a:r>
              <a:rPr lang="en-US" dirty="0"/>
              <a:t>Demographic and descriptive analyses</a:t>
            </a:r>
          </a:p>
          <a:p>
            <a:r>
              <a:rPr lang="en-US" dirty="0">
                <a:ea typeface="+mn-lt"/>
                <a:cs typeface="+mn-lt"/>
              </a:rPr>
              <a:t>Pre-trip focus groups</a:t>
            </a:r>
            <a:endParaRPr lang="en-US" dirty="0"/>
          </a:p>
          <a:p>
            <a:r>
              <a:rPr lang="en-US" dirty="0"/>
              <a:t>Curriculum development</a:t>
            </a:r>
          </a:p>
          <a:p>
            <a:r>
              <a:rPr lang="en-US" dirty="0"/>
              <a:t>Pilot testing</a:t>
            </a:r>
          </a:p>
          <a:p>
            <a:pPr lvl="1"/>
            <a:r>
              <a:rPr lang="en-US" dirty="0"/>
              <a:t>Menstrual hygiene kit distribution</a:t>
            </a:r>
          </a:p>
          <a:p>
            <a:r>
              <a:rPr lang="en-US" dirty="0"/>
              <a:t>Additional focus groups</a:t>
            </a:r>
          </a:p>
          <a:p>
            <a:r>
              <a:rPr lang="en-US" dirty="0"/>
              <a:t>Curriculum refinement</a:t>
            </a:r>
          </a:p>
          <a:p>
            <a:endParaRPr lang="en-US" dirty="0"/>
          </a:p>
        </p:txBody>
      </p:sp>
      <p:pic>
        <p:nvPicPr>
          <p:cNvPr id="6" name="Picture 5" descr="A picture containing person, indoor, box, holding&#10;&#10;Description automatically generated">
            <a:extLst>
              <a:ext uri="{FF2B5EF4-FFF2-40B4-BE49-F238E27FC236}">
                <a16:creationId xmlns:a16="http://schemas.microsoft.com/office/drawing/2014/main" id="{B4FF9B6D-4E65-0C48-9AEB-BBF7647150A8}"/>
              </a:ext>
            </a:extLst>
          </p:cNvPr>
          <p:cNvPicPr>
            <a:picLocks noChangeAspect="1"/>
          </p:cNvPicPr>
          <p:nvPr/>
        </p:nvPicPr>
        <p:blipFill>
          <a:blip r:embed="rId2"/>
          <a:stretch>
            <a:fillRect/>
          </a:stretch>
        </p:blipFill>
        <p:spPr>
          <a:xfrm>
            <a:off x="5532842" y="1583592"/>
            <a:ext cx="3153958" cy="2733430"/>
          </a:xfrm>
          <a:prstGeom prst="rect">
            <a:avLst/>
          </a:prstGeom>
        </p:spPr>
      </p:pic>
      <p:sp>
        <p:nvSpPr>
          <p:cNvPr id="4" name="TextBox 3">
            <a:extLst>
              <a:ext uri="{FF2B5EF4-FFF2-40B4-BE49-F238E27FC236}">
                <a16:creationId xmlns:a16="http://schemas.microsoft.com/office/drawing/2014/main" id="{23CB8657-B9D1-A242-BEA2-C78FA815A064}"/>
              </a:ext>
            </a:extLst>
          </p:cNvPr>
          <p:cNvSpPr txBox="1"/>
          <p:nvPr/>
        </p:nvSpPr>
        <p:spPr>
          <a:xfrm>
            <a:off x="5532841" y="4317022"/>
            <a:ext cx="3153959" cy="400110"/>
          </a:xfrm>
          <a:prstGeom prst="rect">
            <a:avLst/>
          </a:prstGeom>
          <a:noFill/>
        </p:spPr>
        <p:txBody>
          <a:bodyPr wrap="square" rtlCol="0">
            <a:spAutoFit/>
          </a:bodyPr>
          <a:lstStyle/>
          <a:p>
            <a:r>
              <a:rPr lang="en-US" sz="1000" dirty="0"/>
              <a:t>(Cali Anderson). Cervical Cancer Teaching Visual [digital image].</a:t>
            </a:r>
          </a:p>
        </p:txBody>
      </p:sp>
    </p:spTree>
    <p:extLst>
      <p:ext uri="{BB962C8B-B14F-4D97-AF65-F5344CB8AC3E}">
        <p14:creationId xmlns:p14="http://schemas.microsoft.com/office/powerpoint/2010/main" val="4274856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93117-EB41-3A42-A54D-CF65257C4792}"/>
              </a:ext>
            </a:extLst>
          </p:cNvPr>
          <p:cNvSpPr>
            <a:spLocks noGrp="1"/>
          </p:cNvSpPr>
          <p:nvPr>
            <p:ph type="title"/>
          </p:nvPr>
        </p:nvSpPr>
        <p:spPr/>
        <p:txBody>
          <a:bodyPr/>
          <a:lstStyle/>
          <a:p>
            <a:r>
              <a:rPr lang="en-US" dirty="0"/>
              <a:t>Proposed Plan</a:t>
            </a:r>
          </a:p>
        </p:txBody>
      </p:sp>
      <p:sp>
        <p:nvSpPr>
          <p:cNvPr id="3" name="Content Placeholder 2">
            <a:extLst>
              <a:ext uri="{FF2B5EF4-FFF2-40B4-BE49-F238E27FC236}">
                <a16:creationId xmlns:a16="http://schemas.microsoft.com/office/drawing/2014/main" id="{BEBB182A-2805-BA45-B819-F6DECD805FDC}"/>
              </a:ext>
            </a:extLst>
          </p:cNvPr>
          <p:cNvSpPr>
            <a:spLocks noGrp="1"/>
          </p:cNvSpPr>
          <p:nvPr>
            <p:ph idx="1"/>
          </p:nvPr>
        </p:nvSpPr>
        <p:spPr>
          <a:xfrm>
            <a:off x="457200" y="1223157"/>
            <a:ext cx="5352802" cy="3371465"/>
          </a:xfrm>
        </p:spPr>
        <p:txBody>
          <a:bodyPr vert="horz" lIns="91440" tIns="45720" rIns="91440" bIns="45720" rtlCol="0" anchor="t">
            <a:normAutofit fontScale="92500" lnSpcReduction="20000"/>
          </a:bodyPr>
          <a:lstStyle/>
          <a:p>
            <a:r>
              <a:rPr lang="en-US" dirty="0"/>
              <a:t>Curriculum development</a:t>
            </a:r>
          </a:p>
          <a:p>
            <a:pPr lvl="1"/>
            <a:r>
              <a:rPr lang="en-US" dirty="0"/>
              <a:t>Tailor to population based on analyses</a:t>
            </a:r>
          </a:p>
          <a:p>
            <a:pPr lvl="1"/>
            <a:r>
              <a:rPr lang="en-US" dirty="0"/>
              <a:t>Refine through testing</a:t>
            </a:r>
          </a:p>
          <a:p>
            <a:r>
              <a:rPr lang="en-US" dirty="0"/>
              <a:t>Menstrual hygiene kit distribution</a:t>
            </a:r>
          </a:p>
          <a:p>
            <a:pPr lvl="1"/>
            <a:r>
              <a:rPr lang="en-US" dirty="0"/>
              <a:t>Gleaning for the World WINGS kits</a:t>
            </a:r>
          </a:p>
        </p:txBody>
      </p:sp>
      <p:pic>
        <p:nvPicPr>
          <p:cNvPr id="4" name="Picture 3" descr="A picture containing indoor, sitting, small, table&#10;&#10;Description automatically generated">
            <a:extLst>
              <a:ext uri="{FF2B5EF4-FFF2-40B4-BE49-F238E27FC236}">
                <a16:creationId xmlns:a16="http://schemas.microsoft.com/office/drawing/2014/main" id="{45CF7333-1FAA-1246-B26D-5755432AB7E8}"/>
              </a:ext>
            </a:extLst>
          </p:cNvPr>
          <p:cNvPicPr>
            <a:picLocks noChangeAspect="1"/>
          </p:cNvPicPr>
          <p:nvPr/>
        </p:nvPicPr>
        <p:blipFill>
          <a:blip r:embed="rId2"/>
          <a:stretch>
            <a:fillRect/>
          </a:stretch>
        </p:blipFill>
        <p:spPr>
          <a:xfrm>
            <a:off x="5782016" y="2608474"/>
            <a:ext cx="3105396" cy="2329047"/>
          </a:xfrm>
          <a:prstGeom prst="rect">
            <a:avLst/>
          </a:prstGeom>
        </p:spPr>
      </p:pic>
      <p:pic>
        <p:nvPicPr>
          <p:cNvPr id="5" name="Picture 4" descr="A picture containing toy, colorful, sitting, table&#10;&#10;Description automatically generated">
            <a:extLst>
              <a:ext uri="{FF2B5EF4-FFF2-40B4-BE49-F238E27FC236}">
                <a16:creationId xmlns:a16="http://schemas.microsoft.com/office/drawing/2014/main" id="{CEA15F56-F541-BB4E-9641-C72FF20F10CF}"/>
              </a:ext>
            </a:extLst>
          </p:cNvPr>
          <p:cNvPicPr>
            <a:picLocks noChangeAspect="1"/>
          </p:cNvPicPr>
          <p:nvPr/>
        </p:nvPicPr>
        <p:blipFill rotWithShape="1">
          <a:blip r:embed="rId3"/>
          <a:srcRect t="7768" b="22673"/>
          <a:stretch/>
        </p:blipFill>
        <p:spPr>
          <a:xfrm>
            <a:off x="6439609" y="826463"/>
            <a:ext cx="1818196" cy="1686296"/>
          </a:xfrm>
          <a:prstGeom prst="rect">
            <a:avLst/>
          </a:prstGeom>
        </p:spPr>
      </p:pic>
      <p:sp>
        <p:nvSpPr>
          <p:cNvPr id="6" name="TextBox 5">
            <a:extLst>
              <a:ext uri="{FF2B5EF4-FFF2-40B4-BE49-F238E27FC236}">
                <a16:creationId xmlns:a16="http://schemas.microsoft.com/office/drawing/2014/main" id="{348DD88B-C074-2E4C-BAFF-0EB78FB5B019}"/>
              </a:ext>
            </a:extLst>
          </p:cNvPr>
          <p:cNvSpPr txBox="1"/>
          <p:nvPr/>
        </p:nvSpPr>
        <p:spPr>
          <a:xfrm>
            <a:off x="5950831" y="4881890"/>
            <a:ext cx="2795751" cy="523220"/>
          </a:xfrm>
          <a:prstGeom prst="rect">
            <a:avLst/>
          </a:prstGeom>
          <a:noFill/>
        </p:spPr>
        <p:txBody>
          <a:bodyPr wrap="square" rtlCol="0">
            <a:spAutoFit/>
          </a:bodyPr>
          <a:lstStyle/>
          <a:p>
            <a:r>
              <a:rPr lang="en-US" sz="1000" dirty="0"/>
              <a:t>(Robyn Anderson). WINGS kit [digital image].</a:t>
            </a:r>
          </a:p>
          <a:p>
            <a:endParaRPr lang="en-US" dirty="0"/>
          </a:p>
        </p:txBody>
      </p:sp>
    </p:spTree>
    <p:extLst>
      <p:ext uri="{BB962C8B-B14F-4D97-AF65-F5344CB8AC3E}">
        <p14:creationId xmlns:p14="http://schemas.microsoft.com/office/powerpoint/2010/main" val="3464956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977D-B405-2F40-B16A-25D0BF8FDEF8}"/>
              </a:ext>
            </a:extLst>
          </p:cNvPr>
          <p:cNvSpPr>
            <a:spLocks noGrp="1"/>
          </p:cNvSpPr>
          <p:nvPr>
            <p:ph type="title"/>
          </p:nvPr>
        </p:nvSpPr>
        <p:spPr/>
        <p:txBody>
          <a:bodyPr/>
          <a:lstStyle/>
          <a:p>
            <a:r>
              <a:rPr lang="en-US" dirty="0"/>
              <a:t>Final Product</a:t>
            </a:r>
          </a:p>
        </p:txBody>
      </p:sp>
      <p:sp>
        <p:nvSpPr>
          <p:cNvPr id="3" name="Content Placeholder 2">
            <a:extLst>
              <a:ext uri="{FF2B5EF4-FFF2-40B4-BE49-F238E27FC236}">
                <a16:creationId xmlns:a16="http://schemas.microsoft.com/office/drawing/2014/main" id="{A16EDB31-7A12-1F41-9874-04FAFDA07309}"/>
              </a:ext>
            </a:extLst>
          </p:cNvPr>
          <p:cNvSpPr>
            <a:spLocks noGrp="1"/>
          </p:cNvSpPr>
          <p:nvPr>
            <p:ph idx="1"/>
          </p:nvPr>
        </p:nvSpPr>
        <p:spPr>
          <a:xfrm>
            <a:off x="457200" y="1200151"/>
            <a:ext cx="8229600" cy="3711343"/>
          </a:xfrm>
        </p:spPr>
        <p:txBody>
          <a:bodyPr vert="horz" lIns="91440" tIns="45720" rIns="91440" bIns="45720" rtlCol="0" anchor="t">
            <a:normAutofit/>
          </a:bodyPr>
          <a:lstStyle/>
          <a:p>
            <a:r>
              <a:rPr lang="en-US" dirty="0"/>
              <a:t>A sexual and reproductive health education curriculum for Ugandan and Rwandan women</a:t>
            </a:r>
          </a:p>
          <a:p>
            <a:pPr lvl="1"/>
            <a:r>
              <a:rPr lang="en-US" dirty="0"/>
              <a:t>User</a:t>
            </a:r>
            <a:r>
              <a:rPr lang="en-US" dirty="0">
                <a:solidFill>
                  <a:srgbClr val="FFFFFF"/>
                </a:solidFill>
              </a:rPr>
              <a:t> </a:t>
            </a:r>
            <a:r>
              <a:rPr lang="en-US" dirty="0"/>
              <a:t>friendly for groups without a health background</a:t>
            </a:r>
          </a:p>
          <a:p>
            <a:pPr lvl="1"/>
            <a:r>
              <a:rPr lang="en-US" dirty="0"/>
              <a:t>Able to be used by non-profit and missionary groups</a:t>
            </a:r>
            <a:endParaRPr lang="en-US"/>
          </a:p>
        </p:txBody>
      </p:sp>
    </p:spTree>
    <p:extLst>
      <p:ext uri="{BB962C8B-B14F-4D97-AF65-F5344CB8AC3E}">
        <p14:creationId xmlns:p14="http://schemas.microsoft.com/office/powerpoint/2010/main" val="160151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DED81-EB90-3A47-BDA3-8174E87D8AA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CAE0962-6824-CB49-A582-F26FA026AF06}"/>
              </a:ext>
            </a:extLst>
          </p:cNvPr>
          <p:cNvSpPr>
            <a:spLocks noGrp="1"/>
          </p:cNvSpPr>
          <p:nvPr>
            <p:ph idx="1"/>
          </p:nvPr>
        </p:nvSpPr>
        <p:spPr>
          <a:xfrm>
            <a:off x="313840" y="1072573"/>
            <a:ext cx="8516319" cy="3394472"/>
          </a:xfrm>
        </p:spPr>
        <p:txBody>
          <a:bodyPr>
            <a:normAutofit fontScale="25000" lnSpcReduction="20000"/>
          </a:bodyPr>
          <a:lstStyle/>
          <a:p>
            <a:pPr marL="240030" indent="-240030">
              <a:buFont typeface="+mj-lt"/>
              <a:buAutoNum type="arabicPeriod"/>
            </a:pPr>
            <a:r>
              <a:rPr lang="en-US" sz="4400" dirty="0"/>
              <a:t>World Health Organization. Women and health: today’s evidence tomorrow’s agenda. </a:t>
            </a:r>
            <a:r>
              <a:rPr lang="en-US" sz="4400" u="sng" dirty="0">
                <a:hlinkClick r:id="rId2"/>
              </a:rPr>
              <a:t>https://apps.who.int/iris/bitstream/handle/10665/44168/9789241563857_eng.pdf;jsessionid=D0D26F18134A03A3D00F54D838E10EA5?sequence=1</a:t>
            </a:r>
            <a:r>
              <a:rPr lang="en-US" sz="4400" dirty="0"/>
              <a:t>. Published 2009. Accessed January 2020. </a:t>
            </a:r>
          </a:p>
          <a:p>
            <a:pPr marL="240030" lvl="0" indent="-240030">
              <a:buFont typeface="+mj-lt"/>
              <a:buAutoNum type="arabicPeriod"/>
            </a:pPr>
            <a:r>
              <a:rPr lang="en-US" sz="4400" dirty="0" err="1"/>
              <a:t>Basu</a:t>
            </a:r>
            <a:r>
              <a:rPr lang="en-US" sz="4400" dirty="0"/>
              <a:t> AM, Stephenson R. Low levels of maternal education and the proximate determinants of childhood mortality: a little learning is not a dangerous thing. </a:t>
            </a:r>
            <a:r>
              <a:rPr lang="en-US" sz="4400" i="1" dirty="0"/>
              <a:t>Soc Sci Med.</a:t>
            </a:r>
            <a:r>
              <a:rPr lang="en-US" sz="4400" dirty="0"/>
              <a:t> 2005; 60(9): 2011-2023. </a:t>
            </a:r>
            <a:r>
              <a:rPr lang="en-US" sz="4400" u="sng" dirty="0">
                <a:hlinkClick r:id="rId3"/>
              </a:rPr>
              <a:t>https://doi.org/10.1016/jsocscimed.2004.08.057</a:t>
            </a:r>
            <a:r>
              <a:rPr lang="en-US" sz="4400" u="sng" dirty="0"/>
              <a:t>. </a:t>
            </a:r>
            <a:endParaRPr lang="en-US" sz="4400" dirty="0"/>
          </a:p>
          <a:p>
            <a:pPr marL="240030" lvl="0" indent="-240030">
              <a:buFont typeface="+mj-lt"/>
              <a:buAutoNum type="arabicPeriod"/>
            </a:pPr>
            <a:r>
              <a:rPr lang="en-US" sz="4400" dirty="0"/>
              <a:t>Grown C, Gupta GR, </a:t>
            </a:r>
            <a:r>
              <a:rPr lang="en-US" sz="4400" dirty="0" err="1"/>
              <a:t>Pande</a:t>
            </a:r>
            <a:r>
              <a:rPr lang="en-US" sz="4400" dirty="0"/>
              <a:t> R. Taking action to improving women’s health through gender equality and women’s empowerment. </a:t>
            </a:r>
            <a:r>
              <a:rPr lang="en-US" sz="4400" i="1" dirty="0"/>
              <a:t>Lancet</a:t>
            </a:r>
            <a:r>
              <a:rPr lang="en-US" sz="4400" dirty="0"/>
              <a:t>. 2005; 365(9458): P541-543. </a:t>
            </a:r>
            <a:r>
              <a:rPr lang="en-US" sz="4400" u="sng" dirty="0">
                <a:hlinkClick r:id="rId4"/>
              </a:rPr>
              <a:t>https://doi.org/10.1016/S0140-6736(05)17872-6</a:t>
            </a:r>
            <a:r>
              <a:rPr lang="en-US" sz="4400" u="sng" dirty="0"/>
              <a:t>. </a:t>
            </a:r>
            <a:r>
              <a:rPr lang="en-US" sz="4400" dirty="0"/>
              <a:t> </a:t>
            </a:r>
          </a:p>
          <a:p>
            <a:pPr marL="240030" lvl="0" indent="-240030">
              <a:buFont typeface="+mj-lt"/>
              <a:buAutoNum type="arabicPeriod"/>
            </a:pPr>
            <a:r>
              <a:rPr lang="en-US" sz="4400" dirty="0"/>
              <a:t>United Nations Entity for Gender Equality and the Empowerment of Women. The United Nations fourth world conference. </a:t>
            </a:r>
            <a:r>
              <a:rPr lang="en-US" sz="4400" u="sng" dirty="0">
                <a:hlinkClick r:id="rId5"/>
              </a:rPr>
              <a:t>https://www.un.org/womenwatch/daw/beijing/platform/educa.htm</a:t>
            </a:r>
            <a:r>
              <a:rPr lang="en-US" sz="4400" dirty="0"/>
              <a:t>. Published September 1995. Accessed January 2020.</a:t>
            </a:r>
          </a:p>
          <a:p>
            <a:pPr marL="240030" indent="-240030">
              <a:buFont typeface="+mj-lt"/>
              <a:buAutoNum type="arabicPeriod"/>
            </a:pPr>
            <a:r>
              <a:rPr lang="en-US" sz="4400" dirty="0" err="1"/>
              <a:t>IsGlobal</a:t>
            </a:r>
            <a:r>
              <a:rPr lang="en-US" sz="4400" dirty="0"/>
              <a:t>, Barcelona Institute for Global Health. Knowledge attitudes and practices concerning Menstrual Hygiene Management (MHM) of adolescents in rural primary schools in Malawi. </a:t>
            </a:r>
            <a:r>
              <a:rPr lang="en-US" sz="4400" dirty="0">
                <a:hlinkClick r:id="rId6"/>
              </a:rPr>
              <a:t>https://www.isglobal.org/documents/10179/7339333/MFP+Daniel+Enzler/4565e949-c2d2-48d9-b1c5-52fb30571a39</a:t>
            </a:r>
            <a:r>
              <a:rPr lang="en-US" sz="4400" dirty="0"/>
              <a:t>. Published June 27, 2018. Accessed February 20, 2020. </a:t>
            </a:r>
          </a:p>
          <a:p>
            <a:pPr marL="240030" indent="-240030">
              <a:buFont typeface="+mj-lt"/>
              <a:buAutoNum type="arabicPeriod"/>
            </a:pPr>
            <a:r>
              <a:rPr lang="en-US" sz="4400" dirty="0"/>
              <a:t>Sommer M, Caruso BA, </a:t>
            </a:r>
            <a:r>
              <a:rPr lang="en-US" sz="4400" dirty="0" err="1"/>
              <a:t>Sahin</a:t>
            </a:r>
            <a:r>
              <a:rPr lang="en-US" sz="4400" dirty="0"/>
              <a:t> M, Calderon T, </a:t>
            </a:r>
            <a:r>
              <a:rPr lang="en-US" sz="4400" dirty="0" err="1"/>
              <a:t>Cavill</a:t>
            </a:r>
            <a:r>
              <a:rPr lang="en-US" sz="4400" dirty="0"/>
              <a:t> S, Mahon T. A time for global action: addressing girls’ menstrual hygiene management needs in schools. </a:t>
            </a:r>
            <a:r>
              <a:rPr lang="en-US" sz="4400" i="1" dirty="0" err="1"/>
              <a:t>PLoS</a:t>
            </a:r>
            <a:r>
              <a:rPr lang="en-US" sz="4400" i="1" dirty="0"/>
              <a:t> Med. </a:t>
            </a:r>
            <a:r>
              <a:rPr lang="en-US" sz="4400" dirty="0"/>
              <a:t>2016; 13(2): e1001962. </a:t>
            </a:r>
            <a:r>
              <a:rPr lang="en-US" sz="4400" dirty="0">
                <a:hlinkClick r:id="rId7"/>
              </a:rPr>
              <a:t>https://doi.org/10.1371/journal/pmed.1001962</a:t>
            </a:r>
            <a:r>
              <a:rPr lang="en-US" sz="4400" dirty="0"/>
              <a:t>. </a:t>
            </a:r>
          </a:p>
          <a:p>
            <a:pPr marL="240030" indent="-240030">
              <a:buFont typeface="+mj-lt"/>
              <a:buAutoNum type="arabicPeriod"/>
            </a:pPr>
            <a:r>
              <a:rPr lang="en-US" sz="4400" dirty="0"/>
              <a:t>United Nations Population Fund. Comprehensive sexuality education. </a:t>
            </a:r>
            <a:r>
              <a:rPr lang="en-US" sz="4400" u="sng" dirty="0">
                <a:hlinkClick r:id="rId8"/>
              </a:rPr>
              <a:t>https://www.unfpa.org/comprehensive-sexuality-education</a:t>
            </a:r>
            <a:r>
              <a:rPr lang="en-US" sz="4400" u="sng" dirty="0"/>
              <a:t>. </a:t>
            </a:r>
            <a:r>
              <a:rPr lang="en-US" sz="4400" dirty="0"/>
              <a:t>Updated September 2016. Accessed January 2020. </a:t>
            </a:r>
          </a:p>
          <a:p>
            <a:pPr marL="240030" indent="-240030">
              <a:buFont typeface="+mj-lt"/>
              <a:buAutoNum type="arabicPeriod"/>
            </a:pPr>
            <a:r>
              <a:rPr lang="en-US" sz="4400" dirty="0"/>
              <a:t>The Republic of Uganda Ministry of Education &amp; Sports. Presidential Initiative on AIDS Strategy for Communication to Youth (PIASCY). </a:t>
            </a:r>
            <a:r>
              <a:rPr lang="en-US" sz="4400" dirty="0">
                <a:hlinkClick r:id="rId9"/>
              </a:rPr>
              <a:t>https://hivhealthclearinghouse.unesco.org/sites/default/files/resources/PIASCY_Helping_pupils_to_stay_safe_290b_EN.pdf</a:t>
            </a:r>
            <a:r>
              <a:rPr lang="en-US" sz="4400" dirty="0"/>
              <a:t>. Published 2003. Accessed March 1, 2020. </a:t>
            </a:r>
          </a:p>
          <a:p>
            <a:pPr marL="240030" indent="-240030">
              <a:buFont typeface="+mj-lt"/>
              <a:buAutoNum type="arabicPeriod"/>
            </a:pPr>
            <a:r>
              <a:rPr lang="en-US" sz="4400" dirty="0"/>
              <a:t>United Nations Educational, Scientific and Cultural Organization (UNESCO). Ministerial commitment on comprehensive sexuality education and sexual and reproductive health services for adolescents and young people in Eastern and Southern Africa (ESA). </a:t>
            </a:r>
            <a:r>
              <a:rPr lang="en-US" sz="4400" dirty="0">
                <a:hlinkClick r:id="rId10"/>
              </a:rPr>
              <a:t>http://www.unesco.org/new/fileadmin/MULTIMEDIA/HQ/HIV-AIDS/pdf/ESACommitmentFINALAffirmedon7thDecember.pdf</a:t>
            </a:r>
            <a:r>
              <a:rPr lang="en-US" sz="4400" dirty="0"/>
              <a:t>. Published December 7, 2013. Accessed March 2, 2020. </a:t>
            </a:r>
          </a:p>
          <a:p>
            <a:pPr marL="240030" indent="-240030">
              <a:buFont typeface="+mj-lt"/>
              <a:buAutoNum type="arabicPeriod"/>
            </a:pPr>
            <a:r>
              <a:rPr lang="en-US" sz="4400" dirty="0"/>
              <a:t>Reproductive Health Uganda. National sexuality education framework launched. </a:t>
            </a:r>
            <a:r>
              <a:rPr lang="en-US" sz="4400" dirty="0">
                <a:hlinkClick r:id="rId11"/>
              </a:rPr>
              <a:t>https://www.rhu.or.ug/national-sexuality-education-framework-launched/</a:t>
            </a:r>
            <a:r>
              <a:rPr lang="en-US" sz="4400" dirty="0"/>
              <a:t>. Published May 23, 2018. Accessed March 2, 2020. </a:t>
            </a: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811867926"/>
      </p:ext>
    </p:extLst>
  </p:cSld>
  <p:clrMapOvr>
    <a:masterClrMapping/>
  </p:clrMapOvr>
</p:sld>
</file>

<file path=ppt/theme/theme1.xml><?xml version="1.0" encoding="utf-8"?>
<a:theme xmlns:a="http://schemas.openxmlformats.org/drawingml/2006/main" name="Office Theme">
  <a:themeElements>
    <a:clrScheme name="Liberty">
      <a:dk1>
        <a:srgbClr val="FFFFFF"/>
      </a:dk1>
      <a:lt1>
        <a:sysClr val="window" lastClr="FFFFFF"/>
      </a:lt1>
      <a:dk2>
        <a:srgbClr val="0A193E"/>
      </a:dk2>
      <a:lt2>
        <a:srgbClr val="0A193E"/>
      </a:lt2>
      <a:accent1>
        <a:srgbClr val="8EC1EB"/>
      </a:accent1>
      <a:accent2>
        <a:srgbClr val="BCBDBF"/>
      </a:accent2>
      <a:accent3>
        <a:srgbClr val="3C3E42"/>
      </a:accent3>
      <a:accent4>
        <a:srgbClr val="8A0000"/>
      </a:accent4>
      <a:accent5>
        <a:srgbClr val="CE1126"/>
      </a:accent5>
      <a:accent6>
        <a:srgbClr val="008ED6"/>
      </a:accent6>
      <a:hlink>
        <a:srgbClr val="8EC1EB"/>
      </a:hlink>
      <a:folHlink>
        <a:srgbClr val="BCBDBF"/>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765</Words>
  <Application>Microsoft Macintosh PowerPoint</Application>
  <PresentationFormat>On-screen Show (16:9)</PresentationFormat>
  <Paragraphs>60</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Cambria</vt:lpstr>
      <vt:lpstr>Office Theme</vt:lpstr>
      <vt:lpstr>The Delivery of Reproductive Health Knowledge to African Women Living in Low-Resource Regions</vt:lpstr>
      <vt:lpstr>Background</vt:lpstr>
      <vt:lpstr>Educational Need</vt:lpstr>
      <vt:lpstr>Menstrual Stigma</vt:lpstr>
      <vt:lpstr>Existing Literature</vt:lpstr>
      <vt:lpstr>Methods</vt:lpstr>
      <vt:lpstr>Proposed Plan</vt:lpstr>
      <vt:lpstr>Final Product</vt:lpstr>
      <vt:lpstr>References</vt:lpstr>
    </vt:vector>
  </TitlesOfParts>
  <Company>Liberty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Dugan</dc:creator>
  <cp:lastModifiedBy>Anderson, Cali Lin (Public &amp; Community Health)</cp:lastModifiedBy>
  <cp:revision>116</cp:revision>
  <dcterms:created xsi:type="dcterms:W3CDTF">2014-11-10T20:35:24Z</dcterms:created>
  <dcterms:modified xsi:type="dcterms:W3CDTF">2020-03-03T16:18:01Z</dcterms:modified>
</cp:coreProperties>
</file>