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8" r:id="rId2"/>
    <p:sldId id="257" r:id="rId3"/>
    <p:sldId id="267" r:id="rId4"/>
    <p:sldId id="259" r:id="rId5"/>
    <p:sldId id="260" r:id="rId6"/>
    <p:sldId id="261" r:id="rId7"/>
    <p:sldId id="262" r:id="rId8"/>
    <p:sldId id="263" r:id="rId9"/>
    <p:sldId id="264" r:id="rId10"/>
    <p:sldId id="265" r:id="rId11"/>
    <p:sldId id="271" r:id="rId12"/>
    <p:sldId id="266" r:id="rId13"/>
    <p:sldId id="268" r:id="rId14"/>
    <p:sldId id="269" r:id="rId15"/>
    <p:sldId id="270" r:id="rId16"/>
    <p:sldId id="272" r:id="rId17"/>
    <p:sldId id="273" r:id="rId1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786" autoAdjust="0"/>
  </p:normalViewPr>
  <p:slideViewPr>
    <p:cSldViewPr snapToGrid="0" snapToObjects="1">
      <p:cViewPr varScale="1">
        <p:scale>
          <a:sx n="118" d="100"/>
          <a:sy n="118" d="100"/>
        </p:scale>
        <p:origin x="1326" y="10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68E38D-99FD-4BCB-89FD-C9321EEC94FD}" type="datetimeFigureOut">
              <a:rPr lang="en-US" smtClean="0"/>
              <a:t>3/3/2020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C02926-3742-4B8A-8BA8-1D0761D8D164}" type="slidenum">
              <a:rPr lang="en-US" smtClean="0"/>
              <a:t>‹#›</a:t>
            </a:fld>
            <a:endParaRPr lang="en-US"/>
          </a:p>
        </p:txBody>
      </p:sp>
    </p:spTree>
    <p:extLst>
      <p:ext uri="{BB962C8B-B14F-4D97-AF65-F5344CB8AC3E}">
        <p14:creationId xmlns:p14="http://schemas.microsoft.com/office/powerpoint/2010/main" val="445392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u="none" strike="noStrike" kern="1200" dirty="0">
                <a:solidFill>
                  <a:schemeClr val="tx1"/>
                </a:solidFill>
                <a:effectLst/>
                <a:latin typeface="+mn-lt"/>
                <a:ea typeface="+mn-ea"/>
                <a:cs typeface="+mn-cs"/>
              </a:rPr>
              <a:t>Shift from narcissism to empathy</a:t>
            </a:r>
            <a:r>
              <a:rPr lang="en-US" sz="1200" b="0" i="0" kern="1200" dirty="0">
                <a:solidFill>
                  <a:schemeClr val="tx1"/>
                </a:solidFill>
                <a:effectLst/>
                <a:latin typeface="+mn-lt"/>
                <a:ea typeface="+mn-ea"/>
                <a:cs typeface="+mn-cs"/>
              </a:rPr>
              <a:t>​</a:t>
            </a:r>
          </a:p>
          <a:p>
            <a:pPr rtl="0" fontAlgn="base"/>
            <a:r>
              <a:rPr lang="en-US" sz="1200" b="0" i="0" u="none" strike="noStrike" kern="1200" dirty="0">
                <a:solidFill>
                  <a:schemeClr val="tx1"/>
                </a:solidFill>
                <a:effectLst/>
                <a:latin typeface="+mn-lt"/>
                <a:ea typeface="+mn-ea"/>
                <a:cs typeface="+mn-cs"/>
              </a:rPr>
              <a:t>Affective- anterior cingulate cortex, anterior insula</a:t>
            </a:r>
            <a:r>
              <a:rPr lang="en-US" sz="1200" b="0" i="0" kern="1200" dirty="0">
                <a:solidFill>
                  <a:schemeClr val="tx1"/>
                </a:solidFill>
                <a:effectLst/>
                <a:latin typeface="+mn-lt"/>
                <a:ea typeface="+mn-ea"/>
                <a:cs typeface="+mn-cs"/>
              </a:rPr>
              <a:t>​</a:t>
            </a:r>
          </a:p>
          <a:p>
            <a:pPr rtl="0" fontAlgn="base"/>
            <a:r>
              <a:rPr lang="en-US" sz="1200" b="0" i="0" u="none" strike="noStrike" kern="1200" dirty="0">
                <a:solidFill>
                  <a:schemeClr val="tx1"/>
                </a:solidFill>
                <a:effectLst/>
                <a:latin typeface="+mn-lt"/>
                <a:ea typeface="+mn-ea"/>
                <a:cs typeface="+mn-cs"/>
              </a:rPr>
              <a:t>Cognitive- medial prefrontal cortex, orbitofrontal cortex </a:t>
            </a:r>
            <a:r>
              <a:rPr lang="en-US" sz="1200" b="0" i="0" kern="1200" dirty="0">
                <a:solidFill>
                  <a:schemeClr val="tx1"/>
                </a:solidFill>
                <a:effectLst/>
                <a:latin typeface="+mn-lt"/>
                <a:ea typeface="+mn-ea"/>
                <a:cs typeface="+mn-cs"/>
              </a:rPr>
              <a:t>​</a:t>
            </a:r>
          </a:p>
          <a:p>
            <a:pPr rtl="0" fontAlgn="base"/>
            <a:r>
              <a:rPr lang="en-US" sz="1200" b="1" i="0" u="sng" kern="1200" dirty="0">
                <a:solidFill>
                  <a:schemeClr val="tx1"/>
                </a:solidFill>
                <a:effectLst/>
                <a:latin typeface="+mn-lt"/>
                <a:ea typeface="+mn-ea"/>
                <a:cs typeface="+mn-cs"/>
              </a:rPr>
              <a:t>Cognitive</a:t>
            </a:r>
            <a:r>
              <a:rPr lang="en-US" sz="1200" b="0" i="0" u="none" strike="noStrike" kern="1200" dirty="0">
                <a:solidFill>
                  <a:schemeClr val="tx1"/>
                </a:solidFill>
                <a:effectLst/>
                <a:latin typeface="+mn-lt"/>
                <a:ea typeface="+mn-ea"/>
                <a:cs typeface="+mn-cs"/>
              </a:rPr>
              <a:t> empathy is best described as understanding someone else's emotions, while </a:t>
            </a:r>
            <a:r>
              <a:rPr lang="en-US" sz="1200" b="1" i="0" u="sng" kern="1200" dirty="0">
                <a:solidFill>
                  <a:schemeClr val="tx1"/>
                </a:solidFill>
                <a:effectLst/>
                <a:latin typeface="+mn-lt"/>
                <a:ea typeface="+mn-ea"/>
                <a:cs typeface="+mn-cs"/>
              </a:rPr>
              <a:t>affective</a:t>
            </a:r>
            <a:r>
              <a:rPr lang="en-US" sz="1200" b="0" i="0" u="none" strike="noStrike" kern="1200" dirty="0">
                <a:solidFill>
                  <a:schemeClr val="tx1"/>
                </a:solidFill>
                <a:effectLst/>
                <a:latin typeface="+mn-lt"/>
                <a:ea typeface="+mn-ea"/>
                <a:cs typeface="+mn-cs"/>
              </a:rPr>
              <a:t> empathy is best described as experiencing someone else's feelings.</a:t>
            </a:r>
            <a:r>
              <a:rPr lang="en-US" sz="1200" b="0" i="0" kern="1200" dirty="0">
                <a:solidFill>
                  <a:schemeClr val="tx1"/>
                </a:solidFill>
                <a:effectLst/>
                <a:latin typeface="+mn-lt"/>
                <a:ea typeface="+mn-ea"/>
                <a:cs typeface="+mn-cs"/>
              </a:rPr>
              <a:t>​</a:t>
            </a:r>
          </a:p>
          <a:p>
            <a:pPr rtl="0" fontAlgn="base"/>
            <a:r>
              <a:rPr lang="en-US" sz="1200" b="0" i="0" u="none" strike="noStrike" kern="1200" dirty="0">
                <a:solidFill>
                  <a:schemeClr val="tx1"/>
                </a:solidFill>
                <a:effectLst/>
                <a:latin typeface="+mn-lt"/>
                <a:ea typeface="+mn-ea"/>
                <a:cs typeface="+mn-cs"/>
              </a:rPr>
              <a:t>Feeling into- E</a:t>
            </a:r>
            <a:r>
              <a:rPr lang="en-US" sz="1200" b="0" i="0" kern="1200" dirty="0">
                <a:solidFill>
                  <a:schemeClr val="tx1"/>
                </a:solidFill>
                <a:effectLst/>
                <a:latin typeface="+mn-lt"/>
                <a:ea typeface="+mn-ea"/>
                <a:cs typeface="+mn-cs"/>
              </a:rPr>
              <a:t>​</a:t>
            </a:r>
          </a:p>
          <a:p>
            <a:pPr rtl="0" fontAlgn="base"/>
            <a:r>
              <a:rPr lang="en-US" sz="1200" b="0" i="0" u="none" strike="noStrike" kern="1200" dirty="0">
                <a:solidFill>
                  <a:schemeClr val="tx1"/>
                </a:solidFill>
                <a:effectLst/>
                <a:latin typeface="+mn-lt"/>
                <a:ea typeface="+mn-ea"/>
                <a:cs typeface="+mn-cs"/>
              </a:rPr>
              <a:t>Feeling with -C</a:t>
            </a: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E5C02926-3742-4B8A-8BA8-1D0761D8D164}" type="slidenum">
              <a:rPr lang="en-US" smtClean="0"/>
              <a:t>4</a:t>
            </a:fld>
            <a:endParaRPr lang="en-US"/>
          </a:p>
        </p:txBody>
      </p:sp>
    </p:spTree>
    <p:extLst>
      <p:ext uri="{BB962C8B-B14F-4D97-AF65-F5344CB8AC3E}">
        <p14:creationId xmlns:p14="http://schemas.microsoft.com/office/powerpoint/2010/main" val="1555988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u="none" strike="noStrike" kern="1200" dirty="0">
                <a:solidFill>
                  <a:schemeClr val="tx1"/>
                </a:solidFill>
                <a:effectLst/>
                <a:latin typeface="+mn-lt"/>
                <a:ea typeface="+mn-ea"/>
                <a:cs typeface="+mn-cs"/>
              </a:rPr>
              <a:t>The last factor we will be analyzing in this study is spirituality. Particularly the modern understanding of spirituality that sees humans as having an innate need to draw meaning form a higher or “sacred” power outside of themselves. This need can be filled through either organized religion or non-religious practices including a person’s work, relationships, and hobbies. It is also considered a very emotive experience which, along with the variety of ways one can experience spirituality, makes spirituality unique and different from one person to another. However, many will share common qualities in their spiritual experiences and these qualities are what we will be measuring. </a:t>
            </a:r>
            <a:r>
              <a:rPr lang="en-US" sz="1200" b="0" i="0" kern="1200" dirty="0">
                <a:solidFill>
                  <a:schemeClr val="tx1"/>
                </a:solidFill>
                <a:effectLst/>
                <a:latin typeface="+mn-lt"/>
                <a:ea typeface="+mn-ea"/>
                <a:cs typeface="+mn-cs"/>
              </a:rPr>
              <a:t>​</a:t>
            </a:r>
            <a:endParaRPr lang="en-US" b="0" i="0" dirty="0">
              <a:effectLst/>
            </a:endParaRPr>
          </a:p>
          <a:p>
            <a:pPr rtl="0" fontAlgn="base"/>
            <a:r>
              <a:rPr lang="en-US" sz="1200" b="0" i="0" u="none" strike="noStrike" kern="1200" dirty="0">
                <a:solidFill>
                  <a:schemeClr val="tx1"/>
                </a:solidFill>
                <a:effectLst/>
                <a:latin typeface="+mn-lt"/>
                <a:ea typeface="+mn-ea"/>
                <a:cs typeface="+mn-cs"/>
              </a:rPr>
              <a:t>A previous understanding of spirituality in research revolved a lot around the newer term of religiosity. For our research it is important to understand that there is a distinction between these two words though they are often used synonymously. Religiosity involves the organizational, sometimes seemingly, institutional side of spirituality. It often takes place within organized religious settings and involves a group that shares a common set of norms, beliefs, and practices that they participate in regularly. Religious practices usually derive from an individual’s preexisting spirituality, however, when it doesn’t religiosity can be considered a means to enhance one’s self (Sedikides &amp; </a:t>
            </a:r>
            <a:r>
              <a:rPr lang="en-US" sz="1200" b="0" i="0" u="none" strike="noStrike" kern="1200" dirty="0" err="1">
                <a:solidFill>
                  <a:schemeClr val="tx1"/>
                </a:solidFill>
                <a:effectLst/>
                <a:latin typeface="+mn-lt"/>
                <a:ea typeface="+mn-ea"/>
                <a:cs typeface="+mn-cs"/>
              </a:rPr>
              <a:t>Gebauer</a:t>
            </a:r>
            <a:r>
              <a:rPr lang="en-US" sz="1200" b="0" i="0" u="none" strike="noStrike" kern="1200" dirty="0">
                <a:solidFill>
                  <a:schemeClr val="tx1"/>
                </a:solidFill>
                <a:effectLst/>
                <a:latin typeface="+mn-lt"/>
                <a:ea typeface="+mn-ea"/>
                <a:cs typeface="+mn-cs"/>
              </a:rPr>
              <a:t>, </a:t>
            </a:r>
            <a:endParaRPr lang="en-US" b="0" i="0" dirty="0">
              <a:effectLst/>
            </a:endParaRPr>
          </a:p>
          <a:p>
            <a:endParaRPr lang="en-US" dirty="0"/>
          </a:p>
        </p:txBody>
      </p:sp>
      <p:sp>
        <p:nvSpPr>
          <p:cNvPr id="4" name="Slide Number Placeholder 3"/>
          <p:cNvSpPr>
            <a:spLocks noGrp="1"/>
          </p:cNvSpPr>
          <p:nvPr>
            <p:ph type="sldNum" sz="quarter" idx="5"/>
          </p:nvPr>
        </p:nvSpPr>
        <p:spPr/>
        <p:txBody>
          <a:bodyPr/>
          <a:lstStyle/>
          <a:p>
            <a:fld id="{E5C02926-3742-4B8A-8BA8-1D0761D8D164}" type="slidenum">
              <a:rPr lang="en-US" smtClean="0"/>
              <a:t>5</a:t>
            </a:fld>
            <a:endParaRPr lang="en-US"/>
          </a:p>
        </p:txBody>
      </p:sp>
    </p:spTree>
    <p:extLst>
      <p:ext uri="{BB962C8B-B14F-4D97-AF65-F5344CB8AC3E}">
        <p14:creationId xmlns:p14="http://schemas.microsoft.com/office/powerpoint/2010/main" val="3338931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u="none" strike="noStrike" kern="1200" dirty="0">
                <a:solidFill>
                  <a:schemeClr val="tx1"/>
                </a:solidFill>
                <a:effectLst/>
                <a:latin typeface="+mn-lt"/>
                <a:ea typeface="+mn-ea"/>
                <a:cs typeface="+mn-cs"/>
              </a:rPr>
              <a:t>Mention that our study is still under IRB review</a:t>
            </a:r>
            <a:r>
              <a:rPr lang="en-US" sz="1200" b="0" i="0" kern="1200" dirty="0">
                <a:solidFill>
                  <a:schemeClr val="tx1"/>
                </a:solidFill>
                <a:effectLst/>
                <a:latin typeface="+mn-lt"/>
                <a:ea typeface="+mn-ea"/>
                <a:cs typeface="+mn-cs"/>
              </a:rPr>
              <a:t>​</a:t>
            </a:r>
          </a:p>
          <a:p>
            <a:pPr rtl="0" fontAlgn="base"/>
            <a:r>
              <a:rPr lang="en-US" sz="1200" b="0" i="0" u="none" strike="noStrike" kern="1200" dirty="0">
                <a:solidFill>
                  <a:schemeClr val="tx1"/>
                </a:solidFill>
                <a:effectLst/>
                <a:latin typeface="+mn-lt"/>
                <a:ea typeface="+mn-ea"/>
                <a:cs typeface="+mn-cs"/>
              </a:rPr>
              <a:t>Our study will be conducted through February and March of this year and is in the process of being approved by IRB</a:t>
            </a:r>
            <a:endParaRPr lang="en-US" sz="1200"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E5C02926-3742-4B8A-8BA8-1D0761D8D164}" type="slidenum">
              <a:rPr lang="en-US" smtClean="0"/>
              <a:t>8</a:t>
            </a:fld>
            <a:endParaRPr lang="en-US"/>
          </a:p>
        </p:txBody>
      </p:sp>
    </p:spTree>
    <p:extLst>
      <p:ext uri="{BB962C8B-B14F-4D97-AF65-F5344CB8AC3E}">
        <p14:creationId xmlns:p14="http://schemas.microsoft.com/office/powerpoint/2010/main" val="877590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err="1">
                <a:solidFill>
                  <a:schemeClr val="tx1"/>
                </a:solidFill>
                <a:effectLst/>
                <a:latin typeface="+mn-lt"/>
                <a:ea typeface="+mn-ea"/>
                <a:cs typeface="+mn-cs"/>
              </a:rPr>
              <a:t>Nvivo</a:t>
            </a:r>
            <a:r>
              <a:rPr lang="en-US" sz="1200" b="0" i="0" u="none" strike="noStrike" kern="1200" dirty="0">
                <a:solidFill>
                  <a:schemeClr val="tx1"/>
                </a:solidFill>
                <a:effectLst/>
                <a:latin typeface="+mn-lt"/>
                <a:ea typeface="+mn-ea"/>
                <a:cs typeface="+mn-cs"/>
              </a:rPr>
              <a:t> counts number of times phrases are used in a particular interview setting </a:t>
            </a:r>
            <a:endParaRPr lang="en-US" dirty="0"/>
          </a:p>
        </p:txBody>
      </p:sp>
      <p:sp>
        <p:nvSpPr>
          <p:cNvPr id="4" name="Slide Number Placeholder 3"/>
          <p:cNvSpPr>
            <a:spLocks noGrp="1"/>
          </p:cNvSpPr>
          <p:nvPr>
            <p:ph type="sldNum" sz="quarter" idx="5"/>
          </p:nvPr>
        </p:nvSpPr>
        <p:spPr/>
        <p:txBody>
          <a:bodyPr/>
          <a:lstStyle/>
          <a:p>
            <a:fld id="{E5C02926-3742-4B8A-8BA8-1D0761D8D164}" type="slidenum">
              <a:rPr lang="en-US" smtClean="0"/>
              <a:t>10</a:t>
            </a:fld>
            <a:endParaRPr lang="en-US"/>
          </a:p>
        </p:txBody>
      </p:sp>
    </p:spTree>
    <p:extLst>
      <p:ext uri="{BB962C8B-B14F-4D97-AF65-F5344CB8AC3E}">
        <p14:creationId xmlns:p14="http://schemas.microsoft.com/office/powerpoint/2010/main" val="2644574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u="none" strike="noStrike" kern="1200" dirty="0">
                <a:solidFill>
                  <a:schemeClr val="tx1"/>
                </a:solidFill>
                <a:effectLst/>
                <a:latin typeface="+mn-lt"/>
                <a:ea typeface="+mn-ea"/>
                <a:cs typeface="+mn-cs"/>
              </a:rPr>
              <a:t>Mixed-methods design</a:t>
            </a:r>
            <a:r>
              <a:rPr lang="en-US" sz="1200" b="0" i="0" kern="1200" dirty="0">
                <a:solidFill>
                  <a:schemeClr val="tx1"/>
                </a:solidFill>
                <a:effectLst/>
                <a:latin typeface="+mn-lt"/>
                <a:ea typeface="+mn-ea"/>
                <a:cs typeface="+mn-cs"/>
              </a:rPr>
              <a:t>​</a:t>
            </a:r>
          </a:p>
          <a:p>
            <a:pPr rtl="0" fontAlgn="base"/>
            <a:r>
              <a:rPr lang="en-US" sz="1200" b="0" i="0" u="none" strike="noStrike" kern="1200" dirty="0">
                <a:solidFill>
                  <a:schemeClr val="tx1"/>
                </a:solidFill>
                <a:effectLst/>
                <a:latin typeface="+mn-lt"/>
                <a:ea typeface="+mn-ea"/>
                <a:cs typeface="+mn-cs"/>
              </a:rPr>
              <a:t>	Getting </a:t>
            </a:r>
            <a:r>
              <a:rPr lang="en-US" sz="1200" b="0" i="1" u="none" strike="noStrike" kern="1200" dirty="0">
                <a:solidFill>
                  <a:schemeClr val="tx1"/>
                </a:solidFill>
                <a:effectLst/>
                <a:latin typeface="+mn-lt"/>
                <a:ea typeface="+mn-ea"/>
                <a:cs typeface="+mn-cs"/>
              </a:rPr>
              <a:t>QUANTITATIVE </a:t>
            </a:r>
            <a:r>
              <a:rPr lang="en-US" sz="1200" b="0" i="0" u="none" strike="noStrike" kern="1200" dirty="0">
                <a:solidFill>
                  <a:schemeClr val="tx1"/>
                </a:solidFill>
                <a:effectLst/>
                <a:latin typeface="+mn-lt"/>
                <a:ea typeface="+mn-ea"/>
                <a:cs typeface="+mn-cs"/>
              </a:rPr>
              <a:t>information from a survey containing all the previous measurements </a:t>
            </a:r>
            <a:r>
              <a:rPr lang="en-US" sz="1200" b="0" i="0" kern="1200" dirty="0">
                <a:solidFill>
                  <a:schemeClr val="tx1"/>
                </a:solidFill>
                <a:effectLst/>
                <a:latin typeface="+mn-lt"/>
                <a:ea typeface="+mn-ea"/>
                <a:cs typeface="+mn-cs"/>
              </a:rPr>
              <a:t>​</a:t>
            </a:r>
          </a:p>
          <a:p>
            <a:pPr rtl="0" fontAlgn="base"/>
            <a:r>
              <a:rPr lang="en-US" sz="1200" b="0" i="0" u="none" strike="noStrike" kern="1200" dirty="0">
                <a:solidFill>
                  <a:schemeClr val="tx1"/>
                </a:solidFill>
                <a:effectLst/>
                <a:latin typeface="+mn-lt"/>
                <a:ea typeface="+mn-ea"/>
                <a:cs typeface="+mn-cs"/>
              </a:rPr>
              <a:t>	And </a:t>
            </a:r>
            <a:r>
              <a:rPr lang="en-US" sz="1200" b="0" i="1" u="none" strike="noStrike" kern="1200" dirty="0">
                <a:solidFill>
                  <a:schemeClr val="tx1"/>
                </a:solidFill>
                <a:effectLst/>
                <a:latin typeface="+mn-lt"/>
                <a:ea typeface="+mn-ea"/>
                <a:cs typeface="+mn-cs"/>
              </a:rPr>
              <a:t>QALITATIVE </a:t>
            </a:r>
            <a:r>
              <a:rPr lang="en-US" sz="1200" b="0" i="0" u="none" strike="noStrike" kern="1200" dirty="0">
                <a:solidFill>
                  <a:schemeClr val="tx1"/>
                </a:solidFill>
                <a:effectLst/>
                <a:latin typeface="+mn-lt"/>
                <a:ea typeface="+mn-ea"/>
                <a:cs typeface="+mn-cs"/>
              </a:rPr>
              <a:t>information from the optional interviews</a:t>
            </a:r>
            <a:endParaRPr lang="en-US" sz="1200"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E5C02926-3742-4B8A-8BA8-1D0761D8D164}" type="slidenum">
              <a:rPr lang="en-US" smtClean="0"/>
              <a:t>11</a:t>
            </a:fld>
            <a:endParaRPr lang="en-US"/>
          </a:p>
        </p:txBody>
      </p:sp>
    </p:spTree>
    <p:extLst>
      <p:ext uri="{BB962C8B-B14F-4D97-AF65-F5344CB8AC3E}">
        <p14:creationId xmlns:p14="http://schemas.microsoft.com/office/powerpoint/2010/main" val="27452231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accent3">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C9F539B8-959B-9F40-A9B4-335D47313F70}"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155799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4063553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463286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928342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9F539B8-959B-9F40-A9B4-335D47313F70}"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899219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9F539B8-959B-9F40-A9B4-335D47313F70}" type="datetimeFigureOut">
              <a:rPr lang="en-US" smtClean="0"/>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351708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9F539B8-959B-9F40-A9B4-335D47313F70}" type="datetimeFigureOut">
              <a:rPr lang="en-US" smtClean="0"/>
              <a:t>3/3/2020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72744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9F539B8-959B-9F40-A9B4-335D47313F70}" type="datetimeFigureOut">
              <a:rPr lang="en-US" smtClean="0"/>
              <a:t>3/3/2020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214685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F539B8-959B-9F40-A9B4-335D47313F70}" type="datetimeFigureOut">
              <a:rPr lang="en-US" smtClean="0"/>
              <a:t>3/3/2020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2750575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solidFill>
                  <a:srgbClr val="868A9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9F539B8-959B-9F40-A9B4-335D47313F70}" type="datetimeFigureOut">
              <a:rPr lang="en-US" smtClean="0"/>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900289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9F539B8-959B-9F40-A9B4-335D47313F70}" type="datetimeFigureOut">
              <a:rPr lang="en-US" smtClean="0"/>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4177482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2"/>
                </a:solidFill>
              </a:defRPr>
            </a:lvl1pPr>
          </a:lstStyle>
          <a:p>
            <a:fld id="{C9F539B8-959B-9F40-A9B4-335D47313F70}" type="datetimeFigureOut">
              <a:rPr lang="en-US" smtClean="0"/>
              <a:pPr/>
              <a:t>3/3/2020</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rgbClr val="0A193E"/>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rgbClr val="0A193E"/>
                </a:solidFill>
              </a:defRPr>
            </a:lvl1pPr>
          </a:lstStyle>
          <a:p>
            <a:fld id="{6E8E2560-1547-9E46-9222-AB130F27EA50}" type="slidenum">
              <a:rPr lang="en-US" smtClean="0"/>
              <a:pPr/>
              <a:t>‹#›</a:t>
            </a:fld>
            <a:endParaRPr lang="en-US" dirty="0"/>
          </a:p>
        </p:txBody>
      </p:sp>
    </p:spTree>
    <p:extLst>
      <p:ext uri="{BB962C8B-B14F-4D97-AF65-F5344CB8AC3E}">
        <p14:creationId xmlns:p14="http://schemas.microsoft.com/office/powerpoint/2010/main" val="3116190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2"/>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1E1F2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accent3">
              <a:lumMod val="75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accent3">
              <a:lumMod val="60000"/>
              <a:lumOff val="4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accent3">
              <a:lumMod val="40000"/>
              <a:lumOff val="60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accent2">
              <a:lumMod val="20000"/>
              <a:lumOff val="8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doi.org/10.4135/9781412952576" TargetMode="External"/><Relationship Id="rId2" Type="http://schemas.openxmlformats.org/officeDocument/2006/relationships/hyperlink" Target="https://doi.org/10.1016/B978-0-12-590241-0.50013-7" TargetMode="External"/><Relationship Id="rId1" Type="http://schemas.openxmlformats.org/officeDocument/2006/relationships/slideLayout" Target="../slideLayouts/slideLayout2.xml"/><Relationship Id="rId5" Type="http://schemas.openxmlformats.org/officeDocument/2006/relationships/hyperlink" Target="https://doi.org/10.4102/hts.v74i3.4933" TargetMode="External"/><Relationship Id="rId4" Type="http://schemas.openxmlformats.org/officeDocument/2006/relationships/hyperlink" Target="https://doi.org/10.1037/0022-3514.54.5.890"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Where is the Locus of Control?</a:t>
            </a:r>
            <a:endParaRPr lang="en-US" dirty="0"/>
          </a:p>
        </p:txBody>
      </p:sp>
      <p:sp>
        <p:nvSpPr>
          <p:cNvPr id="3" name="Subtitle 2"/>
          <p:cNvSpPr>
            <a:spLocks noGrp="1"/>
          </p:cNvSpPr>
          <p:nvPr>
            <p:ph type="subTitle" idx="1"/>
          </p:nvPr>
        </p:nvSpPr>
        <p:spPr/>
        <p:txBody>
          <a:bodyPr>
            <a:normAutofit fontScale="92500" lnSpcReduction="20000"/>
          </a:bodyPr>
          <a:lstStyle/>
          <a:p>
            <a:r>
              <a:rPr lang="en-US" dirty="0"/>
              <a:t>A Mixed Methods Study of Narcissism, Empathy, and Spirituality in Undergraduate Students​</a:t>
            </a:r>
          </a:p>
          <a:p>
            <a:endParaRPr lang="en-US" dirty="0"/>
          </a:p>
        </p:txBody>
      </p:sp>
    </p:spTree>
    <p:extLst>
      <p:ext uri="{BB962C8B-B14F-4D97-AF65-F5344CB8AC3E}">
        <p14:creationId xmlns:p14="http://schemas.microsoft.com/office/powerpoint/2010/main" val="4232403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BDEBD-C77C-4EB8-9F9E-56A36978110F}"/>
              </a:ext>
            </a:extLst>
          </p:cNvPr>
          <p:cNvSpPr>
            <a:spLocks noGrp="1"/>
          </p:cNvSpPr>
          <p:nvPr>
            <p:ph type="title"/>
          </p:nvPr>
        </p:nvSpPr>
        <p:spPr/>
        <p:txBody>
          <a:bodyPr/>
          <a:lstStyle/>
          <a:p>
            <a:pPr algn="l"/>
            <a:r>
              <a:rPr lang="en-US" b="1" dirty="0"/>
              <a:t>Measures (cont.)</a:t>
            </a:r>
            <a:endParaRPr lang="en-US" dirty="0"/>
          </a:p>
        </p:txBody>
      </p:sp>
      <p:sp>
        <p:nvSpPr>
          <p:cNvPr id="3" name="Content Placeholder 2">
            <a:extLst>
              <a:ext uri="{FF2B5EF4-FFF2-40B4-BE49-F238E27FC236}">
                <a16:creationId xmlns:a16="http://schemas.microsoft.com/office/drawing/2014/main" id="{648193EA-547D-4B65-8960-4A48E9D9265E}"/>
              </a:ext>
            </a:extLst>
          </p:cNvPr>
          <p:cNvSpPr>
            <a:spLocks noGrp="1"/>
          </p:cNvSpPr>
          <p:nvPr>
            <p:ph idx="1"/>
          </p:nvPr>
        </p:nvSpPr>
        <p:spPr/>
        <p:txBody>
          <a:bodyPr>
            <a:normAutofit fontScale="32500" lnSpcReduction="20000"/>
          </a:bodyPr>
          <a:lstStyle/>
          <a:p>
            <a:pPr fontAlgn="base"/>
            <a:r>
              <a:rPr lang="en-US" sz="6200" dirty="0"/>
              <a:t>Spiritual Involvement and Belief Scale (SIBS)​</a:t>
            </a:r>
          </a:p>
          <a:p>
            <a:pPr lvl="1" fontAlgn="base"/>
            <a:r>
              <a:rPr lang="en-US" sz="5500" dirty="0"/>
              <a:t>Developed by Hatch, Burg, </a:t>
            </a:r>
            <a:r>
              <a:rPr lang="en-US" sz="5500" dirty="0" err="1"/>
              <a:t>Naberhaus</a:t>
            </a:r>
            <a:r>
              <a:rPr lang="en-US" sz="5500" dirty="0"/>
              <a:t>, &amp; </a:t>
            </a:r>
            <a:r>
              <a:rPr lang="en-US" sz="5500" dirty="0" err="1"/>
              <a:t>Hellmich</a:t>
            </a:r>
            <a:r>
              <a:rPr lang="en-US" sz="5500" b="1" dirty="0"/>
              <a:t> </a:t>
            </a:r>
            <a:r>
              <a:rPr lang="en-US" sz="5500" dirty="0"/>
              <a:t>(1998) to create a more universal scale of spirituality that could be used within the medical field​</a:t>
            </a:r>
          </a:p>
          <a:p>
            <a:pPr lvl="1" fontAlgn="base"/>
            <a:r>
              <a:rPr lang="en-US" sz="5500" dirty="0"/>
              <a:t>26 items &amp; separated into four distinct factors of External/Ritual, Internal/Fluid, Existential/Meditative, and Humility/Personal Application​</a:t>
            </a:r>
          </a:p>
          <a:p>
            <a:pPr lvl="1" fontAlgn="base"/>
            <a:r>
              <a:rPr lang="en-US" sz="5500" dirty="0"/>
              <a:t>5- point Likert scale --&gt; "Strongly agree" to "Strongly disagree“​</a:t>
            </a:r>
          </a:p>
          <a:p>
            <a:pPr fontAlgn="base"/>
            <a:r>
              <a:rPr lang="en-US" sz="6200" dirty="0"/>
              <a:t>Semi-structured Interview​</a:t>
            </a:r>
          </a:p>
          <a:p>
            <a:pPr lvl="1" fontAlgn="base"/>
            <a:r>
              <a:rPr lang="en-US" sz="5500" dirty="0"/>
              <a:t>Using NVivo to decode qualitative interviews​</a:t>
            </a:r>
          </a:p>
          <a:p>
            <a:pPr lvl="1" fontAlgn="base"/>
            <a:r>
              <a:rPr lang="en-US" sz="5500" dirty="0"/>
              <a:t>Specifically personal pronoun usage to gain insight on individual’s locus of control</a:t>
            </a:r>
          </a:p>
          <a:p>
            <a:endParaRPr lang="en-US" dirty="0"/>
          </a:p>
        </p:txBody>
      </p:sp>
    </p:spTree>
    <p:extLst>
      <p:ext uri="{BB962C8B-B14F-4D97-AF65-F5344CB8AC3E}">
        <p14:creationId xmlns:p14="http://schemas.microsoft.com/office/powerpoint/2010/main" val="1141055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BDEBD-C77C-4EB8-9F9E-56A36978110F}"/>
              </a:ext>
            </a:extLst>
          </p:cNvPr>
          <p:cNvSpPr>
            <a:spLocks noGrp="1"/>
          </p:cNvSpPr>
          <p:nvPr>
            <p:ph type="title"/>
          </p:nvPr>
        </p:nvSpPr>
        <p:spPr/>
        <p:txBody>
          <a:bodyPr/>
          <a:lstStyle/>
          <a:p>
            <a:pPr algn="l"/>
            <a:r>
              <a:rPr lang="en-US" b="1" dirty="0"/>
              <a:t>Procedure</a:t>
            </a:r>
            <a:endParaRPr lang="en-US" dirty="0"/>
          </a:p>
        </p:txBody>
      </p:sp>
      <p:sp>
        <p:nvSpPr>
          <p:cNvPr id="3" name="Content Placeholder 2">
            <a:extLst>
              <a:ext uri="{FF2B5EF4-FFF2-40B4-BE49-F238E27FC236}">
                <a16:creationId xmlns:a16="http://schemas.microsoft.com/office/drawing/2014/main" id="{648193EA-547D-4B65-8960-4A48E9D9265E}"/>
              </a:ext>
            </a:extLst>
          </p:cNvPr>
          <p:cNvSpPr>
            <a:spLocks noGrp="1"/>
          </p:cNvSpPr>
          <p:nvPr>
            <p:ph idx="1"/>
          </p:nvPr>
        </p:nvSpPr>
        <p:spPr/>
        <p:txBody>
          <a:bodyPr/>
          <a:lstStyle/>
          <a:p>
            <a:pPr fontAlgn="base"/>
            <a:r>
              <a:rPr lang="en-US" sz="2000" dirty="0"/>
              <a:t>Mixed-methods design​</a:t>
            </a:r>
          </a:p>
          <a:p>
            <a:pPr fontAlgn="base"/>
            <a:r>
              <a:rPr lang="en-US" sz="2000" dirty="0"/>
              <a:t>Recruitment​</a:t>
            </a:r>
          </a:p>
          <a:p>
            <a:pPr lvl="1" fontAlgn="base"/>
            <a:r>
              <a:rPr lang="en-US" sz="1800" dirty="0"/>
              <a:t>Psychology activity credit​</a:t>
            </a:r>
          </a:p>
          <a:p>
            <a:pPr lvl="1" fontAlgn="base"/>
            <a:r>
              <a:rPr lang="en-US" sz="1800" dirty="0"/>
              <a:t>Posted on the department webpage</a:t>
            </a:r>
          </a:p>
          <a:p>
            <a:endParaRPr lang="en-US" dirty="0"/>
          </a:p>
        </p:txBody>
      </p:sp>
    </p:spTree>
    <p:extLst>
      <p:ext uri="{BB962C8B-B14F-4D97-AF65-F5344CB8AC3E}">
        <p14:creationId xmlns:p14="http://schemas.microsoft.com/office/powerpoint/2010/main" val="2599652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BDEBD-C77C-4EB8-9F9E-56A36978110F}"/>
              </a:ext>
            </a:extLst>
          </p:cNvPr>
          <p:cNvSpPr>
            <a:spLocks noGrp="1"/>
          </p:cNvSpPr>
          <p:nvPr>
            <p:ph type="title"/>
          </p:nvPr>
        </p:nvSpPr>
        <p:spPr/>
        <p:txBody>
          <a:bodyPr/>
          <a:lstStyle/>
          <a:p>
            <a:pPr algn="l"/>
            <a:r>
              <a:rPr lang="en-US" dirty="0"/>
              <a:t>Results</a:t>
            </a:r>
          </a:p>
        </p:txBody>
      </p:sp>
      <p:sp>
        <p:nvSpPr>
          <p:cNvPr id="3" name="Content Placeholder 2">
            <a:extLst>
              <a:ext uri="{FF2B5EF4-FFF2-40B4-BE49-F238E27FC236}">
                <a16:creationId xmlns:a16="http://schemas.microsoft.com/office/drawing/2014/main" id="{648193EA-547D-4B65-8960-4A48E9D9265E}"/>
              </a:ext>
            </a:extLst>
          </p:cNvPr>
          <p:cNvSpPr>
            <a:spLocks noGrp="1"/>
          </p:cNvSpPr>
          <p:nvPr>
            <p:ph idx="1"/>
          </p:nvPr>
        </p:nvSpPr>
        <p:spPr/>
        <p:txBody>
          <a:bodyPr/>
          <a:lstStyle/>
          <a:p>
            <a:r>
              <a:rPr lang="en-US" dirty="0"/>
              <a:t>SPSS Output</a:t>
            </a:r>
          </a:p>
        </p:txBody>
      </p:sp>
    </p:spTree>
    <p:extLst>
      <p:ext uri="{BB962C8B-B14F-4D97-AF65-F5344CB8AC3E}">
        <p14:creationId xmlns:p14="http://schemas.microsoft.com/office/powerpoint/2010/main" val="1607476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BDEBD-C77C-4EB8-9F9E-56A36978110F}"/>
              </a:ext>
            </a:extLst>
          </p:cNvPr>
          <p:cNvSpPr>
            <a:spLocks noGrp="1"/>
          </p:cNvSpPr>
          <p:nvPr>
            <p:ph type="title"/>
          </p:nvPr>
        </p:nvSpPr>
        <p:spPr/>
        <p:txBody>
          <a:bodyPr/>
          <a:lstStyle/>
          <a:p>
            <a:pPr algn="l"/>
            <a:r>
              <a:rPr lang="en-US" dirty="0"/>
              <a:t>Results (cont.)</a:t>
            </a:r>
          </a:p>
        </p:txBody>
      </p:sp>
      <p:sp>
        <p:nvSpPr>
          <p:cNvPr id="3" name="Content Placeholder 2">
            <a:extLst>
              <a:ext uri="{FF2B5EF4-FFF2-40B4-BE49-F238E27FC236}">
                <a16:creationId xmlns:a16="http://schemas.microsoft.com/office/drawing/2014/main" id="{648193EA-547D-4B65-8960-4A48E9D9265E}"/>
              </a:ext>
            </a:extLst>
          </p:cNvPr>
          <p:cNvSpPr>
            <a:spLocks noGrp="1"/>
          </p:cNvSpPr>
          <p:nvPr>
            <p:ph idx="1"/>
          </p:nvPr>
        </p:nvSpPr>
        <p:spPr/>
        <p:txBody>
          <a:bodyPr/>
          <a:lstStyle/>
          <a:p>
            <a:r>
              <a:rPr lang="en-US" dirty="0"/>
              <a:t>SPSS Output</a:t>
            </a:r>
          </a:p>
        </p:txBody>
      </p:sp>
    </p:spTree>
    <p:extLst>
      <p:ext uri="{BB962C8B-B14F-4D97-AF65-F5344CB8AC3E}">
        <p14:creationId xmlns:p14="http://schemas.microsoft.com/office/powerpoint/2010/main" val="9712513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BDEBD-C77C-4EB8-9F9E-56A36978110F}"/>
              </a:ext>
            </a:extLst>
          </p:cNvPr>
          <p:cNvSpPr>
            <a:spLocks noGrp="1"/>
          </p:cNvSpPr>
          <p:nvPr>
            <p:ph type="title"/>
          </p:nvPr>
        </p:nvSpPr>
        <p:spPr/>
        <p:txBody>
          <a:bodyPr/>
          <a:lstStyle/>
          <a:p>
            <a:pPr algn="l"/>
            <a:r>
              <a:rPr lang="en-US" dirty="0"/>
              <a:t>Results (cont.)</a:t>
            </a:r>
          </a:p>
        </p:txBody>
      </p:sp>
      <p:sp>
        <p:nvSpPr>
          <p:cNvPr id="3" name="Content Placeholder 2">
            <a:extLst>
              <a:ext uri="{FF2B5EF4-FFF2-40B4-BE49-F238E27FC236}">
                <a16:creationId xmlns:a16="http://schemas.microsoft.com/office/drawing/2014/main" id="{648193EA-547D-4B65-8960-4A48E9D9265E}"/>
              </a:ext>
            </a:extLst>
          </p:cNvPr>
          <p:cNvSpPr>
            <a:spLocks noGrp="1"/>
          </p:cNvSpPr>
          <p:nvPr>
            <p:ph idx="1"/>
          </p:nvPr>
        </p:nvSpPr>
        <p:spPr/>
        <p:txBody>
          <a:bodyPr/>
          <a:lstStyle/>
          <a:p>
            <a:r>
              <a:rPr lang="en-US" dirty="0"/>
              <a:t>Qualitative Output</a:t>
            </a:r>
          </a:p>
        </p:txBody>
      </p:sp>
    </p:spTree>
    <p:extLst>
      <p:ext uri="{BB962C8B-B14F-4D97-AF65-F5344CB8AC3E}">
        <p14:creationId xmlns:p14="http://schemas.microsoft.com/office/powerpoint/2010/main" val="4102895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BDEBD-C77C-4EB8-9F9E-56A36978110F}"/>
              </a:ext>
            </a:extLst>
          </p:cNvPr>
          <p:cNvSpPr>
            <a:spLocks noGrp="1"/>
          </p:cNvSpPr>
          <p:nvPr>
            <p:ph type="title"/>
          </p:nvPr>
        </p:nvSpPr>
        <p:spPr/>
        <p:txBody>
          <a:bodyPr/>
          <a:lstStyle/>
          <a:p>
            <a:pPr algn="l"/>
            <a:r>
              <a:rPr lang="en-US" b="1" dirty="0"/>
              <a:t>References</a:t>
            </a:r>
            <a:endParaRPr lang="en-US" dirty="0"/>
          </a:p>
        </p:txBody>
      </p:sp>
      <p:sp>
        <p:nvSpPr>
          <p:cNvPr id="3" name="Content Placeholder 2">
            <a:extLst>
              <a:ext uri="{FF2B5EF4-FFF2-40B4-BE49-F238E27FC236}">
                <a16:creationId xmlns:a16="http://schemas.microsoft.com/office/drawing/2014/main" id="{648193EA-547D-4B65-8960-4A48E9D9265E}"/>
              </a:ext>
            </a:extLst>
          </p:cNvPr>
          <p:cNvSpPr>
            <a:spLocks noGrp="1"/>
          </p:cNvSpPr>
          <p:nvPr>
            <p:ph idx="1"/>
          </p:nvPr>
        </p:nvSpPr>
        <p:spPr/>
        <p:txBody>
          <a:bodyPr>
            <a:normAutofit fontScale="47500" lnSpcReduction="20000"/>
          </a:bodyPr>
          <a:lstStyle/>
          <a:p>
            <a:pPr fontAlgn="base"/>
            <a:r>
              <a:rPr lang="en-US" dirty="0"/>
              <a:t>Brown, C. (2015). Examining the Relationship Between Personality, Narcissism Types, and Academic Entitlement. </a:t>
            </a:r>
            <a:r>
              <a:rPr lang="en-US" i="1" dirty="0"/>
              <a:t>Valdosta State University</a:t>
            </a:r>
            <a:r>
              <a:rPr lang="en-US" dirty="0"/>
              <a:t>.​</a:t>
            </a:r>
          </a:p>
          <a:p>
            <a:pPr fontAlgn="base"/>
            <a:r>
              <a:rPr lang="en-US" dirty="0"/>
              <a:t>Davis, M. H. (1980). A multidimensional approach to individual differences in empathy. </a:t>
            </a:r>
            <a:r>
              <a:rPr lang="en-US" i="1" dirty="0"/>
              <a:t>JSAS Catalog of Selected Documents in Psychology, 10</a:t>
            </a:r>
            <a:r>
              <a:rPr lang="en-US" dirty="0"/>
              <a:t>, 85. ​</a:t>
            </a:r>
          </a:p>
          <a:p>
            <a:pPr fontAlgn="base"/>
            <a:r>
              <a:rPr lang="en-US" dirty="0"/>
              <a:t>Davis, M. H. (1983). Measuring individual differences in empathy: Evidence for a multidimensional approach. </a:t>
            </a:r>
            <a:r>
              <a:rPr lang="en-US" i="1" dirty="0"/>
              <a:t>Journal of Personality and Social Psychology, 44</a:t>
            </a:r>
            <a:r>
              <a:rPr lang="en-US" dirty="0"/>
              <a:t>(1), 113. ​</a:t>
            </a:r>
          </a:p>
          <a:p>
            <a:pPr fontAlgn="base"/>
            <a:r>
              <a:rPr lang="en-US" dirty="0"/>
              <a:t>Donahue, M. (2008). </a:t>
            </a:r>
            <a:r>
              <a:rPr lang="en-US" i="1" dirty="0"/>
              <a:t>Encyclopedia of Counseling</a:t>
            </a:r>
            <a:r>
              <a:rPr lang="en-US" dirty="0"/>
              <a:t> (F. Leong, Ed.). https://doi.org/10.4135/9781412963978 ​</a:t>
            </a:r>
          </a:p>
          <a:p>
            <a:pPr fontAlgn="base"/>
            <a:r>
              <a:rPr lang="en-US" dirty="0"/>
              <a:t>Flasbeck, V., Gonzalez-</a:t>
            </a:r>
            <a:r>
              <a:rPr lang="en-US" dirty="0" err="1"/>
              <a:t>Liencres</a:t>
            </a:r>
            <a:r>
              <a:rPr lang="en-US" dirty="0"/>
              <a:t>, C., &amp; </a:t>
            </a:r>
            <a:r>
              <a:rPr lang="en-US" dirty="0" err="1"/>
              <a:t>Brüne</a:t>
            </a:r>
            <a:r>
              <a:rPr lang="en-US" dirty="0"/>
              <a:t>, M. (2018). Chapter 2—The brain that feels into others: </a:t>
            </a:r>
            <a:r>
              <a:rPr lang="en-US" i="1" dirty="0"/>
              <a:t>Toward a neuroscience of empathy. 29</a:t>
            </a:r>
            <a:r>
              <a:rPr lang="en-US" dirty="0"/>
              <a:t>.​</a:t>
            </a:r>
          </a:p>
          <a:p>
            <a:pPr fontAlgn="base"/>
            <a:r>
              <a:rPr lang="en-US" dirty="0"/>
              <a:t>Hatch, R., Burg, M., </a:t>
            </a:r>
            <a:r>
              <a:rPr lang="en-US" dirty="0" err="1"/>
              <a:t>Naberhaus</a:t>
            </a:r>
            <a:r>
              <a:rPr lang="en-US" dirty="0"/>
              <a:t>, D., &amp; </a:t>
            </a:r>
            <a:r>
              <a:rPr lang="en-US" dirty="0" err="1"/>
              <a:t>Hellmich</a:t>
            </a:r>
            <a:r>
              <a:rPr lang="en-US" dirty="0"/>
              <a:t>, L. (1998). The spiritual involvement and beliefs scale: Development and testing of a new instrument. </a:t>
            </a:r>
            <a:r>
              <a:rPr lang="en-US" i="1" dirty="0"/>
              <a:t>Journal of Family Practice</a:t>
            </a:r>
            <a:r>
              <a:rPr lang="en-US" dirty="0"/>
              <a:t>, </a:t>
            </a:r>
            <a:r>
              <a:rPr lang="en-US" i="1" dirty="0"/>
              <a:t>46</a:t>
            </a:r>
            <a:r>
              <a:rPr lang="en-US" dirty="0"/>
              <a:t>(6).</a:t>
            </a:r>
          </a:p>
          <a:p>
            <a:endParaRPr lang="en-US" dirty="0"/>
          </a:p>
        </p:txBody>
      </p:sp>
    </p:spTree>
    <p:extLst>
      <p:ext uri="{BB962C8B-B14F-4D97-AF65-F5344CB8AC3E}">
        <p14:creationId xmlns:p14="http://schemas.microsoft.com/office/powerpoint/2010/main" val="32208197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AF96D-92E0-42CF-A661-9C0EB63AECDF}"/>
              </a:ext>
            </a:extLst>
          </p:cNvPr>
          <p:cNvSpPr>
            <a:spLocks noGrp="1"/>
          </p:cNvSpPr>
          <p:nvPr>
            <p:ph type="title"/>
          </p:nvPr>
        </p:nvSpPr>
        <p:spPr/>
        <p:txBody>
          <a:bodyPr/>
          <a:lstStyle/>
          <a:p>
            <a:pPr algn="l"/>
            <a:r>
              <a:rPr lang="en-US" b="1" dirty="0"/>
              <a:t>References (cont.)</a:t>
            </a:r>
            <a:endParaRPr lang="en-US" dirty="0"/>
          </a:p>
        </p:txBody>
      </p:sp>
      <p:sp>
        <p:nvSpPr>
          <p:cNvPr id="3" name="Content Placeholder 2">
            <a:extLst>
              <a:ext uri="{FF2B5EF4-FFF2-40B4-BE49-F238E27FC236}">
                <a16:creationId xmlns:a16="http://schemas.microsoft.com/office/drawing/2014/main" id="{4A129EFE-DB84-41FE-B542-C192B7FB07BA}"/>
              </a:ext>
            </a:extLst>
          </p:cNvPr>
          <p:cNvSpPr>
            <a:spLocks noGrp="1"/>
          </p:cNvSpPr>
          <p:nvPr>
            <p:ph idx="1"/>
          </p:nvPr>
        </p:nvSpPr>
        <p:spPr/>
        <p:txBody>
          <a:bodyPr>
            <a:normAutofit/>
          </a:bodyPr>
          <a:lstStyle/>
          <a:p>
            <a:pPr fontAlgn="base"/>
            <a:r>
              <a:rPr lang="en-US" sz="1500" dirty="0" err="1"/>
              <a:t>Lefcourt</a:t>
            </a:r>
            <a:r>
              <a:rPr lang="en-US" sz="1500" dirty="0"/>
              <a:t>, H. M. (1991). Locus of control. </a:t>
            </a:r>
            <a:r>
              <a:rPr lang="en-US" sz="1500" i="1" dirty="0"/>
              <a:t>Measures of Personality and Social Psychological Attitudes</a:t>
            </a:r>
            <a:r>
              <a:rPr lang="en-US" sz="1500" dirty="0"/>
              <a:t> (pp. 413–499). </a:t>
            </a:r>
            <a:r>
              <a:rPr lang="en-US" sz="1500" u="sng" dirty="0">
                <a:hlinkClick r:id="rId2"/>
              </a:rPr>
              <a:t>https://doi.org/10.1016/B978-0-12-590241-0.50013-7</a:t>
            </a:r>
            <a:r>
              <a:rPr lang="en-US" sz="1500" dirty="0"/>
              <a:t>​</a:t>
            </a:r>
          </a:p>
          <a:p>
            <a:pPr fontAlgn="base"/>
            <a:r>
              <a:rPr lang="en-US" sz="1500" dirty="0"/>
              <a:t>Pargament, K., &amp; </a:t>
            </a:r>
            <a:r>
              <a:rPr lang="en-US" sz="1500" dirty="0" err="1"/>
              <a:t>Ano</a:t>
            </a:r>
            <a:r>
              <a:rPr lang="en-US" sz="1500" dirty="0"/>
              <a:t>, G. (2004). </a:t>
            </a:r>
            <a:r>
              <a:rPr lang="en-US" sz="1500" i="1" dirty="0"/>
              <a:t>Encyclopedia of Health and Behavior</a:t>
            </a:r>
            <a:r>
              <a:rPr lang="en-US" sz="1500" dirty="0"/>
              <a:t> (N. Anderson, Ed.). </a:t>
            </a:r>
            <a:r>
              <a:rPr lang="en-US" sz="1500" u="sng" dirty="0">
                <a:hlinkClick r:id="rId3"/>
              </a:rPr>
              <a:t>https://doi.org/10.4135/9781412952576</a:t>
            </a:r>
            <a:r>
              <a:rPr lang="en-US" sz="1500" dirty="0"/>
              <a:t>​</a:t>
            </a:r>
          </a:p>
          <a:p>
            <a:pPr fontAlgn="base"/>
            <a:r>
              <a:rPr lang="en-US" sz="1500" dirty="0" err="1"/>
              <a:t>Raskin</a:t>
            </a:r>
            <a:r>
              <a:rPr lang="en-US" sz="1500" dirty="0"/>
              <a:t>, R., &amp; Terry, H. (1988). A principal-components analysis of the Narcissistic Personality Inventory and further evidence of its construct validity. </a:t>
            </a:r>
            <a:r>
              <a:rPr lang="en-US" sz="1500" i="1" dirty="0"/>
              <a:t>Journal of Personality and Social Psychology, 54</a:t>
            </a:r>
            <a:r>
              <a:rPr lang="en-US" sz="1500" dirty="0"/>
              <a:t>(5), 890–902. </a:t>
            </a:r>
            <a:r>
              <a:rPr lang="en-US" sz="1500" u="sng" dirty="0">
                <a:hlinkClick r:id="rId4"/>
              </a:rPr>
              <a:t>https://doi.org/10.1037/0022-3514.54.5.890</a:t>
            </a:r>
            <a:r>
              <a:rPr lang="en-US" sz="1500" dirty="0"/>
              <a:t>​</a:t>
            </a:r>
          </a:p>
          <a:p>
            <a:pPr fontAlgn="base"/>
            <a:r>
              <a:rPr lang="en-US" sz="1500" dirty="0"/>
              <a:t>Stevens, L., &amp; Benjamin, J. (2018). </a:t>
            </a:r>
            <a:r>
              <a:rPr lang="en-US" sz="1500" i="1" dirty="0"/>
              <a:t>Chapter 3—The brain that longs to care for others: The current neuroscience of compassion. 37.</a:t>
            </a:r>
            <a:r>
              <a:rPr lang="en-US" sz="1500" dirty="0"/>
              <a:t> ​</a:t>
            </a:r>
          </a:p>
          <a:p>
            <a:pPr fontAlgn="base"/>
            <a:r>
              <a:rPr lang="en-US" sz="1500" dirty="0"/>
              <a:t>Van Niekerk, B. (2018). Religion and spirituality: What are the fundamental differences? </a:t>
            </a:r>
            <a:r>
              <a:rPr lang="en-US" sz="1500" i="1" dirty="0"/>
              <a:t>HTS </a:t>
            </a:r>
            <a:r>
              <a:rPr lang="en-US" sz="1500" i="1" dirty="0" err="1"/>
              <a:t>Teologiese</a:t>
            </a:r>
            <a:r>
              <a:rPr lang="en-US" sz="1500" i="1" dirty="0"/>
              <a:t> Studies / Theological Studies</a:t>
            </a:r>
            <a:r>
              <a:rPr lang="en-US" sz="1500" dirty="0"/>
              <a:t>, </a:t>
            </a:r>
            <a:r>
              <a:rPr lang="en-US" sz="1500" i="1" dirty="0"/>
              <a:t>74</a:t>
            </a:r>
            <a:r>
              <a:rPr lang="en-US" sz="1500" dirty="0"/>
              <a:t>(3). </a:t>
            </a:r>
            <a:r>
              <a:rPr lang="en-US" sz="1500" u="sng" dirty="0">
                <a:hlinkClick r:id="rId5"/>
              </a:rPr>
              <a:t>https://doi.org/10.4102/hts.v74i3.4933</a:t>
            </a:r>
            <a:r>
              <a:rPr lang="en-US" sz="1500" dirty="0"/>
              <a:t> </a:t>
            </a:r>
          </a:p>
          <a:p>
            <a:endParaRPr lang="en-US" dirty="0"/>
          </a:p>
        </p:txBody>
      </p:sp>
    </p:spTree>
    <p:extLst>
      <p:ext uri="{BB962C8B-B14F-4D97-AF65-F5344CB8AC3E}">
        <p14:creationId xmlns:p14="http://schemas.microsoft.com/office/powerpoint/2010/main" val="237578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AAA99-BDCD-46A7-B018-503C8854A9A3}"/>
              </a:ext>
            </a:extLst>
          </p:cNvPr>
          <p:cNvSpPr>
            <a:spLocks noGrp="1"/>
          </p:cNvSpPr>
          <p:nvPr>
            <p:ph type="ctrTitle"/>
          </p:nvPr>
        </p:nvSpPr>
        <p:spPr/>
        <p:txBody>
          <a:bodyPr/>
          <a:lstStyle/>
          <a:p>
            <a:r>
              <a:rPr lang="en-US" dirty="0"/>
              <a:t>Questions?</a:t>
            </a:r>
          </a:p>
        </p:txBody>
      </p:sp>
      <p:sp>
        <p:nvSpPr>
          <p:cNvPr id="3" name="Subtitle 2">
            <a:extLst>
              <a:ext uri="{FF2B5EF4-FFF2-40B4-BE49-F238E27FC236}">
                <a16:creationId xmlns:a16="http://schemas.microsoft.com/office/drawing/2014/main" id="{B89C1E48-76A1-49AE-91DD-851B3F4D98C5}"/>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49664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Locus of Control</a:t>
            </a:r>
            <a:endParaRPr lang="en-US" dirty="0"/>
          </a:p>
        </p:txBody>
      </p:sp>
      <p:sp>
        <p:nvSpPr>
          <p:cNvPr id="3" name="Content Placeholder 2"/>
          <p:cNvSpPr>
            <a:spLocks noGrp="1"/>
          </p:cNvSpPr>
          <p:nvPr>
            <p:ph idx="1"/>
          </p:nvPr>
        </p:nvSpPr>
        <p:spPr/>
        <p:txBody>
          <a:bodyPr>
            <a:normAutofit/>
          </a:bodyPr>
          <a:lstStyle/>
          <a:p>
            <a:pPr fontAlgn="base"/>
            <a:r>
              <a:rPr lang="en-US" sz="2000" dirty="0"/>
              <a:t>Internal and external locus of control ​</a:t>
            </a:r>
          </a:p>
          <a:p>
            <a:pPr fontAlgn="base"/>
            <a:r>
              <a:rPr lang="en-US" sz="2000" dirty="0"/>
              <a:t>Locus of control is a key component in determining an individual's level of egocentrism ​</a:t>
            </a:r>
          </a:p>
          <a:p>
            <a:pPr fontAlgn="base"/>
            <a:r>
              <a:rPr lang="en-US" sz="2000" dirty="0"/>
              <a:t>Locus of control appears to be correlated with self-esteem ​</a:t>
            </a:r>
          </a:p>
          <a:p>
            <a:pPr fontAlgn="base"/>
            <a:r>
              <a:rPr lang="en-US" sz="2000" dirty="0"/>
              <a:t>External locus of control and maladaptive behaviors ​</a:t>
            </a:r>
          </a:p>
          <a:p>
            <a:pPr fontAlgn="base"/>
            <a:r>
              <a:rPr lang="en-US" sz="2000" dirty="0"/>
              <a:t>Internal locus of control is the belief that outcomes are contingent upon actions (</a:t>
            </a:r>
            <a:r>
              <a:rPr lang="en-US" sz="2000" dirty="0" err="1"/>
              <a:t>Lefcourt</a:t>
            </a:r>
            <a:r>
              <a:rPr lang="en-US" sz="2000" dirty="0"/>
              <a:t>, 1991)</a:t>
            </a:r>
          </a:p>
          <a:p>
            <a:endParaRPr lang="en-US" dirty="0"/>
          </a:p>
        </p:txBody>
      </p:sp>
    </p:spTree>
    <p:extLst>
      <p:ext uri="{BB962C8B-B14F-4D97-AF65-F5344CB8AC3E}">
        <p14:creationId xmlns:p14="http://schemas.microsoft.com/office/powerpoint/2010/main" val="2910443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BDEBD-C77C-4EB8-9F9E-56A36978110F}"/>
              </a:ext>
            </a:extLst>
          </p:cNvPr>
          <p:cNvSpPr>
            <a:spLocks noGrp="1"/>
          </p:cNvSpPr>
          <p:nvPr>
            <p:ph type="title"/>
          </p:nvPr>
        </p:nvSpPr>
        <p:spPr/>
        <p:txBody>
          <a:bodyPr/>
          <a:lstStyle/>
          <a:p>
            <a:pPr algn="l"/>
            <a:r>
              <a:rPr lang="en-US" b="1" dirty="0"/>
              <a:t>Narcissism</a:t>
            </a:r>
            <a:endParaRPr lang="en-US" dirty="0"/>
          </a:p>
        </p:txBody>
      </p:sp>
      <p:sp>
        <p:nvSpPr>
          <p:cNvPr id="3" name="Content Placeholder 2">
            <a:extLst>
              <a:ext uri="{FF2B5EF4-FFF2-40B4-BE49-F238E27FC236}">
                <a16:creationId xmlns:a16="http://schemas.microsoft.com/office/drawing/2014/main" id="{648193EA-547D-4B65-8960-4A48E9D9265E}"/>
              </a:ext>
            </a:extLst>
          </p:cNvPr>
          <p:cNvSpPr>
            <a:spLocks noGrp="1"/>
          </p:cNvSpPr>
          <p:nvPr>
            <p:ph idx="1"/>
          </p:nvPr>
        </p:nvSpPr>
        <p:spPr/>
        <p:txBody>
          <a:bodyPr>
            <a:normAutofit/>
          </a:bodyPr>
          <a:lstStyle/>
          <a:p>
            <a:pPr fontAlgn="base"/>
            <a:r>
              <a:rPr lang="en-US" sz="2000" dirty="0"/>
              <a:t>In literature, narcissism is closely associated with academic success as well as with NPD​</a:t>
            </a:r>
          </a:p>
          <a:p>
            <a:pPr fontAlgn="base"/>
            <a:r>
              <a:rPr lang="en-US" sz="2000" dirty="0"/>
              <a:t>Overt and covert narcissism ​</a:t>
            </a:r>
          </a:p>
          <a:p>
            <a:pPr fontAlgn="base"/>
            <a:r>
              <a:rPr lang="en-US" sz="2000" dirty="0"/>
              <a:t>Overt narcissism can be conceptualized as a direct expression of self-importance and admiration ​</a:t>
            </a:r>
          </a:p>
          <a:p>
            <a:pPr fontAlgn="base"/>
            <a:r>
              <a:rPr lang="en-US" sz="2000" dirty="0"/>
              <a:t>Covert narcissism can be viewed as the unconscious idea of greatness an individual has about themselves even when there is a lack of self-efficacy or enthusiasm to finish the work (Brown, 2015)​</a:t>
            </a:r>
          </a:p>
          <a:p>
            <a:pPr fontAlgn="base"/>
            <a:r>
              <a:rPr lang="en-US" sz="2000" dirty="0"/>
              <a:t>Can be conceptualized on a spectrum</a:t>
            </a:r>
          </a:p>
          <a:p>
            <a:pPr marL="0" indent="0">
              <a:buNone/>
            </a:pPr>
            <a:endParaRPr lang="en-US" dirty="0"/>
          </a:p>
        </p:txBody>
      </p:sp>
    </p:spTree>
    <p:extLst>
      <p:ext uri="{BB962C8B-B14F-4D97-AF65-F5344CB8AC3E}">
        <p14:creationId xmlns:p14="http://schemas.microsoft.com/office/powerpoint/2010/main" val="1665983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BDEBD-C77C-4EB8-9F9E-56A36978110F}"/>
              </a:ext>
            </a:extLst>
          </p:cNvPr>
          <p:cNvSpPr>
            <a:spLocks noGrp="1"/>
          </p:cNvSpPr>
          <p:nvPr>
            <p:ph type="title"/>
          </p:nvPr>
        </p:nvSpPr>
        <p:spPr/>
        <p:txBody>
          <a:bodyPr/>
          <a:lstStyle/>
          <a:p>
            <a:pPr algn="l"/>
            <a:r>
              <a:rPr lang="en-US" b="1" dirty="0"/>
              <a:t>Empathy</a:t>
            </a:r>
            <a:endParaRPr lang="en-US" dirty="0"/>
          </a:p>
        </p:txBody>
      </p:sp>
      <p:sp>
        <p:nvSpPr>
          <p:cNvPr id="3" name="Content Placeholder 2">
            <a:extLst>
              <a:ext uri="{FF2B5EF4-FFF2-40B4-BE49-F238E27FC236}">
                <a16:creationId xmlns:a16="http://schemas.microsoft.com/office/drawing/2014/main" id="{648193EA-547D-4B65-8960-4A48E9D9265E}"/>
              </a:ext>
            </a:extLst>
          </p:cNvPr>
          <p:cNvSpPr>
            <a:spLocks noGrp="1"/>
          </p:cNvSpPr>
          <p:nvPr>
            <p:ph idx="1"/>
          </p:nvPr>
        </p:nvSpPr>
        <p:spPr/>
        <p:txBody>
          <a:bodyPr>
            <a:normAutofit/>
          </a:bodyPr>
          <a:lstStyle/>
          <a:p>
            <a:pPr fontAlgn="base"/>
            <a:r>
              <a:rPr lang="en-US" sz="2000" dirty="0"/>
              <a:t>Affective and Cognitive Empathy (Davis, 1983)​</a:t>
            </a:r>
          </a:p>
          <a:p>
            <a:pPr fontAlgn="base"/>
            <a:r>
              <a:rPr lang="en-US" sz="2000" dirty="0"/>
              <a:t>Neurological differences (Flasbeck, Gonzalez-</a:t>
            </a:r>
            <a:r>
              <a:rPr lang="en-US" sz="2000" dirty="0" err="1"/>
              <a:t>Liencres</a:t>
            </a:r>
            <a:r>
              <a:rPr lang="en-US" sz="2000" dirty="0"/>
              <a:t>, &amp; </a:t>
            </a:r>
            <a:r>
              <a:rPr lang="en-US" sz="2000" dirty="0" err="1"/>
              <a:t>Brüne</a:t>
            </a:r>
            <a:r>
              <a:rPr lang="en-US" sz="2000" dirty="0"/>
              <a:t>, 2018)​</a:t>
            </a:r>
          </a:p>
          <a:p>
            <a:pPr lvl="1" fontAlgn="base"/>
            <a:r>
              <a:rPr lang="en-US" sz="1600" dirty="0"/>
              <a:t>Affective- AMG, ACC, AI, and the limbic system​</a:t>
            </a:r>
          </a:p>
          <a:p>
            <a:pPr lvl="1" fontAlgn="base"/>
            <a:r>
              <a:rPr lang="en-US" sz="1600" dirty="0"/>
              <a:t>Cognitive- </a:t>
            </a:r>
            <a:r>
              <a:rPr lang="en-US" sz="1600" dirty="0" err="1"/>
              <a:t>mPFC</a:t>
            </a:r>
            <a:r>
              <a:rPr lang="en-US" sz="1600" dirty="0"/>
              <a:t>, dorsolateral prefrontal cortex, frontal operculum, OFC and areas of the limbic system​</a:t>
            </a:r>
          </a:p>
          <a:p>
            <a:pPr fontAlgn="base"/>
            <a:r>
              <a:rPr lang="en-US" sz="2000" dirty="0"/>
              <a:t>Compassion (Stevens &amp; Benjamin, 2018)​</a:t>
            </a:r>
          </a:p>
          <a:p>
            <a:pPr lvl="1" fontAlgn="base"/>
            <a:r>
              <a:rPr lang="en-US" sz="1600" dirty="0"/>
              <a:t>Psychological ​</a:t>
            </a:r>
          </a:p>
          <a:p>
            <a:pPr lvl="1" fontAlgn="base"/>
            <a:r>
              <a:rPr lang="en-US" sz="1600" dirty="0"/>
              <a:t>Neurological</a:t>
            </a:r>
          </a:p>
          <a:p>
            <a:endParaRPr lang="en-US" dirty="0"/>
          </a:p>
        </p:txBody>
      </p:sp>
    </p:spTree>
    <p:extLst>
      <p:ext uri="{BB962C8B-B14F-4D97-AF65-F5344CB8AC3E}">
        <p14:creationId xmlns:p14="http://schemas.microsoft.com/office/powerpoint/2010/main" val="3456381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BDEBD-C77C-4EB8-9F9E-56A36978110F}"/>
              </a:ext>
            </a:extLst>
          </p:cNvPr>
          <p:cNvSpPr>
            <a:spLocks noGrp="1"/>
          </p:cNvSpPr>
          <p:nvPr>
            <p:ph type="title"/>
          </p:nvPr>
        </p:nvSpPr>
        <p:spPr/>
        <p:txBody>
          <a:bodyPr/>
          <a:lstStyle/>
          <a:p>
            <a:pPr algn="l"/>
            <a:r>
              <a:rPr lang="en-US" b="1" dirty="0"/>
              <a:t>Spirituality and Religiosity </a:t>
            </a:r>
            <a:endParaRPr lang="en-US" dirty="0"/>
          </a:p>
        </p:txBody>
      </p:sp>
      <p:sp>
        <p:nvSpPr>
          <p:cNvPr id="3" name="Content Placeholder 2">
            <a:extLst>
              <a:ext uri="{FF2B5EF4-FFF2-40B4-BE49-F238E27FC236}">
                <a16:creationId xmlns:a16="http://schemas.microsoft.com/office/drawing/2014/main" id="{648193EA-547D-4B65-8960-4A48E9D9265E}"/>
              </a:ext>
            </a:extLst>
          </p:cNvPr>
          <p:cNvSpPr>
            <a:spLocks noGrp="1"/>
          </p:cNvSpPr>
          <p:nvPr>
            <p:ph idx="1"/>
          </p:nvPr>
        </p:nvSpPr>
        <p:spPr/>
        <p:txBody>
          <a:bodyPr>
            <a:normAutofit fontScale="70000" lnSpcReduction="20000"/>
          </a:bodyPr>
          <a:lstStyle/>
          <a:p>
            <a:pPr fontAlgn="base"/>
            <a:r>
              <a:rPr lang="en-US" dirty="0"/>
              <a:t>Spirituality ​</a:t>
            </a:r>
          </a:p>
          <a:p>
            <a:pPr lvl="1" fontAlgn="base"/>
            <a:r>
              <a:rPr lang="en-US" dirty="0"/>
              <a:t>Involves an innate need for humans to draw meaning from a higher or sacred power outside of themselves (Donahue, 2008; Pargament &amp; </a:t>
            </a:r>
            <a:r>
              <a:rPr lang="en-US" dirty="0" err="1"/>
              <a:t>Ano</a:t>
            </a:r>
            <a:r>
              <a:rPr lang="en-US" dirty="0"/>
              <a:t>, 2004). ​</a:t>
            </a:r>
          </a:p>
          <a:p>
            <a:pPr lvl="1" fontAlgn="base"/>
            <a:r>
              <a:rPr lang="en-US" dirty="0"/>
              <a:t>Can be experienced in a variety of ways and is unique and personal to every individual (Van Niekerk, 2018).​</a:t>
            </a:r>
          </a:p>
          <a:p>
            <a:pPr fontAlgn="base"/>
            <a:r>
              <a:rPr lang="en-US" dirty="0"/>
              <a:t>Religiosity​</a:t>
            </a:r>
          </a:p>
          <a:p>
            <a:pPr lvl="1" fontAlgn="base"/>
            <a:r>
              <a:rPr lang="en-US" dirty="0"/>
              <a:t>Similar to spirituality in the way it can bring purpose to one’s life but is considered more institutional.​</a:t>
            </a:r>
          </a:p>
          <a:p>
            <a:pPr lvl="1" fontAlgn="base"/>
            <a:r>
              <a:rPr lang="en-US" dirty="0"/>
              <a:t>Often accompanied by organized religion, religiosity involves the set of norms, beliefs, practices, and roles that a specific group may share (Van Niekerk, 2018).  </a:t>
            </a:r>
          </a:p>
          <a:p>
            <a:endParaRPr lang="en-US" dirty="0"/>
          </a:p>
        </p:txBody>
      </p:sp>
    </p:spTree>
    <p:extLst>
      <p:ext uri="{BB962C8B-B14F-4D97-AF65-F5344CB8AC3E}">
        <p14:creationId xmlns:p14="http://schemas.microsoft.com/office/powerpoint/2010/main" val="3690230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BDEBD-C77C-4EB8-9F9E-56A36978110F}"/>
              </a:ext>
            </a:extLst>
          </p:cNvPr>
          <p:cNvSpPr>
            <a:spLocks noGrp="1"/>
          </p:cNvSpPr>
          <p:nvPr>
            <p:ph type="title"/>
          </p:nvPr>
        </p:nvSpPr>
        <p:spPr/>
        <p:txBody>
          <a:bodyPr/>
          <a:lstStyle/>
          <a:p>
            <a:pPr algn="l"/>
            <a:r>
              <a:rPr lang="en-US" b="1" dirty="0"/>
              <a:t>Gap</a:t>
            </a:r>
            <a:endParaRPr lang="en-US" dirty="0"/>
          </a:p>
        </p:txBody>
      </p:sp>
      <p:sp>
        <p:nvSpPr>
          <p:cNvPr id="3" name="Content Placeholder 2">
            <a:extLst>
              <a:ext uri="{FF2B5EF4-FFF2-40B4-BE49-F238E27FC236}">
                <a16:creationId xmlns:a16="http://schemas.microsoft.com/office/drawing/2014/main" id="{648193EA-547D-4B65-8960-4A48E9D9265E}"/>
              </a:ext>
            </a:extLst>
          </p:cNvPr>
          <p:cNvSpPr>
            <a:spLocks noGrp="1"/>
          </p:cNvSpPr>
          <p:nvPr>
            <p:ph idx="1"/>
          </p:nvPr>
        </p:nvSpPr>
        <p:spPr/>
        <p:txBody>
          <a:bodyPr>
            <a:normAutofit/>
          </a:bodyPr>
          <a:lstStyle/>
          <a:p>
            <a:pPr fontAlgn="base"/>
            <a:endParaRPr lang="en-US" sz="2000" dirty="0"/>
          </a:p>
          <a:p>
            <a:pPr fontAlgn="base"/>
            <a:endParaRPr lang="en-US" sz="2000" dirty="0"/>
          </a:p>
          <a:p>
            <a:pPr fontAlgn="base"/>
            <a:r>
              <a:rPr lang="en-US" sz="2000" dirty="0"/>
              <a:t>Empathy, narcissism, and spirituality have been studied independently, but never together. ​</a:t>
            </a:r>
          </a:p>
          <a:p>
            <a:pPr fontAlgn="base"/>
            <a:r>
              <a:rPr lang="en-US" sz="2000" dirty="0"/>
              <a:t>Locus of control also is being considered as a lens to understand how empathy, narcissism, and spirituality may effect an individual's perception of control over their life.</a:t>
            </a:r>
          </a:p>
          <a:p>
            <a:endParaRPr lang="en-US" dirty="0"/>
          </a:p>
        </p:txBody>
      </p:sp>
    </p:spTree>
    <p:extLst>
      <p:ext uri="{BB962C8B-B14F-4D97-AF65-F5344CB8AC3E}">
        <p14:creationId xmlns:p14="http://schemas.microsoft.com/office/powerpoint/2010/main" val="2260406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BDEBD-C77C-4EB8-9F9E-56A36978110F}"/>
              </a:ext>
            </a:extLst>
          </p:cNvPr>
          <p:cNvSpPr>
            <a:spLocks noGrp="1"/>
          </p:cNvSpPr>
          <p:nvPr>
            <p:ph type="title"/>
          </p:nvPr>
        </p:nvSpPr>
        <p:spPr/>
        <p:txBody>
          <a:bodyPr/>
          <a:lstStyle/>
          <a:p>
            <a:pPr algn="l"/>
            <a:r>
              <a:rPr lang="en-US" b="1" dirty="0"/>
              <a:t>Research Questions</a:t>
            </a:r>
            <a:endParaRPr lang="en-US" dirty="0"/>
          </a:p>
        </p:txBody>
      </p:sp>
      <p:sp>
        <p:nvSpPr>
          <p:cNvPr id="3" name="Content Placeholder 2">
            <a:extLst>
              <a:ext uri="{FF2B5EF4-FFF2-40B4-BE49-F238E27FC236}">
                <a16:creationId xmlns:a16="http://schemas.microsoft.com/office/drawing/2014/main" id="{648193EA-547D-4B65-8960-4A48E9D9265E}"/>
              </a:ext>
            </a:extLst>
          </p:cNvPr>
          <p:cNvSpPr>
            <a:spLocks noGrp="1"/>
          </p:cNvSpPr>
          <p:nvPr>
            <p:ph idx="1"/>
          </p:nvPr>
        </p:nvSpPr>
        <p:spPr/>
        <p:txBody>
          <a:bodyPr>
            <a:normAutofit/>
          </a:bodyPr>
          <a:lstStyle/>
          <a:p>
            <a:pPr fontAlgn="base"/>
            <a:r>
              <a:rPr lang="en-US" sz="2000" dirty="0"/>
              <a:t>Is there a correlation between any combination of narcissism, empathy and spirituality?​</a:t>
            </a:r>
          </a:p>
          <a:p>
            <a:pPr fontAlgn="base"/>
            <a:r>
              <a:rPr lang="en-US" sz="2000" dirty="0"/>
              <a:t>Does locus of control mediate narcissism, empathy, and spirituality? ​</a:t>
            </a:r>
          </a:p>
          <a:p>
            <a:pPr fontAlgn="base"/>
            <a:r>
              <a:rPr lang="en-US" sz="2000" dirty="0"/>
              <a:t>Is there a correlation between personal pronoun usage and narcissism, empathy, or spirituality?​</a:t>
            </a:r>
          </a:p>
          <a:p>
            <a:pPr fontAlgn="base"/>
            <a:r>
              <a:rPr lang="en-US" sz="2000" dirty="0"/>
              <a:t>Is there a correlation between personal pronoun usage any combination of narcissism, empathy, and spirituality?</a:t>
            </a:r>
          </a:p>
          <a:p>
            <a:endParaRPr lang="en-US" dirty="0"/>
          </a:p>
        </p:txBody>
      </p:sp>
    </p:spTree>
    <p:extLst>
      <p:ext uri="{BB962C8B-B14F-4D97-AF65-F5344CB8AC3E}">
        <p14:creationId xmlns:p14="http://schemas.microsoft.com/office/powerpoint/2010/main" val="3643357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BDEBD-C77C-4EB8-9F9E-56A36978110F}"/>
              </a:ext>
            </a:extLst>
          </p:cNvPr>
          <p:cNvSpPr>
            <a:spLocks noGrp="1"/>
          </p:cNvSpPr>
          <p:nvPr>
            <p:ph type="title"/>
          </p:nvPr>
        </p:nvSpPr>
        <p:spPr/>
        <p:txBody>
          <a:bodyPr/>
          <a:lstStyle/>
          <a:p>
            <a:pPr algn="l"/>
            <a:r>
              <a:rPr lang="en-US" b="1" dirty="0"/>
              <a:t>Participants</a:t>
            </a:r>
            <a:endParaRPr lang="en-US" dirty="0"/>
          </a:p>
        </p:txBody>
      </p:sp>
      <p:sp>
        <p:nvSpPr>
          <p:cNvPr id="3" name="Content Placeholder 2">
            <a:extLst>
              <a:ext uri="{FF2B5EF4-FFF2-40B4-BE49-F238E27FC236}">
                <a16:creationId xmlns:a16="http://schemas.microsoft.com/office/drawing/2014/main" id="{648193EA-547D-4B65-8960-4A48E9D9265E}"/>
              </a:ext>
            </a:extLst>
          </p:cNvPr>
          <p:cNvSpPr>
            <a:spLocks noGrp="1"/>
          </p:cNvSpPr>
          <p:nvPr>
            <p:ph idx="1"/>
          </p:nvPr>
        </p:nvSpPr>
        <p:spPr/>
        <p:txBody>
          <a:bodyPr/>
          <a:lstStyle/>
          <a:p>
            <a:pPr fontAlgn="base"/>
            <a:endParaRPr lang="en-US" sz="2000" dirty="0"/>
          </a:p>
          <a:p>
            <a:pPr fontAlgn="base"/>
            <a:endParaRPr lang="en-US" sz="2000" dirty="0"/>
          </a:p>
          <a:p>
            <a:pPr fontAlgn="base"/>
            <a:endParaRPr lang="en-US" sz="2000" dirty="0"/>
          </a:p>
          <a:p>
            <a:pPr fontAlgn="base"/>
            <a:r>
              <a:rPr lang="en-US" sz="2000" dirty="0"/>
              <a:t>No more than 2500 college students ages 18-65 years old​</a:t>
            </a:r>
          </a:p>
          <a:p>
            <a:pPr fontAlgn="base"/>
            <a:r>
              <a:rPr lang="en-US" sz="2000" dirty="0"/>
              <a:t>Undergraduate students at a private Southeastern Virginia University</a:t>
            </a:r>
          </a:p>
          <a:p>
            <a:endParaRPr lang="en-US" dirty="0"/>
          </a:p>
        </p:txBody>
      </p:sp>
    </p:spTree>
    <p:extLst>
      <p:ext uri="{BB962C8B-B14F-4D97-AF65-F5344CB8AC3E}">
        <p14:creationId xmlns:p14="http://schemas.microsoft.com/office/powerpoint/2010/main" val="6344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BDEBD-C77C-4EB8-9F9E-56A36978110F}"/>
              </a:ext>
            </a:extLst>
          </p:cNvPr>
          <p:cNvSpPr>
            <a:spLocks noGrp="1"/>
          </p:cNvSpPr>
          <p:nvPr>
            <p:ph type="title"/>
          </p:nvPr>
        </p:nvSpPr>
        <p:spPr/>
        <p:txBody>
          <a:bodyPr/>
          <a:lstStyle/>
          <a:p>
            <a:pPr algn="l"/>
            <a:r>
              <a:rPr lang="en-US" b="1" dirty="0"/>
              <a:t>Measures</a:t>
            </a:r>
            <a:endParaRPr lang="en-US" dirty="0"/>
          </a:p>
        </p:txBody>
      </p:sp>
      <p:sp>
        <p:nvSpPr>
          <p:cNvPr id="3" name="Content Placeholder 2">
            <a:extLst>
              <a:ext uri="{FF2B5EF4-FFF2-40B4-BE49-F238E27FC236}">
                <a16:creationId xmlns:a16="http://schemas.microsoft.com/office/drawing/2014/main" id="{648193EA-547D-4B65-8960-4A48E9D9265E}"/>
              </a:ext>
            </a:extLst>
          </p:cNvPr>
          <p:cNvSpPr>
            <a:spLocks noGrp="1"/>
          </p:cNvSpPr>
          <p:nvPr>
            <p:ph idx="1"/>
          </p:nvPr>
        </p:nvSpPr>
        <p:spPr/>
        <p:txBody>
          <a:bodyPr>
            <a:normAutofit fontScale="25000" lnSpcReduction="20000"/>
          </a:bodyPr>
          <a:lstStyle/>
          <a:p>
            <a:pPr fontAlgn="base"/>
            <a:r>
              <a:rPr lang="en-US" sz="8000" dirty="0"/>
              <a:t>Narcissistic Personality Inventory (NPI-40)​</a:t>
            </a:r>
          </a:p>
          <a:p>
            <a:pPr lvl="1" fontAlgn="base"/>
            <a:r>
              <a:rPr lang="en-US" sz="7200" dirty="0"/>
              <a:t>40-item​</a:t>
            </a:r>
          </a:p>
          <a:p>
            <a:pPr lvl="1" fontAlgn="base"/>
            <a:r>
              <a:rPr lang="en-US" sz="7200" dirty="0"/>
              <a:t>Used to measure narcissism in a non-clinical setting​</a:t>
            </a:r>
          </a:p>
          <a:p>
            <a:pPr lvl="1" fontAlgn="base"/>
            <a:r>
              <a:rPr lang="en-US" sz="7200" dirty="0"/>
              <a:t>Seven different factors: Authority, Self-sufficiency, Superiority, Exhibitionism, </a:t>
            </a:r>
            <a:r>
              <a:rPr lang="en-US" sz="7200" dirty="0" err="1"/>
              <a:t>Exploitativeness</a:t>
            </a:r>
            <a:r>
              <a:rPr lang="en-US" sz="7200" dirty="0"/>
              <a:t>, Vanity, and Entitlement (</a:t>
            </a:r>
            <a:r>
              <a:rPr lang="en-US" sz="7200" dirty="0" err="1"/>
              <a:t>Raskin</a:t>
            </a:r>
            <a:r>
              <a:rPr lang="en-US" sz="7200" dirty="0"/>
              <a:t> &amp; Terry, 1988).​</a:t>
            </a:r>
          </a:p>
          <a:p>
            <a:pPr marL="0" indent="0" fontAlgn="base">
              <a:buNone/>
            </a:pPr>
            <a:r>
              <a:rPr lang="en-US" sz="8000" dirty="0"/>
              <a:t>​</a:t>
            </a:r>
          </a:p>
          <a:p>
            <a:pPr fontAlgn="base"/>
            <a:r>
              <a:rPr lang="en-US" sz="8000" dirty="0"/>
              <a:t>Interpersonal Reactivity Index (IRI)​</a:t>
            </a:r>
          </a:p>
          <a:p>
            <a:pPr lvl="1" fontAlgn="base"/>
            <a:r>
              <a:rPr lang="en-US" sz="7200" dirty="0"/>
              <a:t>Four subsets with seven questions each​</a:t>
            </a:r>
          </a:p>
          <a:p>
            <a:pPr lvl="1" fontAlgn="base"/>
            <a:r>
              <a:rPr lang="en-US" sz="7200" dirty="0"/>
              <a:t>Subsets of empathetic characteristics: Perspective Taking, Fantasy, Empathic Concern, and Personal Distress (Davis, 1980; 1983)​</a:t>
            </a:r>
          </a:p>
          <a:p>
            <a:pPr lvl="1" fontAlgn="base"/>
            <a:r>
              <a:rPr lang="en-US" sz="7200" dirty="0"/>
              <a:t>5-point Likert scale --&gt; "Describes me very well" to "Does not describe me well"</a:t>
            </a:r>
          </a:p>
          <a:p>
            <a:endParaRPr lang="en-US" dirty="0"/>
          </a:p>
        </p:txBody>
      </p:sp>
    </p:spTree>
    <p:extLst>
      <p:ext uri="{BB962C8B-B14F-4D97-AF65-F5344CB8AC3E}">
        <p14:creationId xmlns:p14="http://schemas.microsoft.com/office/powerpoint/2010/main" val="1295516150"/>
      </p:ext>
    </p:extLst>
  </p:cSld>
  <p:clrMapOvr>
    <a:masterClrMapping/>
  </p:clrMapOvr>
</p:sld>
</file>

<file path=ppt/theme/theme1.xml><?xml version="1.0" encoding="utf-8"?>
<a:theme xmlns:a="http://schemas.openxmlformats.org/drawingml/2006/main" name="Office Theme">
  <a:themeElements>
    <a:clrScheme name="Liberty">
      <a:dk1>
        <a:srgbClr val="FFFFFF"/>
      </a:dk1>
      <a:lt1>
        <a:sysClr val="window" lastClr="FFFFFF"/>
      </a:lt1>
      <a:dk2>
        <a:srgbClr val="0A193E"/>
      </a:dk2>
      <a:lt2>
        <a:srgbClr val="0A193E"/>
      </a:lt2>
      <a:accent1>
        <a:srgbClr val="8EC1EB"/>
      </a:accent1>
      <a:accent2>
        <a:srgbClr val="BCBDBF"/>
      </a:accent2>
      <a:accent3>
        <a:srgbClr val="3C3E42"/>
      </a:accent3>
      <a:accent4>
        <a:srgbClr val="8A0000"/>
      </a:accent4>
      <a:accent5>
        <a:srgbClr val="CE1126"/>
      </a:accent5>
      <a:accent6>
        <a:srgbClr val="008ED6"/>
      </a:accent6>
      <a:hlink>
        <a:srgbClr val="8EC1EB"/>
      </a:hlink>
      <a:folHlink>
        <a:srgbClr val="BCBDBF"/>
      </a:folHlink>
    </a:clrScheme>
    <a:fontScheme name="Office 2">
      <a:majorFont>
        <a:latin typeface="Calibri"/>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1452</Words>
  <Application>Microsoft Office PowerPoint</Application>
  <PresentationFormat>On-screen Show (16:9)</PresentationFormat>
  <Paragraphs>107</Paragraphs>
  <Slides>17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Cambria</vt:lpstr>
      <vt:lpstr>Office Theme</vt:lpstr>
      <vt:lpstr>Where is the Locus of Control?</vt:lpstr>
      <vt:lpstr>Locus of Control</vt:lpstr>
      <vt:lpstr>Narcissism</vt:lpstr>
      <vt:lpstr>Empathy</vt:lpstr>
      <vt:lpstr>Spirituality and Religiosity </vt:lpstr>
      <vt:lpstr>Gap</vt:lpstr>
      <vt:lpstr>Research Questions</vt:lpstr>
      <vt:lpstr>Participants</vt:lpstr>
      <vt:lpstr>Measures</vt:lpstr>
      <vt:lpstr>Measures (cont.)</vt:lpstr>
      <vt:lpstr>Procedure</vt:lpstr>
      <vt:lpstr>Results</vt:lpstr>
      <vt:lpstr>Results (cont.)</vt:lpstr>
      <vt:lpstr>Results (cont.)</vt:lpstr>
      <vt:lpstr>References</vt:lpstr>
      <vt:lpstr>References (cont.)</vt:lpstr>
      <vt:lpstr>Questions?</vt:lpstr>
    </vt:vector>
  </TitlesOfParts>
  <Company>Liberty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Dugan</dc:creator>
  <cp:lastModifiedBy>Josiah Hunsberger</cp:lastModifiedBy>
  <cp:revision>12</cp:revision>
  <dcterms:created xsi:type="dcterms:W3CDTF">2014-11-10T20:35:24Z</dcterms:created>
  <dcterms:modified xsi:type="dcterms:W3CDTF">2020-03-03T20:32:26Z</dcterms:modified>
</cp:coreProperties>
</file>