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3.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4.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5.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6.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29"/>
  </p:notesMasterIdLst>
  <p:handoutMasterIdLst>
    <p:handoutMasterId r:id="rId30"/>
  </p:handoutMasterIdLst>
  <p:sldIdLst>
    <p:sldId id="355" r:id="rId2"/>
    <p:sldId id="373" r:id="rId3"/>
    <p:sldId id="374" r:id="rId4"/>
    <p:sldId id="356" r:id="rId5"/>
    <p:sldId id="357"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47" r:id="rId22"/>
    <p:sldId id="346" r:id="rId23"/>
    <p:sldId id="350" r:id="rId24"/>
    <p:sldId id="353" r:id="rId25"/>
    <p:sldId id="354" r:id="rId26"/>
    <p:sldId id="376" r:id="rId27"/>
    <p:sldId id="375" r:id="rId28"/>
  </p:sldIdLst>
  <p:sldSz cx="9144000" cy="6858000" type="screen4x3"/>
  <p:notesSz cx="6858000" cy="9077325"/>
  <p:custDataLst>
    <p:tags r:id="rId31"/>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008000"/>
    <a:srgbClr val="006600"/>
    <a:srgbClr val="000066"/>
    <a:srgbClr val="FFE9BD"/>
    <a:srgbClr val="800080"/>
    <a:srgbClr val="FF6600"/>
    <a:srgbClr val="FF99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258" y="-6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686" y="-90"/>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3795"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ChangeArrowheads="1"/>
          </p:cNvSpPr>
          <p:nvPr>
            <p:ph type="ftr" sz="quarter" idx="2"/>
          </p:nvPr>
        </p:nvSpPr>
        <p:spPr bwMode="auto">
          <a:xfrm>
            <a:off x="0"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3797" name="Rectangle 5"/>
          <p:cNvSpPr>
            <a:spLocks noGrp="1" noChangeArrowheads="1"/>
          </p:cNvSpPr>
          <p:nvPr>
            <p:ph type="sldNum" sz="quarter" idx="3"/>
          </p:nvPr>
        </p:nvSpPr>
        <p:spPr bwMode="auto">
          <a:xfrm>
            <a:off x="3884613" y="8621713"/>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4B97E9-C513-4BDA-A2DB-0E037412F233}" type="slidenum">
              <a:rPr lang="en-US"/>
              <a:pPr/>
              <a:t>‹#›</a:t>
            </a:fld>
            <a:endParaRPr lang="en-US"/>
          </a:p>
        </p:txBody>
      </p:sp>
    </p:spTree>
    <p:extLst>
      <p:ext uri="{BB962C8B-B14F-4D97-AF65-F5344CB8AC3E}">
        <p14:creationId xmlns:p14="http://schemas.microsoft.com/office/powerpoint/2010/main" val="3949372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61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61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61797" name="Rectangle 5"/>
          <p:cNvSpPr>
            <a:spLocks noGrp="1" noChangeArrowheads="1"/>
          </p:cNvSpPr>
          <p:nvPr>
            <p:ph type="body" sz="quarter" idx="3"/>
          </p:nvPr>
        </p:nvSpPr>
        <p:spPr bwMode="auto">
          <a:xfrm>
            <a:off x="914400" y="4343400"/>
            <a:ext cx="5029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1798" name="Rectangle 6"/>
          <p:cNvSpPr>
            <a:spLocks noGrp="1" noChangeArrowheads="1"/>
          </p:cNvSpPr>
          <p:nvPr>
            <p:ph type="ftr" sz="quarter" idx="4"/>
          </p:nvPr>
        </p:nvSpPr>
        <p:spPr bwMode="auto">
          <a:xfrm>
            <a:off x="0" y="86106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61799" name="Rectangle 7"/>
          <p:cNvSpPr>
            <a:spLocks noGrp="1" noChangeArrowheads="1"/>
          </p:cNvSpPr>
          <p:nvPr>
            <p:ph type="sldNum" sz="quarter" idx="5"/>
          </p:nvPr>
        </p:nvSpPr>
        <p:spPr bwMode="auto">
          <a:xfrm>
            <a:off x="3886200" y="86106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59E0F53-A310-47C1-82AB-5FAB761FC6FC}" type="slidenum">
              <a:rPr lang="en-US"/>
              <a:pPr/>
              <a:t>‹#›</a:t>
            </a:fld>
            <a:endParaRPr lang="en-US"/>
          </a:p>
        </p:txBody>
      </p:sp>
    </p:spTree>
    <p:extLst>
      <p:ext uri="{BB962C8B-B14F-4D97-AF65-F5344CB8AC3E}">
        <p14:creationId xmlns:p14="http://schemas.microsoft.com/office/powerpoint/2010/main" val="5699228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6362FB-16DE-4FF6-B090-FDB3CA8F274E}"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 slide for -002 on 28 Feb 2011</a:t>
            </a:r>
            <a:endParaRPr lang="en-US" dirty="0"/>
          </a:p>
        </p:txBody>
      </p:sp>
      <p:sp>
        <p:nvSpPr>
          <p:cNvPr id="4" name="Slide Number Placeholder 3"/>
          <p:cNvSpPr>
            <a:spLocks noGrp="1"/>
          </p:cNvSpPr>
          <p:nvPr>
            <p:ph type="sldNum" sz="quarter" idx="10"/>
          </p:nvPr>
        </p:nvSpPr>
        <p:spPr/>
        <p:txBody>
          <a:bodyPr/>
          <a:lstStyle/>
          <a:p>
            <a:fld id="{D06362FB-16DE-4FF6-B090-FDB3CA8F274E}" type="slidenum">
              <a:rPr lang="en-US" smtClean="0"/>
              <a:pPr/>
              <a:t>3</a:t>
            </a:fld>
            <a:endParaRPr lang="en-US"/>
          </a:p>
        </p:txBody>
      </p:sp>
    </p:spTree>
    <p:extLst>
      <p:ext uri="{BB962C8B-B14F-4D97-AF65-F5344CB8AC3E}">
        <p14:creationId xmlns:p14="http://schemas.microsoft.com/office/powerpoint/2010/main" val="1683339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slide for -002 on </a:t>
            </a:r>
            <a:r>
              <a:rPr lang="en-US" smtClean="0"/>
              <a:t>19 Jan 2011</a:t>
            </a:r>
            <a:endParaRPr lang="en-US"/>
          </a:p>
        </p:txBody>
      </p:sp>
      <p:sp>
        <p:nvSpPr>
          <p:cNvPr id="4" name="Slide Number Placeholder 3"/>
          <p:cNvSpPr>
            <a:spLocks noGrp="1"/>
          </p:cNvSpPr>
          <p:nvPr>
            <p:ph type="sldNum" sz="quarter" idx="10"/>
          </p:nvPr>
        </p:nvSpPr>
        <p:spPr/>
        <p:txBody>
          <a:bodyPr/>
          <a:lstStyle/>
          <a:p>
            <a:pPr>
              <a:defRPr/>
            </a:pPr>
            <a:fld id="{B000D78C-9222-485E-AACD-CBF6C4E876CC}"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a:t>
            </a:r>
            <a:r>
              <a:rPr lang="en-US" smtClean="0"/>
              <a:t>slide on</a:t>
            </a:r>
            <a:r>
              <a:rPr lang="en-US" baseline="0" smtClean="0"/>
              <a:t> 21 Jan for -002</a:t>
            </a:r>
            <a:endParaRPr lang="en-US"/>
          </a:p>
        </p:txBody>
      </p:sp>
      <p:sp>
        <p:nvSpPr>
          <p:cNvPr id="4" name="Slide Number Placeholder 3"/>
          <p:cNvSpPr>
            <a:spLocks noGrp="1"/>
          </p:cNvSpPr>
          <p:nvPr>
            <p:ph type="sldNum" sz="quarter" idx="10"/>
          </p:nvPr>
        </p:nvSpPr>
        <p:spPr/>
        <p:txBody>
          <a:bodyPr/>
          <a:lstStyle/>
          <a:p>
            <a:pPr>
              <a:defRPr/>
            </a:pPr>
            <a:fld id="{B000D78C-9222-485E-AACD-CBF6C4E876CC}" type="slidenum">
              <a:rPr lang="en-US" smtClean="0"/>
              <a:pPr>
                <a:defRPr/>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Start here on 26 Jan 2011</a:t>
            </a:r>
            <a:endParaRPr lang="en-US"/>
          </a:p>
        </p:txBody>
      </p:sp>
      <p:sp>
        <p:nvSpPr>
          <p:cNvPr id="4" name="Slide Number Placeholder 3"/>
          <p:cNvSpPr>
            <a:spLocks noGrp="1"/>
          </p:cNvSpPr>
          <p:nvPr>
            <p:ph type="sldNum" sz="quarter" idx="10"/>
          </p:nvPr>
        </p:nvSpPr>
        <p:spPr/>
        <p:txBody>
          <a:bodyPr/>
          <a:lstStyle/>
          <a:p>
            <a:pPr>
              <a:defRPr/>
            </a:pPr>
            <a:fld id="{B000D78C-9222-485E-AACD-CBF6C4E876CC}" type="slidenum">
              <a:rPr lang="en-US" smtClean="0"/>
              <a:pPr>
                <a:defRPr/>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slide</a:t>
            </a:r>
            <a:r>
              <a:rPr lang="en-US" baseline="0" dirty="0" smtClean="0"/>
              <a:t> on 31 Jan 2011 for both sections</a:t>
            </a:r>
            <a:endParaRPr lang="en-US" dirty="0"/>
          </a:p>
        </p:txBody>
      </p:sp>
      <p:sp>
        <p:nvSpPr>
          <p:cNvPr id="4" name="Slide Number Placeholder 3"/>
          <p:cNvSpPr>
            <a:spLocks noGrp="1"/>
          </p:cNvSpPr>
          <p:nvPr>
            <p:ph type="sldNum" sz="quarter" idx="10"/>
          </p:nvPr>
        </p:nvSpPr>
        <p:spPr/>
        <p:txBody>
          <a:bodyPr/>
          <a:lstStyle/>
          <a:p>
            <a:fld id="{959E0F53-A310-47C1-82AB-5FAB761FC6F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US" altLang="en-US"/>
          </a:p>
        </p:txBody>
      </p:sp>
      <p:sp>
        <p:nvSpPr>
          <p:cNvPr id="20" name="Footer Placeholder 19"/>
          <p:cNvSpPr>
            <a:spLocks noGrp="1"/>
          </p:cNvSpPr>
          <p:nvPr>
            <p:ph type="ftr" sz="quarter" idx="11"/>
          </p:nvPr>
        </p:nvSpPr>
        <p:spPr/>
        <p:txBody>
          <a:bodyPr/>
          <a:lstStyle>
            <a:extLst/>
          </a:lstStyle>
          <a:p>
            <a:endParaRPr lang="en-US" altLang="en-US"/>
          </a:p>
        </p:txBody>
      </p:sp>
      <p:sp>
        <p:nvSpPr>
          <p:cNvPr id="10" name="Slide Number Placeholder 9"/>
          <p:cNvSpPr>
            <a:spLocks noGrp="1"/>
          </p:cNvSpPr>
          <p:nvPr>
            <p:ph type="sldNum" sz="quarter" idx="12"/>
          </p:nvPr>
        </p:nvSpPr>
        <p:spPr/>
        <p:txBody>
          <a:bodyPr/>
          <a:lstStyle>
            <a:extLst/>
          </a:lstStyle>
          <a:p>
            <a:fld id="{350AF03E-465B-4A65-A655-00E7C88D48C7}" type="slidenum">
              <a:rPr lang="en-US" altLang="en-US" smtClean="0"/>
              <a:pPr/>
              <a:t>‹#›</a:t>
            </a:fld>
            <a:endParaRPr lang="en-US"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a:bodyPr>
          <a:lstStyle>
            <a:lvl1pPr>
              <a:defRPr sz="3600"/>
            </a:lvl1pPr>
          </a:lstStyle>
          <a:p>
            <a:r>
              <a:rPr lang="en-US" dirty="0" smtClean="0"/>
              <a:t>Click to edit Master title style</a:t>
            </a:r>
            <a:endParaRPr lang="en-US" dirty="0"/>
          </a:p>
        </p:txBody>
      </p:sp>
      <p:sp>
        <p:nvSpPr>
          <p:cNvPr id="3" name="Text Placeholder 2"/>
          <p:cNvSpPr>
            <a:spLocks noGrp="1"/>
          </p:cNvSpPr>
          <p:nvPr>
            <p:ph type="body" idx="1"/>
          </p:nvPr>
        </p:nvSpPr>
        <p:spPr>
          <a:xfrm>
            <a:off x="990600" y="1447800"/>
            <a:ext cx="7943088" cy="4800600"/>
          </a:xfrm>
        </p:spPr>
        <p:txBody>
          <a:bodyPr/>
          <a:lstStyle>
            <a:lvl1pPr>
              <a:defRPr sz="2800"/>
            </a:lvl1pPr>
            <a:lvl2pPr>
              <a:defRPr sz="28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ltLang="en-US"/>
          </a:p>
        </p:txBody>
      </p:sp>
      <p:sp>
        <p:nvSpPr>
          <p:cNvPr id="8" name="Footer Placeholder 7"/>
          <p:cNvSpPr>
            <a:spLocks noGrp="1"/>
          </p:cNvSpPr>
          <p:nvPr>
            <p:ph type="ftr" sz="quarter" idx="11"/>
          </p:nvPr>
        </p:nvSpPr>
        <p:spPr/>
        <p:txBody>
          <a:bodyPr/>
          <a:lstStyle>
            <a:extLst/>
          </a:lstStyle>
          <a:p>
            <a:endParaRPr lang="en-US" alt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ltLang="en-US"/>
          </a:p>
        </p:txBody>
      </p:sp>
      <p:sp>
        <p:nvSpPr>
          <p:cNvPr id="4" name="Footer Placeholder 3"/>
          <p:cNvSpPr>
            <a:spLocks noGrp="1"/>
          </p:cNvSpPr>
          <p:nvPr>
            <p:ph type="ftr" sz="quarter" idx="11"/>
          </p:nvPr>
        </p:nvSpPr>
        <p:spPr/>
        <p:txBody>
          <a:bodyPr/>
          <a:lstStyle>
            <a:extLst/>
          </a:lstStyle>
          <a:p>
            <a:endParaRPr lang="en-US" alt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US" altLang="en-US"/>
          </a:p>
        </p:txBody>
      </p:sp>
      <p:sp>
        <p:nvSpPr>
          <p:cNvPr id="3" name="Footer Placeholder 2"/>
          <p:cNvSpPr>
            <a:spLocks noGrp="1"/>
          </p:cNvSpPr>
          <p:nvPr>
            <p:ph type="ftr" sz="quarter" idx="11"/>
          </p:nvPr>
        </p:nvSpPr>
        <p:spPr/>
        <p:txBody>
          <a:bodyPr/>
          <a:lstStyle>
            <a:extLst/>
          </a:lstStyle>
          <a:p>
            <a:endParaRPr lang="en-US" alt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pPr/>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990600" y="274638"/>
            <a:ext cx="7943088" cy="1143000"/>
          </a:xfrm>
          <a:prstGeom prst="rect">
            <a:avLst/>
          </a:prstGeom>
        </p:spPr>
        <p:txBody>
          <a:bodyPr anchor="ctr">
            <a:normAutofit/>
          </a:bodyPr>
          <a:lstStyle>
            <a:extLst/>
          </a:lstStyle>
          <a:p>
            <a:r>
              <a:rPr kumimoji="0" lang="en-US" dirty="0" smtClean="0"/>
              <a:t>Click to edit Master title style</a:t>
            </a:r>
            <a:endParaRPr kumimoji="0" lang="en-US" dirty="0"/>
          </a:p>
        </p:txBody>
      </p:sp>
      <p:sp>
        <p:nvSpPr>
          <p:cNvPr id="9" name="Text Placeholder 8"/>
          <p:cNvSpPr>
            <a:spLocks noGrp="1"/>
          </p:cNvSpPr>
          <p:nvPr>
            <p:ph type="body" idx="1"/>
          </p:nvPr>
        </p:nvSpPr>
        <p:spPr>
          <a:xfrm>
            <a:off x="990600" y="1447800"/>
            <a:ext cx="7943088" cy="4800600"/>
          </a:xfrm>
          <a:prstGeom prst="rect">
            <a:avLst/>
          </a:prstGeom>
        </p:spPr>
        <p:txBody>
          <a:bodyPr>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5" r:id="rId12"/>
  </p:sldLayoutIdLst>
  <p:timing>
    <p:tnLst>
      <p:par>
        <p:cTn id="1" dur="indefinite" restart="never" nodeType="tmRoot"/>
      </p:par>
    </p:tnLst>
  </p:timing>
  <p:txStyles>
    <p:titleStyle>
      <a:lvl1pPr algn="l" rtl="0" eaLnBrk="1" latinLnBrk="0" hangingPunct="1">
        <a:spcBef>
          <a:spcPct val="0"/>
        </a:spcBef>
        <a:buNone/>
        <a:defRPr kumimoji="0"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28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36.xml"/><Relationship Id="rId7" Type="http://schemas.openxmlformats.org/officeDocument/2006/relationships/tags" Target="../tags/tag40.xml"/><Relationship Id="rId2" Type="http://schemas.openxmlformats.org/officeDocument/2006/relationships/tags" Target="../tags/tag35.xml"/><Relationship Id="rId1" Type="http://schemas.openxmlformats.org/officeDocument/2006/relationships/vmlDrawing" Target="../drawings/vmlDrawing8.vml"/><Relationship Id="rId6" Type="http://schemas.openxmlformats.org/officeDocument/2006/relationships/tags" Target="../tags/tag39.xml"/><Relationship Id="rId11" Type="http://schemas.openxmlformats.org/officeDocument/2006/relationships/image" Target="../media/image9.png"/><Relationship Id="rId5" Type="http://schemas.openxmlformats.org/officeDocument/2006/relationships/tags" Target="../tags/tag38.xml"/><Relationship Id="rId10" Type="http://schemas.openxmlformats.org/officeDocument/2006/relationships/image" Target="../media/image10.emf"/><Relationship Id="rId4" Type="http://schemas.openxmlformats.org/officeDocument/2006/relationships/tags" Target="../tags/tag37.xml"/><Relationship Id="rId9"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42.xml"/><Relationship Id="rId7" Type="http://schemas.openxmlformats.org/officeDocument/2006/relationships/tags" Target="../tags/tag46.xml"/><Relationship Id="rId2" Type="http://schemas.openxmlformats.org/officeDocument/2006/relationships/tags" Target="../tags/tag41.xml"/><Relationship Id="rId1" Type="http://schemas.openxmlformats.org/officeDocument/2006/relationships/vmlDrawing" Target="../drawings/vmlDrawing9.vml"/><Relationship Id="rId6" Type="http://schemas.openxmlformats.org/officeDocument/2006/relationships/tags" Target="../tags/tag45.xml"/><Relationship Id="rId11" Type="http://schemas.openxmlformats.org/officeDocument/2006/relationships/image" Target="../media/image12.png"/><Relationship Id="rId5" Type="http://schemas.openxmlformats.org/officeDocument/2006/relationships/tags" Target="../tags/tag44.xml"/><Relationship Id="rId10" Type="http://schemas.openxmlformats.org/officeDocument/2006/relationships/image" Target="../media/image11.emf"/><Relationship Id="rId4" Type="http://schemas.openxmlformats.org/officeDocument/2006/relationships/tags" Target="../tags/tag43.xml"/><Relationship Id="rId9"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48.xml"/><Relationship Id="rId7" Type="http://schemas.openxmlformats.org/officeDocument/2006/relationships/tags" Target="../tags/tag52.xml"/><Relationship Id="rId2" Type="http://schemas.openxmlformats.org/officeDocument/2006/relationships/tags" Target="../tags/tag47.xml"/><Relationship Id="rId1" Type="http://schemas.openxmlformats.org/officeDocument/2006/relationships/vmlDrawing" Target="../drawings/vmlDrawing10.vml"/><Relationship Id="rId6" Type="http://schemas.openxmlformats.org/officeDocument/2006/relationships/tags" Target="../tags/tag51.xml"/><Relationship Id="rId11" Type="http://schemas.openxmlformats.org/officeDocument/2006/relationships/image" Target="../media/image12.png"/><Relationship Id="rId5" Type="http://schemas.openxmlformats.org/officeDocument/2006/relationships/tags" Target="../tags/tag50.xml"/><Relationship Id="rId10" Type="http://schemas.openxmlformats.org/officeDocument/2006/relationships/image" Target="../media/image13.emf"/><Relationship Id="rId4" Type="http://schemas.openxmlformats.org/officeDocument/2006/relationships/tags" Target="../tags/tag49.xml"/><Relationship Id="rId9"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54.xml"/><Relationship Id="rId7" Type="http://schemas.openxmlformats.org/officeDocument/2006/relationships/tags" Target="../tags/tag58.xml"/><Relationship Id="rId2" Type="http://schemas.openxmlformats.org/officeDocument/2006/relationships/tags" Target="../tags/tag53.xml"/><Relationship Id="rId1" Type="http://schemas.openxmlformats.org/officeDocument/2006/relationships/vmlDrawing" Target="../drawings/vmlDrawing11.vml"/><Relationship Id="rId6" Type="http://schemas.openxmlformats.org/officeDocument/2006/relationships/tags" Target="../tags/tag57.xml"/><Relationship Id="rId11" Type="http://schemas.openxmlformats.org/officeDocument/2006/relationships/image" Target="../media/image12.png"/><Relationship Id="rId5" Type="http://schemas.openxmlformats.org/officeDocument/2006/relationships/tags" Target="../tags/tag56.xml"/><Relationship Id="rId10" Type="http://schemas.openxmlformats.org/officeDocument/2006/relationships/image" Target="../media/image14.emf"/><Relationship Id="rId4" Type="http://schemas.openxmlformats.org/officeDocument/2006/relationships/tags" Target="../tags/tag55.xml"/><Relationship Id="rId9"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60.xml"/><Relationship Id="rId7" Type="http://schemas.openxmlformats.org/officeDocument/2006/relationships/tags" Target="../tags/tag64.xml"/><Relationship Id="rId2" Type="http://schemas.openxmlformats.org/officeDocument/2006/relationships/tags" Target="../tags/tag59.xml"/><Relationship Id="rId1" Type="http://schemas.openxmlformats.org/officeDocument/2006/relationships/vmlDrawing" Target="../drawings/vmlDrawing12.vml"/><Relationship Id="rId6" Type="http://schemas.openxmlformats.org/officeDocument/2006/relationships/tags" Target="../tags/tag63.xml"/><Relationship Id="rId11" Type="http://schemas.openxmlformats.org/officeDocument/2006/relationships/image" Target="../media/image12.png"/><Relationship Id="rId5" Type="http://schemas.openxmlformats.org/officeDocument/2006/relationships/tags" Target="../tags/tag62.xml"/><Relationship Id="rId10" Type="http://schemas.openxmlformats.org/officeDocument/2006/relationships/image" Target="../media/image14.emf"/><Relationship Id="rId4" Type="http://schemas.openxmlformats.org/officeDocument/2006/relationships/tags" Target="../tags/tag61.xml"/><Relationship Id="rId9"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66.xml"/><Relationship Id="rId7" Type="http://schemas.openxmlformats.org/officeDocument/2006/relationships/tags" Target="../tags/tag70.xml"/><Relationship Id="rId2" Type="http://schemas.openxmlformats.org/officeDocument/2006/relationships/tags" Target="../tags/tag65.xml"/><Relationship Id="rId1" Type="http://schemas.openxmlformats.org/officeDocument/2006/relationships/vmlDrawing" Target="../drawings/vmlDrawing13.vml"/><Relationship Id="rId6" Type="http://schemas.openxmlformats.org/officeDocument/2006/relationships/tags" Target="../tags/tag69.xml"/><Relationship Id="rId11" Type="http://schemas.openxmlformats.org/officeDocument/2006/relationships/image" Target="../media/image12.png"/><Relationship Id="rId5" Type="http://schemas.openxmlformats.org/officeDocument/2006/relationships/tags" Target="../tags/tag68.xml"/><Relationship Id="rId10" Type="http://schemas.openxmlformats.org/officeDocument/2006/relationships/image" Target="../media/image14.emf"/><Relationship Id="rId4" Type="http://schemas.openxmlformats.org/officeDocument/2006/relationships/tags" Target="../tags/tag67.xml"/><Relationship Id="rId9"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72.xml"/><Relationship Id="rId7" Type="http://schemas.openxmlformats.org/officeDocument/2006/relationships/tags" Target="../tags/tag76.xml"/><Relationship Id="rId2" Type="http://schemas.openxmlformats.org/officeDocument/2006/relationships/tags" Target="../tags/tag71.xml"/><Relationship Id="rId1" Type="http://schemas.openxmlformats.org/officeDocument/2006/relationships/vmlDrawing" Target="../drawings/vmlDrawing14.vml"/><Relationship Id="rId6" Type="http://schemas.openxmlformats.org/officeDocument/2006/relationships/tags" Target="../tags/tag75.xml"/><Relationship Id="rId11" Type="http://schemas.openxmlformats.org/officeDocument/2006/relationships/image" Target="../media/image12.png"/><Relationship Id="rId5" Type="http://schemas.openxmlformats.org/officeDocument/2006/relationships/tags" Target="../tags/tag74.xml"/><Relationship Id="rId10" Type="http://schemas.openxmlformats.org/officeDocument/2006/relationships/image" Target="../media/image14.emf"/><Relationship Id="rId4" Type="http://schemas.openxmlformats.org/officeDocument/2006/relationships/tags" Target="../tags/tag73.xml"/><Relationship Id="rId9" Type="http://schemas.openxmlformats.org/officeDocument/2006/relationships/oleObject" Target="../embeddings/oleObject14.bin"/></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78.xml"/><Relationship Id="rId7" Type="http://schemas.openxmlformats.org/officeDocument/2006/relationships/tags" Target="../tags/tag82.xml"/><Relationship Id="rId2" Type="http://schemas.openxmlformats.org/officeDocument/2006/relationships/tags" Target="../tags/tag77.xml"/><Relationship Id="rId1" Type="http://schemas.openxmlformats.org/officeDocument/2006/relationships/vmlDrawing" Target="../drawings/vmlDrawing15.vml"/><Relationship Id="rId6" Type="http://schemas.openxmlformats.org/officeDocument/2006/relationships/tags" Target="../tags/tag81.xml"/><Relationship Id="rId11" Type="http://schemas.openxmlformats.org/officeDocument/2006/relationships/image" Target="../media/image12.png"/><Relationship Id="rId5" Type="http://schemas.openxmlformats.org/officeDocument/2006/relationships/tags" Target="../tags/tag80.xml"/><Relationship Id="rId10" Type="http://schemas.openxmlformats.org/officeDocument/2006/relationships/image" Target="../media/image15.emf"/><Relationship Id="rId4" Type="http://schemas.openxmlformats.org/officeDocument/2006/relationships/tags" Target="../tags/tag79.xml"/><Relationship Id="rId9"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tags" Target="../tags/tag85.xml"/><Relationship Id="rId7" Type="http://schemas.openxmlformats.org/officeDocument/2006/relationships/notesSlide" Target="../notesSlides/notesSlide5.xml"/><Relationship Id="rId2" Type="http://schemas.openxmlformats.org/officeDocument/2006/relationships/tags" Target="../tags/tag84.xml"/><Relationship Id="rId1" Type="http://schemas.openxmlformats.org/officeDocument/2006/relationships/vmlDrawing" Target="../drawings/vmlDrawing16.vml"/><Relationship Id="rId6" Type="http://schemas.openxmlformats.org/officeDocument/2006/relationships/slideLayout" Target="../slideLayouts/slideLayout12.xml"/><Relationship Id="rId5" Type="http://schemas.openxmlformats.org/officeDocument/2006/relationships/tags" Target="../tags/tag87.xml"/><Relationship Id="rId4" Type="http://schemas.openxmlformats.org/officeDocument/2006/relationships/tags" Target="../tags/tag86.xml"/><Relationship Id="rId9" Type="http://schemas.openxmlformats.org/officeDocument/2006/relationships/image" Target="../media/image16.emf"/></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xml"/><Relationship Id="rId7" Type="http://schemas.openxmlformats.org/officeDocument/2006/relationships/oleObject" Target="../embeddings/oleObject1.bin"/><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tags" Target="../tags/tag89.xml"/><Relationship Id="rId7" Type="http://schemas.openxmlformats.org/officeDocument/2006/relationships/image" Target="../media/image18.jpeg"/><Relationship Id="rId2" Type="http://schemas.openxmlformats.org/officeDocument/2006/relationships/tags" Target="../tags/tag88.xml"/><Relationship Id="rId1" Type="http://schemas.openxmlformats.org/officeDocument/2006/relationships/vmlDrawing" Target="../drawings/vmlDrawing17.vml"/><Relationship Id="rId6" Type="http://schemas.openxmlformats.org/officeDocument/2006/relationships/slideLayout" Target="../slideLayouts/slideLayout12.xml"/><Relationship Id="rId5" Type="http://schemas.openxmlformats.org/officeDocument/2006/relationships/tags" Target="../tags/tag91.xml"/><Relationship Id="rId4" Type="http://schemas.openxmlformats.org/officeDocument/2006/relationships/tags" Target="../tags/tag90.xml"/><Relationship Id="rId9" Type="http://schemas.openxmlformats.org/officeDocument/2006/relationships/image" Target="../media/image17.emf"/></Relationships>
</file>

<file path=ppt/slides/_rels/slide21.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5" Type="http://schemas.openxmlformats.org/officeDocument/2006/relationships/slideLayout" Target="../slideLayouts/slideLayout12.xml"/><Relationship Id="rId4" Type="http://schemas.openxmlformats.org/officeDocument/2006/relationships/tags" Target="../tags/tag9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23.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slideLayout" Target="../slideLayouts/slideLayout12.xml"/><Relationship Id="rId4" Type="http://schemas.openxmlformats.org/officeDocument/2006/relationships/tags" Target="../tags/tag100.xml"/></Relationships>
</file>

<file path=ppt/slides/_rels/slide24.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5" Type="http://schemas.openxmlformats.org/officeDocument/2006/relationships/slideLayout" Target="../slideLayouts/slideLayout12.xml"/><Relationship Id="rId4" Type="http://schemas.openxmlformats.org/officeDocument/2006/relationships/tags" Target="../tags/tag104.xml"/></Relationships>
</file>

<file path=ppt/slides/_rels/slide25.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5" Type="http://schemas.openxmlformats.org/officeDocument/2006/relationships/slideLayout" Target="../slideLayouts/slideLayout12.xml"/><Relationship Id="rId4" Type="http://schemas.openxmlformats.org/officeDocument/2006/relationships/tags" Target="../tags/tag108.xml"/></Relationships>
</file>

<file path=ppt/slides/_rels/slide26.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tags" Target="../tags/tag110.xml"/><Relationship Id="rId7" Type="http://schemas.openxmlformats.org/officeDocument/2006/relationships/oleObject" Target="../embeddings/oleObject18.bin"/><Relationship Id="rId2" Type="http://schemas.openxmlformats.org/officeDocument/2006/relationships/tags" Target="../tags/tag109.xml"/><Relationship Id="rId1" Type="http://schemas.openxmlformats.org/officeDocument/2006/relationships/vmlDrawing" Target="../drawings/vmlDrawing18.vml"/><Relationship Id="rId6" Type="http://schemas.openxmlformats.org/officeDocument/2006/relationships/slideLayout" Target="../slideLayouts/slideLayout12.xml"/><Relationship Id="rId5" Type="http://schemas.openxmlformats.org/officeDocument/2006/relationships/tags" Target="../tags/tag112.xml"/><Relationship Id="rId4" Type="http://schemas.openxmlformats.org/officeDocument/2006/relationships/tags" Target="../tags/tag111.xml"/></Relationships>
</file>

<file path=ppt/slides/_rels/slide27.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3.xml"/><Relationship Id="rId3" Type="http://schemas.openxmlformats.org/officeDocument/2006/relationships/tags" Target="../tags/tag10.xml"/><Relationship Id="rId7" Type="http://schemas.openxmlformats.org/officeDocument/2006/relationships/slideLayout" Target="../slideLayouts/slideLayout12.xml"/><Relationship Id="rId2" Type="http://schemas.openxmlformats.org/officeDocument/2006/relationships/tags" Target="../tags/tag9.xml"/><Relationship Id="rId1" Type="http://schemas.openxmlformats.org/officeDocument/2006/relationships/vmlDrawing" Target="../drawings/vmlDrawing3.vml"/><Relationship Id="rId6" Type="http://schemas.openxmlformats.org/officeDocument/2006/relationships/tags" Target="../tags/tag13.xml"/><Relationship Id="rId5" Type="http://schemas.openxmlformats.org/officeDocument/2006/relationships/tags" Target="../tags/tag12.xml"/><Relationship Id="rId10" Type="http://schemas.openxmlformats.org/officeDocument/2006/relationships/image" Target="../media/image4.emf"/><Relationship Id="rId4" Type="http://schemas.openxmlformats.org/officeDocument/2006/relationships/tags" Target="../tags/tag11.xml"/><Relationship Id="rId9"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5.xml"/><Relationship Id="rId7"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20.xml"/><Relationship Id="rId7"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vmlDrawing" Target="../drawings/vmlDrawing5.v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9" Type="http://schemas.openxmlformats.org/officeDocument/2006/relationships/image" Target="../media/image6.emf"/></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25.xml"/><Relationship Id="rId7" Type="http://schemas.openxmlformats.org/officeDocument/2006/relationships/oleObject" Target="../embeddings/oleObject6.bin"/><Relationship Id="rId2" Type="http://schemas.openxmlformats.org/officeDocument/2006/relationships/tags" Target="../tags/tag24.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7.xml"/><Relationship Id="rId4" Type="http://schemas.openxmlformats.org/officeDocument/2006/relationships/tags" Target="../tags/tag2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30.xml"/><Relationship Id="rId7" Type="http://schemas.openxmlformats.org/officeDocument/2006/relationships/tags" Target="../tags/tag34.xml"/><Relationship Id="rId2" Type="http://schemas.openxmlformats.org/officeDocument/2006/relationships/tags" Target="../tags/tag29.xml"/><Relationship Id="rId1" Type="http://schemas.openxmlformats.org/officeDocument/2006/relationships/vmlDrawing" Target="../drawings/vmlDrawing7.vml"/><Relationship Id="rId6" Type="http://schemas.openxmlformats.org/officeDocument/2006/relationships/tags" Target="../tags/tag33.xml"/><Relationship Id="rId11" Type="http://schemas.openxmlformats.org/officeDocument/2006/relationships/image" Target="../media/image9.png"/><Relationship Id="rId5" Type="http://schemas.openxmlformats.org/officeDocument/2006/relationships/tags" Target="../tags/tag32.xml"/><Relationship Id="rId10" Type="http://schemas.openxmlformats.org/officeDocument/2006/relationships/image" Target="../media/image8.emf"/><Relationship Id="rId4" Type="http://schemas.openxmlformats.org/officeDocument/2006/relationships/tags" Target="../tags/tag31.xml"/><Relationship Id="rId9"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solidFill>
                  <a:srgbClr val="0000CC"/>
                </a:solidFill>
              </a:rPr>
              <a:t>Clickers in the Classroom</a:t>
            </a:r>
            <a:endParaRPr lang="en-US" dirty="0">
              <a:solidFill>
                <a:srgbClr val="0000CC"/>
              </a:solidFill>
            </a:endParaRPr>
          </a:p>
        </p:txBody>
      </p:sp>
      <p:sp>
        <p:nvSpPr>
          <p:cNvPr id="3" name="Subtitle 2"/>
          <p:cNvSpPr>
            <a:spLocks noGrp="1"/>
          </p:cNvSpPr>
          <p:nvPr>
            <p:ph type="subTitle" idx="1"/>
          </p:nvPr>
        </p:nvSpPr>
        <p:spPr/>
        <p:txBody>
          <a:bodyPr/>
          <a:lstStyle/>
          <a:p>
            <a:pPr algn="ctr"/>
            <a:r>
              <a:rPr lang="en-US" dirty="0" smtClean="0">
                <a:solidFill>
                  <a:srgbClr val="006600"/>
                </a:solidFill>
              </a:rPr>
              <a:t>Examples from </a:t>
            </a:r>
          </a:p>
          <a:p>
            <a:pPr algn="ctr"/>
            <a:r>
              <a:rPr lang="en-US" dirty="0" smtClean="0">
                <a:solidFill>
                  <a:srgbClr val="006600"/>
                </a:solidFill>
              </a:rPr>
              <a:t>Math 115:  Math for Liberal Arts</a:t>
            </a:r>
          </a:p>
          <a:p>
            <a:pPr algn="ctr"/>
            <a:r>
              <a:rPr lang="en-US" dirty="0" smtClean="0">
                <a:solidFill>
                  <a:srgbClr val="006600"/>
                </a:solidFill>
              </a:rPr>
              <a:t>Bob Young</a:t>
            </a:r>
            <a:endParaRPr lang="en-US" dirty="0">
              <a:solidFill>
                <a:srgbClr val="006600"/>
              </a:solidFill>
            </a:endParaRPr>
          </a:p>
        </p:txBody>
      </p:sp>
    </p:spTree>
    <p:custDataLst>
      <p:tags r:id="rId1"/>
    </p:custDataLst>
    <p:extLst>
      <p:ext uri="{BB962C8B-B14F-4D97-AF65-F5344CB8AC3E}">
        <p14:creationId xmlns:p14="http://schemas.microsoft.com/office/powerpoint/2010/main" val="3321388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t>{</a:t>
            </a:r>
            <a:r>
              <a:rPr lang="en-US" i="1" dirty="0" smtClean="0"/>
              <a:t>b</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10</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1656251910"/>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2159"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5"/>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0" name="CorShape1"/>
          <p:cNvSpPr/>
          <p:nvPr>
            <p:custDataLst>
              <p:tags r:id="rId6"/>
            </p:custDataLst>
          </p:nvPr>
        </p:nvSpPr>
        <p:spPr>
          <a:xfrm rot="10800000">
            <a:off x="706119" y="2099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5" name="CountdownNew" hidden="1"/>
          <p:cNvGrpSpPr/>
          <p:nvPr>
            <p:custDataLst>
              <p:tags r:id="rId7"/>
            </p:custDataLst>
          </p:nvPr>
        </p:nvGrpSpPr>
        <p:grpSpPr>
          <a:xfrm>
            <a:off x="7874000" y="5842000"/>
            <a:ext cx="1588" cy="1588"/>
            <a:chOff x="8318500" y="6032500"/>
            <a:chExt cx="1270000" cy="1016000"/>
          </a:xfrm>
        </p:grpSpPr>
        <p:pic>
          <p:nvPicPr>
            <p:cNvPr id="14" name="CDShape" hidden="1"/>
            <p:cNvPicPr>
              <a:picLocks/>
            </p:cNvPicPr>
            <p:nvPr/>
          </p:nvPicPr>
          <p:blipFill>
            <a:blip r:embed="rId11">
              <a:extLst>
                <a:ext uri="{28A0092B-C50C-407E-A947-70E740481C1C}">
                  <a14:useLocalDpi xmlns:a14="http://schemas.microsoft.com/office/drawing/2010/main" val="0"/>
                </a:ext>
              </a:extLst>
            </a:blip>
            <a:stretch>
              <a:fillRect/>
            </a:stretch>
          </p:blipFill>
          <p:spPr>
            <a:xfrm>
              <a:off x="8318500" y="6032500"/>
              <a:ext cx="1270000" cy="1016000"/>
            </a:xfrm>
            <a:prstGeom prst="rect">
              <a:avLst/>
            </a:prstGeom>
          </p:spPr>
        </p:pic>
        <p:sp>
          <p:nvSpPr>
            <p:cNvPr id="8" name="CDTransText" hidden="1"/>
            <p:cNvSpPr txBox="1"/>
            <p:nvPr/>
          </p:nvSpPr>
          <p:spPr>
            <a:xfrm>
              <a:off x="8318500" y="6604000"/>
              <a:ext cx="1270000" cy="444500"/>
            </a:xfrm>
            <a:prstGeom prst="rect">
              <a:avLst/>
            </a:prstGeom>
            <a:noFill/>
          </p:spPr>
          <p:txBody>
            <a:bodyPr vert="horz" rtlCol="0">
              <a:noAutofit/>
            </a:bodyPr>
            <a:lstStyle/>
            <a:p>
              <a:pPr algn="ctr"/>
              <a:endParaRPr lang="en-US" sz="900" b="1">
                <a:solidFill>
                  <a:srgbClr val="FFFFFF"/>
                </a:solidFill>
                <a:effectLst>
                  <a:prstShdw prst="shdw14" dist="35921" dir="2700000">
                    <a:scrgbClr r="0" g="0" b="0">
                      <a:alpha val="43000"/>
                    </a:scrgbClr>
                  </a:prstShdw>
                </a:effectLst>
                <a:latin typeface="Tahoma"/>
              </a:endParaRPr>
            </a:p>
          </p:txBody>
        </p:sp>
        <p:sp>
          <p:nvSpPr>
            <p:cNvPr id="7" name="CDText" hidden="1"/>
            <p:cNvSpPr txBox="1"/>
            <p:nvPr/>
          </p:nvSpPr>
          <p:spPr>
            <a:xfrm>
              <a:off x="8356600" y="6032500"/>
              <a:ext cx="1206500" cy="508000"/>
            </a:xfrm>
            <a:prstGeom prst="rect">
              <a:avLst/>
            </a:prstGeom>
            <a:noFill/>
          </p:spPr>
          <p:txBody>
            <a:bodyPr vert="horz" rtlCol="0" anchor="ctr" anchorCtr="1">
              <a:noAutofit/>
            </a:bodyPr>
            <a:lstStyle/>
            <a:p>
              <a:pPr algn="ctr"/>
              <a:endParaRPr lang="en-US" sz="2400" b="1">
                <a:solidFill>
                  <a:srgbClr val="000000"/>
                </a:solidFill>
                <a:latin typeface="Tahoma"/>
              </a:endParaRPr>
            </a:p>
          </p:txBody>
        </p:sp>
      </p:grpSp>
    </p:spTree>
    <p:custDataLst>
      <p:tags r:id="rId2"/>
    </p:custDataLst>
    <p:extLst>
      <p:ext uri="{BB962C8B-B14F-4D97-AF65-F5344CB8AC3E}">
        <p14:creationId xmlns:p14="http://schemas.microsoft.com/office/powerpoint/2010/main" val="198416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t>{</a:t>
            </a:r>
            <a:r>
              <a:rPr lang="en-US" i="1" dirty="0" smtClean="0"/>
              <a:t>b</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11</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476994810"/>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3183"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rShape1"/>
          <p:cNvSpPr/>
          <p:nvPr>
            <p:custDataLst>
              <p:tags r:id="rId5"/>
            </p:custDataLst>
          </p:nvPr>
        </p:nvSpPr>
        <p:spPr>
          <a:xfrm rot="10800000">
            <a:off x="706119" y="16120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3" name="TextBox 12"/>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5" name="CountdownNew" hidden="1"/>
          <p:cNvGrpSpPr/>
          <p:nvPr>
            <p:custDataLst>
              <p:tags r:id="rId7"/>
            </p:custDataLst>
          </p:nvPr>
        </p:nvGrpSpPr>
        <p:grpSpPr>
          <a:xfrm>
            <a:off x="8255000" y="5715000"/>
            <a:ext cx="1588" cy="1588"/>
            <a:chOff x="8318500" y="6032500"/>
            <a:chExt cx="889000" cy="1143000"/>
          </a:xfrm>
        </p:grpSpPr>
        <p:pic>
          <p:nvPicPr>
            <p:cNvPr id="14"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2"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130837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a:xfrm>
            <a:off x="993726" y="274638"/>
            <a:ext cx="7813782" cy="1143000"/>
          </a:xfrm>
        </p:spPr>
        <p:txBody>
          <a:bodyPr>
            <a:normAutofit/>
          </a:bodyPr>
          <a:lstStyle/>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12</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1084497059"/>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4207"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rShape1"/>
          <p:cNvSpPr/>
          <p:nvPr>
            <p:custDataLst>
              <p:tags r:id="rId5"/>
            </p:custDataLst>
          </p:nvPr>
        </p:nvSpPr>
        <p:spPr>
          <a:xfrm rot="10800000">
            <a:off x="706119" y="2099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4" name="TextBox 13"/>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3" name="CountdownNew" hidden="1"/>
          <p:cNvGrpSpPr/>
          <p:nvPr>
            <p:custDataLst>
              <p:tags r:id="rId7"/>
            </p:custDataLst>
          </p:nvPr>
        </p:nvGrpSpPr>
        <p:grpSpPr>
          <a:xfrm>
            <a:off x="8255000" y="5715000"/>
            <a:ext cx="1588" cy="1588"/>
            <a:chOff x="8318500" y="6032500"/>
            <a:chExt cx="889000" cy="1143000"/>
          </a:xfrm>
        </p:grpSpPr>
        <p:pic>
          <p:nvPicPr>
            <p:cNvPr id="12"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0"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124504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a:xfrm>
            <a:off x="993726" y="274638"/>
            <a:ext cx="7959834" cy="1143000"/>
          </a:xfrm>
        </p:spPr>
        <p:txBody>
          <a:bodyPr>
            <a:normAutofit/>
          </a:bodyPr>
          <a:lstStyle/>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endParaRPr lang="en-US"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13</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3979866546"/>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5231"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CorShape1"/>
          <p:cNvSpPr/>
          <p:nvPr>
            <p:custDataLst>
              <p:tags r:id="rId5"/>
            </p:custDataLst>
          </p:nvPr>
        </p:nvSpPr>
        <p:spPr>
          <a:xfrm>
            <a:off x="706119" y="1612053"/>
            <a:ext cx="355600" cy="3556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4930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4" name="TextBox 13"/>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2" name="CountdownNew" hidden="1"/>
          <p:cNvGrpSpPr/>
          <p:nvPr>
            <p:custDataLst>
              <p:tags r:id="rId7"/>
            </p:custDataLst>
          </p:nvPr>
        </p:nvGrpSpPr>
        <p:grpSpPr>
          <a:xfrm>
            <a:off x="8255000" y="5715000"/>
            <a:ext cx="1588" cy="1588"/>
            <a:chOff x="8318500" y="6032500"/>
            <a:chExt cx="889000" cy="1143000"/>
          </a:xfrm>
        </p:grpSpPr>
        <p:pic>
          <p:nvPicPr>
            <p:cNvPr id="11"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0"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2455660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a:xfrm>
            <a:off x="993725" y="274638"/>
            <a:ext cx="7631217" cy="1143000"/>
          </a:xfrm>
        </p:spPr>
        <p:txBody>
          <a:bodyPr>
            <a:normAutofit/>
          </a:bodyPr>
          <a:lstStyle/>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14</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916389444"/>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6255"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rShape1"/>
          <p:cNvSpPr/>
          <p:nvPr>
            <p:custDataLst>
              <p:tags r:id="rId5"/>
            </p:custDataLst>
          </p:nvPr>
        </p:nvSpPr>
        <p:spPr>
          <a:xfrm rot="10800000">
            <a:off x="706119" y="2099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4" name="TextBox 13"/>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3" name="CountdownNew" hidden="1"/>
          <p:cNvGrpSpPr/>
          <p:nvPr>
            <p:custDataLst>
              <p:tags r:id="rId7"/>
            </p:custDataLst>
          </p:nvPr>
        </p:nvGrpSpPr>
        <p:grpSpPr>
          <a:xfrm>
            <a:off x="8255000" y="5715000"/>
            <a:ext cx="1588" cy="1588"/>
            <a:chOff x="8318500" y="6032500"/>
            <a:chExt cx="889000" cy="1143000"/>
          </a:xfrm>
        </p:grpSpPr>
        <p:pic>
          <p:nvPicPr>
            <p:cNvPr id="12"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0"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3632239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sym typeface="Mathematica1"/>
              </a:rPr>
              <a:t> 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endParaRPr lang="en-US"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15</a:t>
            </a:fld>
            <a:endParaRPr lang="en-US"/>
          </a:p>
        </p:txBody>
      </p:sp>
      <p:graphicFrame>
        <p:nvGraphicFramePr>
          <p:cNvPr id="10" name="TPChart"/>
          <p:cNvGraphicFramePr>
            <a:graphicFrameLocks noChangeAspect="1"/>
          </p:cNvGraphicFramePr>
          <p:nvPr>
            <p:custDataLst>
              <p:tags r:id="rId4"/>
            </p:custDataLst>
            <p:extLst>
              <p:ext uri="{D42A27DB-BD31-4B8C-83A1-F6EECF244321}">
                <p14:modId xmlns:p14="http://schemas.microsoft.com/office/powerpoint/2010/main" val="494506936"/>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7279"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CorShape1"/>
          <p:cNvSpPr/>
          <p:nvPr>
            <p:custDataLst>
              <p:tags r:id="rId5"/>
            </p:custDataLst>
          </p:nvPr>
        </p:nvSpPr>
        <p:spPr>
          <a:xfrm rot="10800000">
            <a:off x="706119" y="2099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6" name="TextBox 15"/>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5" name="CountdownNew" hidden="1"/>
          <p:cNvGrpSpPr/>
          <p:nvPr>
            <p:custDataLst>
              <p:tags r:id="rId7"/>
            </p:custDataLst>
          </p:nvPr>
        </p:nvGrpSpPr>
        <p:grpSpPr>
          <a:xfrm>
            <a:off x="8255000" y="5715000"/>
            <a:ext cx="1588" cy="1588"/>
            <a:chOff x="8318500" y="6032500"/>
            <a:chExt cx="889000" cy="1143000"/>
          </a:xfrm>
        </p:grpSpPr>
        <p:pic>
          <p:nvPicPr>
            <p:cNvPr id="14"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3"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3938550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sym typeface="Mathematica1"/>
              </a:rPr>
              <a:t> 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endParaRPr lang="en-US"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16</a:t>
            </a:fld>
            <a:endParaRPr lang="en-US"/>
          </a:p>
        </p:txBody>
      </p:sp>
      <p:graphicFrame>
        <p:nvGraphicFramePr>
          <p:cNvPr id="10" name="TPChart"/>
          <p:cNvGraphicFramePr>
            <a:graphicFrameLocks noChangeAspect="1"/>
          </p:cNvGraphicFramePr>
          <p:nvPr>
            <p:custDataLst>
              <p:tags r:id="rId4"/>
            </p:custDataLst>
            <p:extLst>
              <p:ext uri="{D42A27DB-BD31-4B8C-83A1-F6EECF244321}">
                <p14:modId xmlns:p14="http://schemas.microsoft.com/office/powerpoint/2010/main" val="4273538922"/>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8303"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CorShape1"/>
          <p:cNvSpPr/>
          <p:nvPr>
            <p:custDataLst>
              <p:tags r:id="rId5"/>
            </p:custDataLst>
          </p:nvPr>
        </p:nvSpPr>
        <p:spPr>
          <a:xfrm rot="10800000">
            <a:off x="706119" y="16120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6" name="TextBox 15"/>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5" name="CountdownNew" hidden="1"/>
          <p:cNvGrpSpPr/>
          <p:nvPr>
            <p:custDataLst>
              <p:tags r:id="rId7"/>
            </p:custDataLst>
          </p:nvPr>
        </p:nvGrpSpPr>
        <p:grpSpPr>
          <a:xfrm>
            <a:off x="8255000" y="5715000"/>
            <a:ext cx="1588" cy="1588"/>
            <a:chOff x="8318500" y="6032500"/>
            <a:chExt cx="889000" cy="1143000"/>
          </a:xfrm>
        </p:grpSpPr>
        <p:pic>
          <p:nvPicPr>
            <p:cNvPr id="14"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13"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139209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 grpId="0"/>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sym typeface="Mathematica1"/>
              </a:rPr>
              <a:t>{} 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endParaRPr lang="en-US"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17</a:t>
            </a:fld>
            <a:endParaRPr lang="en-US"/>
          </a:p>
        </p:txBody>
      </p:sp>
      <p:graphicFrame>
        <p:nvGraphicFramePr>
          <p:cNvPr id="11" name="TPChart"/>
          <p:cNvGraphicFramePr>
            <a:graphicFrameLocks noChangeAspect="1"/>
          </p:cNvGraphicFramePr>
          <p:nvPr>
            <p:custDataLst>
              <p:tags r:id="rId4"/>
            </p:custDataLst>
            <p:extLst>
              <p:ext uri="{D42A27DB-BD31-4B8C-83A1-F6EECF244321}">
                <p14:modId xmlns:p14="http://schemas.microsoft.com/office/powerpoint/2010/main" val="3577039555"/>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9327"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CorShape1"/>
          <p:cNvSpPr/>
          <p:nvPr>
            <p:custDataLst>
              <p:tags r:id="rId5"/>
            </p:custDataLst>
          </p:nvPr>
        </p:nvSpPr>
        <p:spPr>
          <a:xfrm rot="10800000">
            <a:off x="706119" y="20997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4" name="TextBox 13"/>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2" name="CountdownNew" hidden="1"/>
          <p:cNvGrpSpPr/>
          <p:nvPr>
            <p:custDataLst>
              <p:tags r:id="rId7"/>
            </p:custDataLst>
          </p:nvPr>
        </p:nvGrpSpPr>
        <p:grpSpPr>
          <a:xfrm>
            <a:off x="8255000" y="5715000"/>
            <a:ext cx="1588" cy="1588"/>
            <a:chOff x="8318500" y="6032500"/>
            <a:chExt cx="889000" cy="1143000"/>
          </a:xfrm>
        </p:grpSpPr>
        <p:pic>
          <p:nvPicPr>
            <p:cNvPr id="10" name="CDShape" descr="countdown.png" hidden="1"/>
            <p:cNvPicPr>
              <a:picLocks/>
            </p:cNvPicPr>
            <p:nvPr/>
          </p:nvPicPr>
          <p:blipFill>
            <a:blip r:embed="rId11" cstate="print"/>
            <a:stretch>
              <a:fillRect/>
            </a:stretch>
          </p:blipFill>
          <p:spPr>
            <a:xfrm>
              <a:off x="8318500" y="6032500"/>
              <a:ext cx="889000" cy="1143000"/>
            </a:xfrm>
            <a:prstGeom prst="rect">
              <a:avLst/>
            </a:prstGeom>
          </p:spPr>
        </p:pic>
        <p:sp>
          <p:nvSpPr>
            <p:cNvPr id="9"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sz="2400">
                <a:solidFill>
                  <a:srgbClr val="000000"/>
                </a:solidFill>
                <a:latin typeface="Tahoma"/>
              </a:endParaRPr>
            </a:p>
          </p:txBody>
        </p:sp>
      </p:grpSp>
    </p:spTree>
    <p:custDataLst>
      <p:tags r:id="rId2"/>
    </p:custDataLst>
    <p:extLst>
      <p:ext uri="{BB962C8B-B14F-4D97-AF65-F5344CB8AC3E}">
        <p14:creationId xmlns:p14="http://schemas.microsoft.com/office/powerpoint/2010/main" val="904082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repeatDur="0" restart="never"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1" grpId="0"/>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3725" y="274638"/>
            <a:ext cx="8150275" cy="1143000"/>
          </a:xfrm>
        </p:spPr>
        <p:txBody>
          <a:bodyPr>
            <a:normAutofit/>
          </a:bodyPr>
          <a:lstStyle/>
          <a:p>
            <a:r>
              <a:rPr lang="en-US" dirty="0" smtClean="0"/>
              <a:t>Elements &amp; Sets Examples:  </a:t>
            </a:r>
            <a:r>
              <a:rPr lang="en-US" dirty="0" smtClean="0">
                <a:solidFill>
                  <a:srgbClr val="00B050"/>
                </a:solidFill>
              </a:rPr>
              <a:t>True</a:t>
            </a:r>
            <a:r>
              <a:rPr lang="en-US" dirty="0" smtClean="0"/>
              <a:t> or </a:t>
            </a:r>
            <a:r>
              <a:rPr lang="en-US" dirty="0" smtClean="0">
                <a:solidFill>
                  <a:srgbClr val="C00000"/>
                </a:solidFill>
              </a:rPr>
              <a:t>False</a:t>
            </a:r>
            <a:r>
              <a:rPr lang="en-US" dirty="0" smtClean="0"/>
              <a:t>?</a:t>
            </a:r>
            <a:endParaRPr lang="en-US" dirty="0"/>
          </a:p>
        </p:txBody>
      </p:sp>
      <p:sp>
        <p:nvSpPr>
          <p:cNvPr id="9" name="Content Placeholder 8"/>
          <p:cNvSpPr>
            <a:spLocks noGrp="1"/>
          </p:cNvSpPr>
          <p:nvPr>
            <p:ph idx="1"/>
          </p:nvPr>
        </p:nvSpPr>
        <p:spPr>
          <a:xfrm>
            <a:off x="993725" y="1155696"/>
            <a:ext cx="6316749" cy="5410200"/>
          </a:xfrm>
        </p:spPr>
        <p:txBody>
          <a:bodyPr/>
          <a:lstStyle/>
          <a:p>
            <a:r>
              <a:rPr lang="en-US" i="1" dirty="0" smtClean="0"/>
              <a:t>b</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a:p>
            <a:r>
              <a:rPr lang="en-US" dirty="0" smtClean="0"/>
              <a:t>{</a:t>
            </a:r>
            <a:r>
              <a:rPr lang="en-US" i="1" dirty="0" smtClean="0"/>
              <a:t>b</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a:p>
            <a:r>
              <a:rPr lang="en-US" dirty="0" smtClean="0"/>
              <a:t>{</a:t>
            </a:r>
            <a:r>
              <a:rPr lang="en-US" i="1" dirty="0" smtClean="0"/>
              <a:t>b</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a:p>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r>
              <a:rPr lang="en-US" dirty="0" smtClean="0">
                <a:sym typeface="Mathematica1"/>
              </a:rPr>
              <a:t></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a:p>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a:p>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 </a:t>
            </a:r>
          </a:p>
          <a:p>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endParaRPr lang="en-US" dirty="0"/>
          </a:p>
        </p:txBody>
      </p:sp>
      <p:sp>
        <p:nvSpPr>
          <p:cNvPr id="5" name="Date Placeholder 4"/>
          <p:cNvSpPr>
            <a:spLocks noGrp="1"/>
          </p:cNvSpPr>
          <p:nvPr>
            <p:ph type="dt" sz="half" idx="10"/>
          </p:nvPr>
        </p:nvSpPr>
        <p:spPr/>
        <p:txBody>
          <a:bodyPr/>
          <a:lstStyle/>
          <a:p>
            <a:pPr>
              <a:defRPr/>
            </a:pPr>
            <a:fld id="{6E363E22-EEB6-4303-82DC-B572DBD068A4}" type="datetime1">
              <a:rPr lang="en-US" smtClean="0"/>
              <a:pPr>
                <a:defRPr/>
              </a:pPr>
              <a:t>7/26/2011</a:t>
            </a:fld>
            <a:endParaRPr lang="en-US" dirty="0"/>
          </a:p>
        </p:txBody>
      </p:sp>
      <p:sp>
        <p:nvSpPr>
          <p:cNvPr id="6" name="Footer Placeholder 5"/>
          <p:cNvSpPr>
            <a:spLocks noGrp="1"/>
          </p:cNvSpPr>
          <p:nvPr>
            <p:ph type="ftr" sz="quarter" idx="11"/>
          </p:nvPr>
        </p:nvSpPr>
        <p:spPr/>
        <p:txBody>
          <a:bodyPr/>
          <a:lstStyle/>
          <a:p>
            <a:pPr>
              <a:defRPr/>
            </a:pPr>
            <a:r>
              <a:rPr lang="en-US" smtClean="0"/>
              <a:t>M115</a:t>
            </a:r>
            <a:endParaRPr lang="en-US"/>
          </a:p>
        </p:txBody>
      </p:sp>
      <p:sp>
        <p:nvSpPr>
          <p:cNvPr id="7" name="Slide Number Placeholder 6"/>
          <p:cNvSpPr>
            <a:spLocks noGrp="1"/>
          </p:cNvSpPr>
          <p:nvPr>
            <p:ph type="sldNum" sz="quarter" idx="12"/>
          </p:nvPr>
        </p:nvSpPr>
        <p:spPr/>
        <p:txBody>
          <a:bodyPr/>
          <a:lstStyle/>
          <a:p>
            <a:pPr>
              <a:defRPr/>
            </a:pPr>
            <a:fld id="{40F597B7-5388-4318-A178-FF7D320F50DF}" type="slidenum">
              <a:rPr lang="en-US" smtClean="0"/>
              <a:pPr>
                <a:defRPr/>
              </a:pPr>
              <a:t>18</a:t>
            </a:fld>
            <a:endParaRPr lang="en-US"/>
          </a:p>
        </p:txBody>
      </p:sp>
      <p:sp>
        <p:nvSpPr>
          <p:cNvPr id="10" name="TextBox 9"/>
          <p:cNvSpPr txBox="1"/>
          <p:nvPr/>
        </p:nvSpPr>
        <p:spPr>
          <a:xfrm>
            <a:off x="7200936" y="1128681"/>
            <a:ext cx="1825650" cy="5216813"/>
          </a:xfrm>
          <a:prstGeom prst="rect">
            <a:avLst/>
          </a:prstGeom>
          <a:noFill/>
        </p:spPr>
        <p:txBody>
          <a:bodyPr wrap="square" rtlCol="0">
            <a:spAutoFit/>
          </a:bodyPr>
          <a:lstStyle/>
          <a:p>
            <a:r>
              <a:rPr lang="en-US" sz="3700" b="0" dirty="0" smtClean="0">
                <a:solidFill>
                  <a:srgbClr val="00B050"/>
                </a:solidFill>
                <a:latin typeface="+mn-lt"/>
              </a:rPr>
              <a:t>TRUE</a:t>
            </a:r>
          </a:p>
          <a:p>
            <a:r>
              <a:rPr lang="en-US" sz="3700" b="0" dirty="0" smtClean="0">
                <a:solidFill>
                  <a:srgbClr val="C00000"/>
                </a:solidFill>
                <a:latin typeface="+mn-lt"/>
              </a:rPr>
              <a:t>FALSE</a:t>
            </a:r>
          </a:p>
          <a:p>
            <a:r>
              <a:rPr lang="en-US" sz="3700" b="0" dirty="0" smtClean="0">
                <a:solidFill>
                  <a:srgbClr val="00B050"/>
                </a:solidFill>
                <a:latin typeface="+mn-lt"/>
              </a:rPr>
              <a:t>TRUE</a:t>
            </a:r>
          </a:p>
          <a:p>
            <a:r>
              <a:rPr lang="en-US" sz="3700" b="0" dirty="0" smtClean="0">
                <a:solidFill>
                  <a:srgbClr val="C00000"/>
                </a:solidFill>
                <a:latin typeface="+mn-lt"/>
              </a:rPr>
              <a:t>FALSE</a:t>
            </a:r>
          </a:p>
          <a:p>
            <a:r>
              <a:rPr lang="en-US" sz="3700" b="0" dirty="0" smtClean="0">
                <a:solidFill>
                  <a:srgbClr val="00B050"/>
                </a:solidFill>
                <a:latin typeface="+mn-lt"/>
              </a:rPr>
              <a:t>TRUE</a:t>
            </a:r>
          </a:p>
          <a:p>
            <a:r>
              <a:rPr lang="en-US" sz="3700" b="0" dirty="0" smtClean="0">
                <a:solidFill>
                  <a:srgbClr val="C00000"/>
                </a:solidFill>
                <a:latin typeface="+mn-lt"/>
              </a:rPr>
              <a:t>FALSE</a:t>
            </a:r>
          </a:p>
          <a:p>
            <a:r>
              <a:rPr lang="en-US" sz="3700" b="0" dirty="0" smtClean="0">
                <a:solidFill>
                  <a:srgbClr val="C00000"/>
                </a:solidFill>
                <a:latin typeface="+mn-lt"/>
              </a:rPr>
              <a:t>FALSE</a:t>
            </a:r>
          </a:p>
          <a:p>
            <a:r>
              <a:rPr lang="en-US" sz="3700" b="0" dirty="0" smtClean="0">
                <a:solidFill>
                  <a:srgbClr val="00B050"/>
                </a:solidFill>
                <a:latin typeface="+mn-lt"/>
              </a:rPr>
              <a:t>TRUE</a:t>
            </a:r>
          </a:p>
          <a:p>
            <a:r>
              <a:rPr lang="en-US" sz="3700" b="0" dirty="0" smtClean="0">
                <a:solidFill>
                  <a:srgbClr val="C00000"/>
                </a:solidFill>
                <a:latin typeface="+mn-lt"/>
              </a:rPr>
              <a:t>FALSE</a:t>
            </a:r>
            <a:endParaRPr lang="en-US" sz="3700" b="0" dirty="0">
              <a:solidFill>
                <a:srgbClr val="C00000"/>
              </a:solidFill>
              <a:latin typeface="+mn-lt"/>
            </a:endParaRPr>
          </a:p>
        </p:txBody>
      </p:sp>
      <p:sp>
        <p:nvSpPr>
          <p:cNvPr id="11" name="TextBox 10"/>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1"/>
    </p:custDataLst>
    <p:extLst>
      <p:ext uri="{BB962C8B-B14F-4D97-AF65-F5344CB8AC3E}">
        <p14:creationId xmlns:p14="http://schemas.microsoft.com/office/powerpoint/2010/main" val="50751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187624" y="4833156"/>
            <a:ext cx="1990564" cy="1143000"/>
          </a:xfrm>
        </p:spPr>
        <p:txBody>
          <a:bodyPr>
            <a:normAutofit/>
          </a:bodyPr>
          <a:lstStyle/>
          <a:p>
            <a:r>
              <a:rPr lang="en-US" sz="3200" b="1" i="1" dirty="0" smtClean="0">
                <a:solidFill>
                  <a:srgbClr val="0000CC"/>
                </a:solidFill>
                <a:effectLst/>
                <a:latin typeface="Times New Roman" pitchFamily="18" charset="0"/>
                <a:cs typeface="Times New Roman" pitchFamily="18" charset="0"/>
              </a:rPr>
              <a:t>A</a:t>
            </a:r>
            <a:r>
              <a:rPr lang="en-US" sz="3200" b="1" dirty="0" smtClean="0">
                <a:solidFill>
                  <a:srgbClr val="0000CC"/>
                </a:solidFill>
                <a:effectLst/>
                <a:latin typeface="Times New Roman" pitchFamily="18" charset="0"/>
                <a:cs typeface="Times New Roman" pitchFamily="18" charset="0"/>
              </a:rPr>
              <a:t> ∩ </a:t>
            </a:r>
            <a:r>
              <a:rPr lang="en-US" sz="3200" b="1" i="1" dirty="0" smtClean="0">
                <a:solidFill>
                  <a:srgbClr val="0000CC"/>
                </a:solidFill>
                <a:effectLst/>
                <a:latin typeface="Times New Roman" pitchFamily="18" charset="0"/>
                <a:cs typeface="Times New Roman" pitchFamily="18" charset="0"/>
              </a:rPr>
              <a:t>B'</a:t>
            </a:r>
            <a:r>
              <a:rPr lang="en-US" sz="3200" b="1" dirty="0" smtClean="0">
                <a:solidFill>
                  <a:srgbClr val="0000CC"/>
                </a:solidFill>
                <a:effectLst/>
                <a:latin typeface="Times New Roman" pitchFamily="18" charset="0"/>
                <a:cs typeface="Times New Roman" pitchFamily="18" charset="0"/>
              </a:rPr>
              <a:t> = ?</a:t>
            </a:r>
            <a:endParaRPr lang="en-US" sz="3200" b="1" dirty="0">
              <a:solidFill>
                <a:srgbClr val="0000CC"/>
              </a:solidFill>
              <a:effectLst/>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19</a:t>
            </a:fld>
            <a:endParaRPr lang="en-US"/>
          </a:p>
        </p:txBody>
      </p:sp>
      <p:graphicFrame>
        <p:nvGraphicFramePr>
          <p:cNvPr id="7" name="TPChart"/>
          <p:cNvGraphicFramePr>
            <a:graphicFrameLocks noChangeAspect="1"/>
          </p:cNvGraphicFramePr>
          <p:nvPr>
            <p:custDataLst>
              <p:tags r:id="rId3"/>
            </p:custDataLst>
            <p:extLst>
              <p:ext uri="{D42A27DB-BD31-4B8C-83A1-F6EECF244321}">
                <p14:modId xmlns:p14="http://schemas.microsoft.com/office/powerpoint/2010/main" val="3085107236"/>
              </p:ext>
            </p:extLst>
          </p:nvPr>
        </p:nvGraphicFramePr>
        <p:xfrm>
          <a:off x="5940152" y="3428429"/>
          <a:ext cx="2772308" cy="3118847"/>
        </p:xfrm>
        <a:graphic>
          <a:graphicData uri="http://schemas.openxmlformats.org/presentationml/2006/ole">
            <mc:AlternateContent xmlns:mc="http://schemas.openxmlformats.org/markup-compatibility/2006">
              <mc:Choice xmlns:v="urn:schemas-microsoft-com:vml" Requires="v">
                <p:oleObj spid="_x0000_s270351" name="Chart" r:id="rId8" imgW="4572034" imgH="5143584" progId="MSGraph.Chart.8">
                  <p:embed followColorScheme="full"/>
                </p:oleObj>
              </mc:Choice>
              <mc:Fallback>
                <p:oleObj name="Chart" r:id="rId8" imgW="4572034" imgH="5143584" progId="MSGraph.Chart.8">
                  <p:embed followColorScheme="full"/>
                  <p:pic>
                    <p:nvPicPr>
                      <p:cNvPr id="0" name=""/>
                      <p:cNvPicPr>
                        <a:picLocks noChangeAspect="1" noChangeArrowheads="1"/>
                      </p:cNvPicPr>
                      <p:nvPr/>
                    </p:nvPicPr>
                    <p:blipFill>
                      <a:blip r:embed="rId9"/>
                      <a:srcRect/>
                      <a:stretch>
                        <a:fillRect/>
                      </a:stretch>
                    </p:blipFill>
                    <p:spPr bwMode="auto">
                      <a:xfrm>
                        <a:off x="5940152" y="3428429"/>
                        <a:ext cx="2772308" cy="31188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3059832" y="4617132"/>
            <a:ext cx="4114800" cy="1783668"/>
          </a:xfrm>
        </p:spPr>
        <p:txBody>
          <a:bodyPr>
            <a:noAutofit/>
          </a:bodyPr>
          <a:lstStyle/>
          <a:p>
            <a:pPr marL="596646" indent="-514350">
              <a:spcBef>
                <a:spcPct val="20000"/>
              </a:spcBef>
              <a:buFont typeface="Wingdings 2"/>
              <a:buAutoNum type="arabicPeriod"/>
            </a:pPr>
            <a:r>
              <a:rPr lang="en-US" dirty="0" smtClean="0">
                <a:latin typeface="Times New Roman" pitchFamily="18" charset="0"/>
                <a:cs typeface="Times New Roman" pitchFamily="18" charset="0"/>
              </a:rPr>
              <a:t>{f, r, g}</a:t>
            </a:r>
          </a:p>
          <a:p>
            <a:pPr marL="596646" indent="-514350">
              <a:spcBef>
                <a:spcPct val="20000"/>
              </a:spcBef>
              <a:buFont typeface="Wingdings 2"/>
              <a:buAutoNum type="arabicPeriod"/>
            </a:pPr>
            <a:r>
              <a:rPr lang="en-US" dirty="0" smtClean="0">
                <a:latin typeface="Times New Roman" pitchFamily="18" charset="0"/>
                <a:cs typeface="Times New Roman" pitchFamily="18" charset="0"/>
              </a:rPr>
              <a:t>{a, h}</a:t>
            </a:r>
          </a:p>
          <a:p>
            <a:pPr marL="596646" indent="-514350">
              <a:spcBef>
                <a:spcPct val="20000"/>
              </a:spcBef>
              <a:buFont typeface="Wingdings 2"/>
              <a:buAutoNum type="arabicPeriod"/>
            </a:pPr>
            <a:r>
              <a:rPr lang="en-US" dirty="0" smtClean="0">
                <a:latin typeface="Times New Roman" pitchFamily="18" charset="0"/>
                <a:cs typeface="Times New Roman" pitchFamily="18" charset="0"/>
              </a:rPr>
              <a:t>{c, w, b, t}</a:t>
            </a:r>
            <a:endParaRPr lang="en-US" dirty="0">
              <a:latin typeface="Times New Roman" pitchFamily="18" charset="0"/>
              <a:cs typeface="Times New Roman" pitchFamily="18" charset="0"/>
            </a:endParaRPr>
          </a:p>
        </p:txBody>
      </p:sp>
      <p:sp>
        <p:nvSpPr>
          <p:cNvPr id="11" name="Rectangle 10"/>
          <p:cNvSpPr/>
          <p:nvPr/>
        </p:nvSpPr>
        <p:spPr>
          <a:xfrm>
            <a:off x="1797012" y="507959"/>
            <a:ext cx="6864444" cy="40529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3200" i="1" dirty="0" smtClean="0">
                <a:solidFill>
                  <a:schemeClr val="tx1"/>
                </a:solidFill>
                <a:latin typeface="Times New Roman" pitchFamily="18" charset="0"/>
                <a:cs typeface="Times New Roman" pitchFamily="18" charset="0"/>
              </a:rPr>
              <a:t>U</a:t>
            </a:r>
          </a:p>
          <a:p>
            <a:pPr algn="l"/>
            <a:r>
              <a:rPr lang="en-US" sz="3200" i="1" dirty="0" smtClean="0">
                <a:solidFill>
                  <a:schemeClr val="tx1"/>
                </a:solidFill>
                <a:latin typeface="Times New Roman" pitchFamily="18" charset="0"/>
                <a:cs typeface="Times New Roman" pitchFamily="18" charset="0"/>
              </a:rPr>
              <a:t>          </a:t>
            </a:r>
            <a:r>
              <a:rPr lang="en-US" sz="3200" i="1" dirty="0" smtClean="0">
                <a:solidFill>
                  <a:srgbClr val="0000CC"/>
                </a:solidFill>
                <a:latin typeface="Times New Roman" pitchFamily="18" charset="0"/>
                <a:cs typeface="Times New Roman" pitchFamily="18" charset="0"/>
              </a:rPr>
              <a:t>A                                       </a:t>
            </a:r>
            <a:r>
              <a:rPr lang="en-US" sz="3200" i="1" dirty="0" smtClean="0">
                <a:solidFill>
                  <a:srgbClr val="C00000"/>
                </a:solidFill>
                <a:latin typeface="Times New Roman" pitchFamily="18" charset="0"/>
                <a:cs typeface="Times New Roman" pitchFamily="18" charset="0"/>
              </a:rPr>
              <a:t>B</a:t>
            </a:r>
            <a:endParaRPr lang="en-US" sz="3200" i="1" dirty="0">
              <a:solidFill>
                <a:schemeClr val="tx1"/>
              </a:solidFill>
              <a:latin typeface="Times New Roman" pitchFamily="18" charset="0"/>
              <a:cs typeface="Times New Roman" pitchFamily="18" charset="0"/>
            </a:endParaRPr>
          </a:p>
        </p:txBody>
      </p:sp>
      <p:sp>
        <p:nvSpPr>
          <p:cNvPr id="12" name="Oval 11"/>
          <p:cNvSpPr/>
          <p:nvPr/>
        </p:nvSpPr>
        <p:spPr>
          <a:xfrm>
            <a:off x="2965428" y="982629"/>
            <a:ext cx="2665449" cy="2665449"/>
          </a:xfrm>
          <a:prstGeom prst="ellipse">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13" name="Oval 12"/>
          <p:cNvSpPr/>
          <p:nvPr/>
        </p:nvSpPr>
        <p:spPr>
          <a:xfrm>
            <a:off x="4645026" y="982629"/>
            <a:ext cx="2665449" cy="266544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14" name="TextBox 13"/>
          <p:cNvSpPr txBox="1"/>
          <p:nvPr/>
        </p:nvSpPr>
        <p:spPr>
          <a:xfrm>
            <a:off x="3190982" y="1140381"/>
            <a:ext cx="3895618" cy="3416320"/>
          </a:xfrm>
          <a:prstGeom prst="rect">
            <a:avLst/>
          </a:prstGeom>
          <a:noFill/>
        </p:spPr>
        <p:txBody>
          <a:bodyPr wrap="none" rtlCol="0">
            <a:spAutoFit/>
          </a:bodyPr>
          <a:lstStyle/>
          <a:p>
            <a:pPr algn="l"/>
            <a:r>
              <a:rPr lang="en-US" sz="2400" dirty="0" smtClean="0">
                <a:latin typeface="Times New Roman" pitchFamily="18" charset="0"/>
                <a:cs typeface="Times New Roman" pitchFamily="18" charset="0"/>
              </a:rPr>
              <a:t>                                       f</a:t>
            </a:r>
          </a:p>
          <a:p>
            <a:pPr algn="l"/>
            <a:r>
              <a:rPr lang="en-US" sz="2400" dirty="0" smtClean="0">
                <a:latin typeface="Times New Roman" pitchFamily="18" charset="0"/>
                <a:cs typeface="Times New Roman" pitchFamily="18" charset="0"/>
              </a:rPr>
              <a:t>c                      a</a:t>
            </a:r>
          </a:p>
          <a:p>
            <a:pPr algn="l"/>
            <a:r>
              <a:rPr lang="en-US" sz="2400" dirty="0" smtClean="0">
                <a:latin typeface="Times New Roman" pitchFamily="18" charset="0"/>
                <a:cs typeface="Times New Roman" pitchFamily="18" charset="0"/>
              </a:rPr>
              <a:t>    w                                        r</a:t>
            </a:r>
          </a:p>
          <a:p>
            <a:pPr algn="l"/>
            <a:r>
              <a:rPr lang="en-US" sz="2400" dirty="0" smtClean="0">
                <a:latin typeface="Times New Roman" pitchFamily="18" charset="0"/>
                <a:cs typeface="Times New Roman" pitchFamily="18" charset="0"/>
              </a:rPr>
              <a:t>                        h             </a:t>
            </a:r>
          </a:p>
          <a:p>
            <a:pPr algn="l"/>
            <a:r>
              <a:rPr lang="en-US" sz="2400" dirty="0" smtClean="0">
                <a:latin typeface="Times New Roman" pitchFamily="18" charset="0"/>
                <a:cs typeface="Times New Roman" pitchFamily="18" charset="0"/>
              </a:rPr>
              <a:t>b          t                             g</a:t>
            </a:r>
          </a:p>
          <a:p>
            <a:pPr algn="l"/>
            <a:endParaRPr lang="en-US" sz="2400" dirty="0" smtClean="0">
              <a:latin typeface="Times New Roman" pitchFamily="18" charset="0"/>
              <a:cs typeface="Times New Roman" pitchFamily="18" charset="0"/>
            </a:endParaRPr>
          </a:p>
          <a:p>
            <a:pPr algn="l"/>
            <a:endParaRPr lang="en-US" sz="2400" dirty="0" smtClean="0">
              <a:latin typeface="Times New Roman" pitchFamily="18" charset="0"/>
              <a:cs typeface="Times New Roman" pitchFamily="18" charset="0"/>
            </a:endParaRPr>
          </a:p>
          <a:p>
            <a:pPr algn="l"/>
            <a:r>
              <a:rPr lang="en-US" sz="2400" dirty="0" smtClean="0">
                <a:latin typeface="Times New Roman" pitchFamily="18" charset="0"/>
                <a:cs typeface="Times New Roman" pitchFamily="18" charset="0"/>
              </a:rPr>
              <a:t>      p       m         </a:t>
            </a:r>
          </a:p>
          <a:p>
            <a:pPr algn="l"/>
            <a:r>
              <a:rPr lang="en-US" sz="2400" dirty="0" smtClean="0">
                <a:latin typeface="Times New Roman" pitchFamily="18" charset="0"/>
                <a:cs typeface="Times New Roman" pitchFamily="18" charset="0"/>
              </a:rPr>
              <a:t>           z</a:t>
            </a:r>
            <a:endParaRPr lang="en-US" sz="2400" dirty="0">
              <a:latin typeface="Times New Roman" pitchFamily="18" charset="0"/>
              <a:cs typeface="Times New Roman" pitchFamily="18" charset="0"/>
            </a:endParaRPr>
          </a:p>
        </p:txBody>
      </p:sp>
      <p:sp>
        <p:nvSpPr>
          <p:cNvPr id="15" name="CorShape1"/>
          <p:cNvSpPr/>
          <p:nvPr>
            <p:custDataLst>
              <p:tags r:id="rId5"/>
            </p:custDataLst>
          </p:nvPr>
        </p:nvSpPr>
        <p:spPr>
          <a:xfrm rot="10800000">
            <a:off x="2775352" y="5854281"/>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itchFamily="18" charset="0"/>
              <a:cs typeface="Times New Roman" pitchFamily="18" charset="0"/>
            </a:endParaRPr>
          </a:p>
        </p:txBody>
      </p:sp>
      <p:sp>
        <p:nvSpPr>
          <p:cNvPr id="16" name="TextBox 15"/>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93396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990600" y="274637"/>
            <a:ext cx="6964680" cy="1143000"/>
          </a:xfrm>
        </p:spPr>
        <p:txBody>
          <a:bodyPr>
            <a:normAutofit/>
          </a:bodyPr>
          <a:lstStyle/>
          <a:p>
            <a:r>
              <a:rPr lang="en-US" sz="3600" dirty="0" smtClean="0"/>
              <a:t>Example:  Flooring </a:t>
            </a:r>
            <a:r>
              <a:rPr lang="en-US" sz="2000" dirty="0" smtClean="0"/>
              <a:t>(1.3.22)</a:t>
            </a:r>
            <a:endParaRPr lang="en-US" sz="3600" dirty="0"/>
          </a:p>
        </p:txBody>
      </p:sp>
      <p:sp>
        <p:nvSpPr>
          <p:cNvPr id="5" name="Rectangle 3"/>
          <p:cNvSpPr txBox="1">
            <a:spLocks noChangeArrowheads="1"/>
          </p:cNvSpPr>
          <p:nvPr/>
        </p:nvSpPr>
        <p:spPr>
          <a:xfrm>
            <a:off x="990600" y="1295400"/>
            <a:ext cx="7943088" cy="5334000"/>
          </a:xfrm>
          <a:prstGeom prst="rect">
            <a:avLst/>
          </a:prstGeom>
        </p:spPr>
        <p:txBody>
          <a:bodyPr>
            <a:noAutofit/>
          </a:bodyPr>
          <a:lstStyle/>
          <a:p>
            <a:pPr marL="609600" marR="0" lvl="0" indent="-609600" algn="l" defTabSz="914400" rtl="0" eaLnBrk="1" fontAlgn="auto" latinLnBrk="0" hangingPunct="1">
              <a:lnSpc>
                <a:spcPct val="90000"/>
              </a:lnSpc>
              <a:spcBef>
                <a:spcPts val="600"/>
              </a:spcBef>
              <a:spcAft>
                <a:spcPts val="0"/>
              </a:spcAft>
              <a:buClr>
                <a:schemeClr val="accent1"/>
              </a:buClr>
              <a:buSzPct val="80000"/>
              <a:buFont typeface="Wingdings 2"/>
              <a:buNone/>
              <a:tabLst/>
              <a:defRPr/>
            </a:pPr>
            <a:r>
              <a:rPr kumimoji="0" lang="en-US" sz="2800" b="0" i="0" u="none" strike="noStrike" kern="1200" cap="none" spc="0" normalizeH="0" baseline="0" noProof="0" dirty="0" smtClean="0">
                <a:ln>
                  <a:noFill/>
                </a:ln>
                <a:solidFill>
                  <a:srgbClr val="0000CC"/>
                </a:solidFill>
                <a:effectLst/>
                <a:uLnTx/>
                <a:uFillTx/>
                <a:latin typeface="+mn-lt"/>
                <a:ea typeface="+mn-ea"/>
                <a:cs typeface="+mn-cs"/>
              </a:rPr>
              <a:t>A gymnasium floor has an area of 2400 square yards.  Each gallon of floor sealant covers an area of 350 square feet.  How many gallons of sealant are needed to cover the gymnasium floor?</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1.  Understand the Problem.</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2.  Devise a Plan.</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3.  Carry Out the Plan.</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4.  Check the Results.</a:t>
            </a:r>
            <a:r>
              <a:rPr kumimoji="0" lang="en-US" sz="2800" b="0" i="0" u="none" strike="noStrike" kern="1200" cap="none" spc="0" normalizeH="0" baseline="0" noProof="0" dirty="0" smtClean="0">
                <a:ln>
                  <a:noFill/>
                </a:ln>
                <a:solidFill>
                  <a:srgbClr val="0000CC"/>
                </a:solidFill>
                <a:effectLst/>
                <a:uLnTx/>
                <a:uFillTx/>
                <a:latin typeface="+mn-lt"/>
                <a:ea typeface="+mn-ea"/>
                <a:cs typeface="+mn-cs"/>
              </a:rPr>
              <a:t> </a:t>
            </a:r>
          </a:p>
        </p:txBody>
      </p:sp>
      <p:sp>
        <p:nvSpPr>
          <p:cNvPr id="6" name="TextBox 5"/>
          <p:cNvSpPr txBox="1"/>
          <p:nvPr/>
        </p:nvSpPr>
        <p:spPr>
          <a:xfrm>
            <a:off x="990600" y="-23648"/>
            <a:ext cx="3390673" cy="400110"/>
          </a:xfrm>
          <a:prstGeom prst="rect">
            <a:avLst/>
          </a:prstGeom>
          <a:noFill/>
          <a:ln>
            <a:solidFill>
              <a:srgbClr val="0000CC"/>
            </a:solidFill>
          </a:ln>
        </p:spPr>
        <p:txBody>
          <a:bodyPr wrap="none" rtlCol="0">
            <a:spAutoFit/>
          </a:bodyPr>
          <a:lstStyle/>
          <a:p>
            <a:r>
              <a:rPr lang="en-US" sz="2000" dirty="0" smtClean="0">
                <a:solidFill>
                  <a:srgbClr val="0000CC"/>
                </a:solidFill>
              </a:rPr>
              <a:t>Chapter 1:  Problem Solving</a:t>
            </a:r>
            <a:endParaRPr lang="en-US" sz="2000" dirty="0">
              <a:solidFill>
                <a:srgbClr val="0000CC"/>
              </a:solidFill>
            </a:endParaRPr>
          </a:p>
        </p:txBody>
      </p:sp>
      <p:graphicFrame>
        <p:nvGraphicFramePr>
          <p:cNvPr id="10" name="TPChart"/>
          <p:cNvGraphicFramePr>
            <a:graphicFrameLocks noChangeAspect="1"/>
          </p:cNvGraphicFramePr>
          <p:nvPr>
            <p:custDataLst>
              <p:tags r:id="rId3"/>
            </p:custDataLst>
            <p:extLst>
              <p:ext uri="{D42A27DB-BD31-4B8C-83A1-F6EECF244321}">
                <p14:modId xmlns:p14="http://schemas.microsoft.com/office/powerpoint/2010/main" val="3062604326"/>
              </p:ext>
            </p:extLst>
          </p:nvPr>
        </p:nvGraphicFramePr>
        <p:xfrm>
          <a:off x="2664915" y="3263900"/>
          <a:ext cx="3194756" cy="3594100"/>
        </p:xfrm>
        <a:graphic>
          <a:graphicData uri="http://schemas.openxmlformats.org/presentationml/2006/ole">
            <mc:AlternateContent xmlns:mc="http://schemas.openxmlformats.org/markup-compatibility/2006">
              <mc:Choice xmlns:v="urn:schemas-microsoft-com:vml" Requires="v">
                <p:oleObj spid="_x0000_s272391" name="Chart" r:id="rId7" imgW="4572034" imgH="5143584" progId="MSGraph.Chart.8">
                  <p:embed followColorScheme="full"/>
                </p:oleObj>
              </mc:Choice>
              <mc:Fallback>
                <p:oleObj name="Chart" r:id="rId7" imgW="4572034" imgH="5143584" progId="MSGraph.Chart.8">
                  <p:embed followColorScheme="full"/>
                  <p:pic>
                    <p:nvPicPr>
                      <p:cNvPr id="0" name=""/>
                      <p:cNvPicPr/>
                      <p:nvPr/>
                    </p:nvPicPr>
                    <p:blipFill>
                      <a:blip r:embed="rId8"/>
                      <a:stretch>
                        <a:fillRect/>
                      </a:stretch>
                    </p:blipFill>
                    <p:spPr>
                      <a:xfrm>
                        <a:off x="2664915" y="3263900"/>
                        <a:ext cx="3194756" cy="3594100"/>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1025951" y="3657600"/>
            <a:ext cx="3371088" cy="2819400"/>
          </a:xfrm>
        </p:spPr>
        <p:txBody>
          <a:bodyPr>
            <a:noAutofit/>
          </a:bodyPr>
          <a:lstStyle/>
          <a:p>
            <a:pPr marL="596646" indent="-514350">
              <a:spcBef>
                <a:spcPct val="20000"/>
              </a:spcBef>
              <a:buFont typeface="Wingdings 2"/>
              <a:buAutoNum type="arabicPeriod"/>
            </a:pPr>
            <a:r>
              <a:rPr lang="pt-BR" dirty="0" smtClean="0"/>
              <a:t>2 gal</a:t>
            </a:r>
          </a:p>
          <a:p>
            <a:pPr marL="596646" indent="-514350">
              <a:spcBef>
                <a:spcPct val="20000"/>
              </a:spcBef>
              <a:buFont typeface="Wingdings 2"/>
              <a:buAutoNum type="arabicPeriod"/>
            </a:pPr>
            <a:r>
              <a:rPr lang="pt-BR" dirty="0" smtClean="0"/>
              <a:t>7 gal</a:t>
            </a:r>
          </a:p>
          <a:p>
            <a:pPr marL="596646" indent="-514350">
              <a:spcBef>
                <a:spcPct val="20000"/>
              </a:spcBef>
              <a:buFont typeface="Wingdings 2"/>
              <a:buAutoNum type="arabicPeriod"/>
            </a:pPr>
            <a:r>
              <a:rPr lang="pt-BR" dirty="0" smtClean="0"/>
              <a:t>21 gal</a:t>
            </a:r>
          </a:p>
          <a:p>
            <a:pPr marL="596646" indent="-514350">
              <a:spcBef>
                <a:spcPct val="20000"/>
              </a:spcBef>
              <a:buFont typeface="Wingdings 2"/>
              <a:buAutoNum type="arabicPeriod"/>
            </a:pPr>
            <a:r>
              <a:rPr lang="pt-BR" dirty="0" smtClean="0"/>
              <a:t>62 gal</a:t>
            </a:r>
          </a:p>
          <a:p>
            <a:pPr marL="596646" indent="-514350">
              <a:spcBef>
                <a:spcPct val="20000"/>
              </a:spcBef>
              <a:buFont typeface="Wingdings 2"/>
              <a:buAutoNum type="arabicPeriod"/>
            </a:pPr>
            <a:r>
              <a:rPr lang="pt-BR" dirty="0" smtClean="0"/>
              <a:t>77 gal</a:t>
            </a:r>
            <a:endParaRPr lang="en-US" dirty="0"/>
          </a:p>
        </p:txBody>
      </p:sp>
    </p:spTree>
    <p:custDataLst>
      <p:tags r:id="rId2"/>
    </p:custDataLst>
    <p:extLst>
      <p:ext uri="{BB962C8B-B14F-4D97-AF65-F5344CB8AC3E}">
        <p14:creationId xmlns:p14="http://schemas.microsoft.com/office/powerpoint/2010/main" val="1123982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normAutofit/>
          </a:bodyPr>
          <a:lstStyle/>
          <a:p>
            <a:r>
              <a:rPr lang="en-US" sz="3600" dirty="0" smtClean="0"/>
              <a:t>Example:</a:t>
            </a:r>
            <a:endParaRPr lang="en-US" sz="3600"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20</a:t>
            </a:fld>
            <a:endParaRPr lang="en-US"/>
          </a:p>
        </p:txBody>
      </p:sp>
      <p:pic>
        <p:nvPicPr>
          <p:cNvPr id="88" name="Picture 87" descr="Venn Diagram 3 Sets LARGE only A and B.JPG"/>
          <p:cNvPicPr>
            <a:picLocks noChangeAspect="1"/>
          </p:cNvPicPr>
          <p:nvPr/>
        </p:nvPicPr>
        <p:blipFill>
          <a:blip r:embed="rId7" cstate="print"/>
          <a:stretch>
            <a:fillRect/>
          </a:stretch>
        </p:blipFill>
        <p:spPr>
          <a:xfrm>
            <a:off x="2490759" y="1785915"/>
            <a:ext cx="4892742" cy="3097711"/>
          </a:xfrm>
          <a:prstGeom prst="rect">
            <a:avLst/>
          </a:prstGeom>
        </p:spPr>
      </p:pic>
      <p:sp>
        <p:nvSpPr>
          <p:cNvPr id="89" name="Content Placeholder 2"/>
          <p:cNvSpPr txBox="1">
            <a:spLocks/>
          </p:cNvSpPr>
          <p:nvPr/>
        </p:nvSpPr>
        <p:spPr>
          <a:xfrm>
            <a:off x="993726" y="1238220"/>
            <a:ext cx="7498080" cy="3760839"/>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Write a statement for the shaded region</a:t>
            </a:r>
          </a:p>
          <a:p>
            <a:pPr marL="822960" lvl="1" indent="-283464" fontAlgn="auto">
              <a:spcBef>
                <a:spcPts val="600"/>
              </a:spcBef>
              <a:spcAft>
                <a:spcPts val="0"/>
              </a:spcAft>
              <a:buClr>
                <a:schemeClr val="accent1"/>
              </a:buClr>
              <a:buSzPct val="80000"/>
              <a:buFont typeface="Wingdings 2"/>
              <a:buChar char=""/>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rgbClr val="0000CC"/>
                </a:solidFill>
                <a:effectLst/>
                <a:uLnTx/>
                <a:uFillTx/>
                <a:latin typeface="Times New Roman" pitchFamily="18" charset="0"/>
                <a:cs typeface="Times New Roman" pitchFamily="18" charset="0"/>
              </a:rPr>
              <a:t>A</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accent3"/>
                </a:solidFill>
                <a:effectLst/>
                <a:uLnTx/>
                <a:uFillTx/>
                <a:latin typeface="Times New Roman" pitchFamily="18" charset="0"/>
                <a:cs typeface="Times New Roman" pitchFamily="18" charset="0"/>
              </a:rPr>
              <a:t>B</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C</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0" name="TPChart"/>
          <p:cNvGraphicFramePr>
            <a:graphicFrameLocks noChangeAspect="1"/>
          </p:cNvGraphicFramePr>
          <p:nvPr>
            <p:custDataLst>
              <p:tags r:id="rId4"/>
            </p:custDataLst>
            <p:extLst>
              <p:ext uri="{D42A27DB-BD31-4B8C-83A1-F6EECF244321}">
                <p14:modId xmlns:p14="http://schemas.microsoft.com/office/powerpoint/2010/main" val="3471191585"/>
              </p:ext>
            </p:extLst>
          </p:nvPr>
        </p:nvGraphicFramePr>
        <p:xfrm>
          <a:off x="6228184" y="3585644"/>
          <a:ext cx="2852316" cy="3208856"/>
        </p:xfrm>
        <a:graphic>
          <a:graphicData uri="http://schemas.openxmlformats.org/presentationml/2006/ole">
            <mc:AlternateContent xmlns:mc="http://schemas.openxmlformats.org/markup-compatibility/2006">
              <mc:Choice xmlns:v="urn:schemas-microsoft-com:vml" Requires="v">
                <p:oleObj spid="_x0000_s271375" name="Chart" r:id="rId8" imgW="4572034" imgH="5143584" progId="MSGraph.Chart.8">
                  <p:embed followColorScheme="full"/>
                </p:oleObj>
              </mc:Choice>
              <mc:Fallback>
                <p:oleObj name="Chart" r:id="rId8" imgW="4572034" imgH="5143584" progId="MSGraph.Chart.8">
                  <p:embed followColorScheme="full"/>
                  <p:pic>
                    <p:nvPicPr>
                      <p:cNvPr id="0" name=""/>
                      <p:cNvPicPr>
                        <a:picLocks noChangeAspect="1" noChangeArrowheads="1"/>
                      </p:cNvPicPr>
                      <p:nvPr/>
                    </p:nvPicPr>
                    <p:blipFill>
                      <a:blip r:embed="rId9"/>
                      <a:srcRect/>
                      <a:stretch>
                        <a:fillRect/>
                      </a:stretch>
                    </p:blipFill>
                    <p:spPr bwMode="auto">
                      <a:xfrm>
                        <a:off x="6228184" y="3585644"/>
                        <a:ext cx="2852316" cy="32088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5"/>
            </p:custDataLst>
          </p:nvPr>
        </p:nvSpPr>
        <p:spPr>
          <a:xfrm>
            <a:off x="2705100" y="4851400"/>
            <a:ext cx="5575300" cy="1676400"/>
          </a:xfrm>
        </p:spPr>
        <p:txBody>
          <a:bodyPr>
            <a:noAutofit/>
          </a:bodyPr>
          <a:lstStyle/>
          <a:p>
            <a:pPr marL="596646" indent="-514350">
              <a:spcBef>
                <a:spcPct val="20000"/>
              </a:spcBef>
              <a:buFont typeface="Wingdings 2"/>
              <a:buAutoNum type="arabicPeriod"/>
              <a:defRPr/>
            </a:pPr>
            <a:r>
              <a:rPr lang="en-US" sz="2800" dirty="0" smtClean="0">
                <a:solidFill>
                  <a:srgbClr val="0000CC"/>
                </a:solidFill>
                <a:latin typeface="Times New Roman" pitchFamily="18" charset="0"/>
                <a:cs typeface="Times New Roman" pitchFamily="18" charset="0"/>
              </a:rPr>
              <a:t>(</a:t>
            </a:r>
            <a:r>
              <a:rPr lang="en-US" sz="2800" i="1" dirty="0" smtClean="0">
                <a:solidFill>
                  <a:srgbClr val="0000CC"/>
                </a:solidFill>
                <a:latin typeface="Times New Roman" pitchFamily="18" charset="0"/>
                <a:cs typeface="Times New Roman" pitchFamily="18" charset="0"/>
              </a:rPr>
              <a:t>A</a:t>
            </a:r>
            <a:r>
              <a:rPr lang="en-US" sz="2800" dirty="0" smtClean="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sym typeface="Mathematica1"/>
              </a:rPr>
              <a:t></a:t>
            </a:r>
            <a:r>
              <a:rPr lang="en-US" sz="2800" dirty="0" smtClean="0">
                <a:solidFill>
                  <a:srgbClr val="0000CC"/>
                </a:solidFill>
                <a:latin typeface="Times New Roman" pitchFamily="18" charset="0"/>
                <a:cs typeface="Times New Roman" pitchFamily="18" charset="0"/>
              </a:rPr>
              <a:t> </a:t>
            </a:r>
            <a:r>
              <a:rPr lang="en-US" sz="2800" i="1" dirty="0" smtClean="0">
                <a:solidFill>
                  <a:srgbClr val="0000CC"/>
                </a:solidFill>
                <a:latin typeface="Times New Roman" pitchFamily="18" charset="0"/>
                <a:cs typeface="Times New Roman" pitchFamily="18" charset="0"/>
              </a:rPr>
              <a:t>B</a:t>
            </a:r>
            <a:r>
              <a:rPr lang="en-US" sz="2800" dirty="0" smtClean="0">
                <a:solidFill>
                  <a:srgbClr val="0000CC"/>
                </a:solidFill>
                <a:latin typeface="Times New Roman" pitchFamily="18" charset="0"/>
                <a:cs typeface="Times New Roman" pitchFamily="18" charset="0"/>
              </a:rPr>
              <a:t>) – </a:t>
            </a:r>
            <a:r>
              <a:rPr lang="en-US" sz="2800" i="1" dirty="0" smtClean="0">
                <a:solidFill>
                  <a:srgbClr val="0000CC"/>
                </a:solidFill>
                <a:latin typeface="Times New Roman" pitchFamily="18" charset="0"/>
                <a:cs typeface="Times New Roman" pitchFamily="18" charset="0"/>
              </a:rPr>
              <a:t>C</a:t>
            </a:r>
            <a:endParaRPr lang="en-US" sz="2800" dirty="0" smtClean="0">
              <a:solidFill>
                <a:srgbClr val="0000CC"/>
              </a:solidFill>
              <a:latin typeface="Times New Roman" pitchFamily="18" charset="0"/>
              <a:cs typeface="Times New Roman" pitchFamily="18" charset="0"/>
            </a:endParaRPr>
          </a:p>
          <a:p>
            <a:pPr marL="596646" indent="-514350">
              <a:spcBef>
                <a:spcPct val="20000"/>
              </a:spcBef>
              <a:buFont typeface="Wingdings 2"/>
              <a:buAutoNum type="arabicPeriod"/>
              <a:defRPr/>
            </a:pPr>
            <a:r>
              <a:rPr lang="en-US" sz="2800" i="1" dirty="0" smtClean="0">
                <a:solidFill>
                  <a:srgbClr val="0000CC"/>
                </a:solidFill>
                <a:latin typeface="Times New Roman" pitchFamily="18" charset="0"/>
                <a:cs typeface="Times New Roman" pitchFamily="18" charset="0"/>
              </a:rPr>
              <a:t>C'</a:t>
            </a:r>
            <a:r>
              <a:rPr lang="en-US" sz="2800" dirty="0" smtClean="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sym typeface="Mathematica1"/>
              </a:rPr>
              <a:t> (</a:t>
            </a:r>
            <a:r>
              <a:rPr lang="en-US" sz="2800" i="1" dirty="0" smtClean="0">
                <a:solidFill>
                  <a:srgbClr val="0000CC"/>
                </a:solidFill>
                <a:latin typeface="Times New Roman" pitchFamily="18" charset="0"/>
                <a:cs typeface="Times New Roman" pitchFamily="18" charset="0"/>
              </a:rPr>
              <a:t>A</a:t>
            </a:r>
            <a:r>
              <a:rPr lang="en-US" sz="2800" dirty="0" smtClean="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sym typeface="Mathematica1"/>
              </a:rPr>
              <a:t></a:t>
            </a:r>
            <a:r>
              <a:rPr lang="en-US" sz="2800" dirty="0" smtClean="0">
                <a:solidFill>
                  <a:srgbClr val="0000CC"/>
                </a:solidFill>
                <a:latin typeface="Times New Roman" pitchFamily="18" charset="0"/>
                <a:cs typeface="Times New Roman" pitchFamily="18" charset="0"/>
              </a:rPr>
              <a:t> </a:t>
            </a:r>
            <a:r>
              <a:rPr lang="en-US" sz="2800" i="1" dirty="0" smtClean="0">
                <a:solidFill>
                  <a:srgbClr val="0000CC"/>
                </a:solidFill>
                <a:latin typeface="Times New Roman" pitchFamily="18" charset="0"/>
                <a:cs typeface="Times New Roman" pitchFamily="18" charset="0"/>
              </a:rPr>
              <a:t>B</a:t>
            </a:r>
            <a:r>
              <a:rPr lang="en-US" sz="2800" dirty="0" smtClean="0">
                <a:solidFill>
                  <a:srgbClr val="0000CC"/>
                </a:solidFill>
                <a:latin typeface="Times New Roman" pitchFamily="18" charset="0"/>
                <a:cs typeface="Times New Roman" pitchFamily="18" charset="0"/>
              </a:rPr>
              <a:t>)</a:t>
            </a:r>
          </a:p>
          <a:p>
            <a:pPr marL="596646" indent="-514350">
              <a:spcBef>
                <a:spcPct val="20000"/>
              </a:spcBef>
              <a:buFont typeface="Wingdings 2"/>
              <a:buAutoNum type="arabicPeriod"/>
              <a:defRPr/>
            </a:pPr>
            <a:r>
              <a:rPr lang="en-US" sz="2800" dirty="0" smtClean="0">
                <a:solidFill>
                  <a:srgbClr val="0000CC"/>
                </a:solidFill>
                <a:latin typeface="Times New Roman" pitchFamily="18" charset="0"/>
                <a:cs typeface="Times New Roman" pitchFamily="18" charset="0"/>
              </a:rPr>
              <a:t>(</a:t>
            </a:r>
            <a:r>
              <a:rPr lang="en-US" sz="2800" i="1" dirty="0" smtClean="0">
                <a:solidFill>
                  <a:srgbClr val="0000CC"/>
                </a:solidFill>
                <a:latin typeface="Times New Roman" pitchFamily="18" charset="0"/>
                <a:cs typeface="Times New Roman" pitchFamily="18" charset="0"/>
              </a:rPr>
              <a:t>A</a:t>
            </a:r>
            <a:r>
              <a:rPr lang="en-US" sz="2800" dirty="0" smtClean="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sym typeface="Mathematica1"/>
              </a:rPr>
              <a:t></a:t>
            </a:r>
            <a:r>
              <a:rPr lang="en-US" sz="2800" dirty="0" smtClean="0">
                <a:solidFill>
                  <a:srgbClr val="0000CC"/>
                </a:solidFill>
                <a:latin typeface="Times New Roman" pitchFamily="18" charset="0"/>
                <a:cs typeface="Times New Roman" pitchFamily="18" charset="0"/>
              </a:rPr>
              <a:t> </a:t>
            </a:r>
            <a:r>
              <a:rPr lang="en-US" sz="2800" i="1" dirty="0" smtClean="0">
                <a:solidFill>
                  <a:srgbClr val="0000CC"/>
                </a:solidFill>
                <a:latin typeface="Times New Roman" pitchFamily="18" charset="0"/>
                <a:cs typeface="Times New Roman" pitchFamily="18" charset="0"/>
              </a:rPr>
              <a:t>B</a:t>
            </a:r>
            <a:r>
              <a:rPr lang="en-US" sz="2800" dirty="0" smtClean="0">
                <a:solidFill>
                  <a:srgbClr val="0000CC"/>
                </a:solidFill>
                <a:latin typeface="Times New Roman" pitchFamily="18" charset="0"/>
                <a:cs typeface="Times New Roman" pitchFamily="18" charset="0"/>
              </a:rPr>
              <a:t>) </a:t>
            </a:r>
            <a:r>
              <a:rPr lang="en-US" sz="2800" dirty="0" smtClean="0">
                <a:solidFill>
                  <a:srgbClr val="0000CC"/>
                </a:solidFill>
                <a:latin typeface="Times New Roman" pitchFamily="18" charset="0"/>
                <a:cs typeface="Times New Roman" pitchFamily="18" charset="0"/>
                <a:sym typeface="Mathematica1"/>
              </a:rPr>
              <a:t></a:t>
            </a:r>
            <a:r>
              <a:rPr lang="en-US" sz="2800" dirty="0" smtClean="0">
                <a:solidFill>
                  <a:srgbClr val="0000CC"/>
                </a:solidFill>
                <a:latin typeface="Times New Roman" pitchFamily="18" charset="0"/>
                <a:cs typeface="Times New Roman" pitchFamily="18" charset="0"/>
              </a:rPr>
              <a:t> </a:t>
            </a:r>
            <a:r>
              <a:rPr lang="en-US" sz="2800" i="1" dirty="0" smtClean="0">
                <a:solidFill>
                  <a:srgbClr val="0000CC"/>
                </a:solidFill>
                <a:latin typeface="Times New Roman" pitchFamily="18" charset="0"/>
                <a:cs typeface="Times New Roman" pitchFamily="18" charset="0"/>
              </a:rPr>
              <a:t>C</a:t>
            </a:r>
            <a:endParaRPr lang="en-US" sz="2800" dirty="0" smtClean="0">
              <a:solidFill>
                <a:srgbClr val="0000CC"/>
              </a:solidFill>
              <a:latin typeface="Times New Roman" pitchFamily="18" charset="0"/>
              <a:cs typeface="Times New Roman" pitchFamily="18" charset="0"/>
            </a:endParaRPr>
          </a:p>
        </p:txBody>
      </p:sp>
      <p:sp>
        <p:nvSpPr>
          <p:cNvPr id="11" name="TextBox 10"/>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160650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2"/>
            </p:custDataLst>
          </p:nvPr>
        </p:nvSpPr>
        <p:spPr>
          <a:xfrm>
            <a:off x="990600" y="274638"/>
            <a:ext cx="7943088" cy="1143000"/>
          </a:xfrm>
        </p:spPr>
        <p:txBody>
          <a:bodyPr/>
          <a:lstStyle/>
          <a:p>
            <a:r>
              <a:rPr lang="en-US" dirty="0" smtClean="0"/>
              <a:t>Example:   Writing Negations</a:t>
            </a:r>
            <a:endParaRPr lang="en-US" dirty="0"/>
          </a:p>
        </p:txBody>
      </p:sp>
      <p:sp>
        <p:nvSpPr>
          <p:cNvPr id="11" name="CorShape1"/>
          <p:cNvSpPr/>
          <p:nvPr>
            <p:custDataLst>
              <p:tags r:id="rId3"/>
            </p:custDataLst>
          </p:nvPr>
        </p:nvSpPr>
        <p:spPr>
          <a:xfrm>
            <a:off x="1191260" y="4688840"/>
            <a:ext cx="304800" cy="3048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4"/>
            </p:custDataLst>
          </p:nvPr>
        </p:nvSpPr>
        <p:spPr>
          <a:xfrm>
            <a:off x="1435100" y="4114800"/>
            <a:ext cx="6845300" cy="2133600"/>
          </a:xfrm>
        </p:spPr>
        <p:txBody>
          <a:bodyPr>
            <a:noAutofit/>
          </a:bodyPr>
          <a:lstStyle/>
          <a:p>
            <a:pPr marL="596646" indent="-514350">
              <a:spcBef>
                <a:spcPct val="20000"/>
              </a:spcBef>
              <a:buFont typeface="Wingdings 2"/>
              <a:buAutoNum type="arabicPeriod"/>
            </a:pPr>
            <a:r>
              <a:rPr lang="en-US" dirty="0" smtClean="0"/>
              <a:t>Some candy bars do not contain nuts.</a:t>
            </a:r>
          </a:p>
          <a:p>
            <a:pPr marL="596646" indent="-514350">
              <a:spcBef>
                <a:spcPct val="20000"/>
              </a:spcBef>
              <a:buFont typeface="Wingdings 2"/>
              <a:buAutoNum type="arabicPeriod"/>
            </a:pPr>
            <a:r>
              <a:rPr lang="en-US" dirty="0" smtClean="0"/>
              <a:t>No candy bars contain nuts.</a:t>
            </a:r>
            <a:endParaRPr lang="en-US" dirty="0"/>
          </a:p>
        </p:txBody>
      </p:sp>
      <p:sp>
        <p:nvSpPr>
          <p:cNvPr id="8" name="Rectangle 3"/>
          <p:cNvSpPr txBox="1">
            <a:spLocks noChangeArrowheads="1"/>
          </p:cNvSpPr>
          <p:nvPr/>
        </p:nvSpPr>
        <p:spPr>
          <a:xfrm>
            <a:off x="990600" y="1447800"/>
            <a:ext cx="8153400" cy="51816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28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609600" indent="-609600">
              <a:buFont typeface="Wingdings" pitchFamily="2" charset="2"/>
              <a:buNone/>
            </a:pPr>
            <a:r>
              <a:rPr lang="en-US" dirty="0" smtClean="0"/>
              <a:t>Write the negation of the statement.</a:t>
            </a:r>
          </a:p>
          <a:p>
            <a:pPr marL="609600" indent="-609600">
              <a:buFont typeface="Wingdings" pitchFamily="2" charset="2"/>
              <a:buNone/>
            </a:pPr>
            <a:r>
              <a:rPr lang="en-US" dirty="0" smtClean="0">
                <a:solidFill>
                  <a:srgbClr val="0033CC"/>
                </a:solidFill>
              </a:rPr>
              <a:t>			Some candy bars contain nuts.</a:t>
            </a:r>
          </a:p>
        </p:txBody>
      </p:sp>
      <p:sp>
        <p:nvSpPr>
          <p:cNvPr id="6" name="TextBox 5"/>
          <p:cNvSpPr txBox="1"/>
          <p:nvPr/>
        </p:nvSpPr>
        <p:spPr>
          <a:xfrm>
            <a:off x="988680" y="-23648"/>
            <a:ext cx="2135520" cy="400110"/>
          </a:xfrm>
          <a:prstGeom prst="rect">
            <a:avLst/>
          </a:prstGeom>
          <a:noFill/>
          <a:ln>
            <a:solidFill>
              <a:srgbClr val="0000CC"/>
            </a:solidFill>
          </a:ln>
        </p:spPr>
        <p:txBody>
          <a:bodyPr wrap="none" rtlCol="0">
            <a:spAutoFit/>
          </a:bodyPr>
          <a:lstStyle/>
          <a:p>
            <a:r>
              <a:rPr lang="en-US" sz="2000" dirty="0" smtClean="0">
                <a:solidFill>
                  <a:srgbClr val="0000CC"/>
                </a:solidFill>
              </a:rPr>
              <a:t>Chapter 3:  Logic</a:t>
            </a:r>
            <a:endParaRPr lang="en-US" sz="2000" dirty="0">
              <a:solidFill>
                <a:srgbClr val="0000CC"/>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990600" y="274638"/>
            <a:ext cx="7943088" cy="1143000"/>
          </a:xfrm>
        </p:spPr>
        <p:txBody>
          <a:bodyPr/>
          <a:lstStyle/>
          <a:p>
            <a:r>
              <a:rPr lang="en-US" dirty="0"/>
              <a:t>Example: </a:t>
            </a:r>
            <a:r>
              <a:rPr lang="en-US" dirty="0" smtClean="0"/>
              <a:t>  Writing </a:t>
            </a:r>
            <a:r>
              <a:rPr lang="en-US" dirty="0"/>
              <a:t>Negations</a:t>
            </a:r>
          </a:p>
        </p:txBody>
      </p:sp>
      <p:sp>
        <p:nvSpPr>
          <p:cNvPr id="120835" name="Rectangle 3"/>
          <p:cNvSpPr>
            <a:spLocks noGrp="1" noChangeArrowheads="1"/>
          </p:cNvSpPr>
          <p:nvPr>
            <p:ph idx="1"/>
          </p:nvPr>
        </p:nvSpPr>
        <p:spPr>
          <a:xfrm>
            <a:off x="990600" y="1447800"/>
            <a:ext cx="8153400" cy="5181600"/>
          </a:xfrm>
        </p:spPr>
        <p:txBody>
          <a:bodyPr>
            <a:normAutofit/>
          </a:bodyPr>
          <a:lstStyle/>
          <a:p>
            <a:pPr marL="609600" indent="-609600">
              <a:buFont typeface="Wingdings" pitchFamily="2" charset="2"/>
              <a:buNone/>
            </a:pPr>
            <a:r>
              <a:rPr lang="en-US" sz="2800" dirty="0"/>
              <a:t>Write the negation of the statement.</a:t>
            </a:r>
          </a:p>
          <a:p>
            <a:pPr marL="609600" indent="-609600">
              <a:buFont typeface="Wingdings" pitchFamily="2" charset="2"/>
              <a:buNone/>
            </a:pPr>
            <a:r>
              <a:rPr lang="en-US" sz="2800" dirty="0" smtClean="0">
                <a:solidFill>
                  <a:srgbClr val="0033CC"/>
                </a:solidFill>
              </a:rPr>
              <a:t>			Some </a:t>
            </a:r>
            <a:r>
              <a:rPr lang="en-US" sz="2800" dirty="0">
                <a:solidFill>
                  <a:srgbClr val="0033CC"/>
                </a:solidFill>
              </a:rPr>
              <a:t>candy bars contain nuts.</a:t>
            </a:r>
          </a:p>
          <a:p>
            <a:pPr marL="609600" indent="-609600"/>
            <a:r>
              <a:rPr lang="en-US" sz="2800" dirty="0" smtClean="0"/>
              <a:t>Since “some” </a:t>
            </a:r>
            <a:r>
              <a:rPr lang="en-US" sz="2800" dirty="0"/>
              <a:t>means “at least one” this statement is true. </a:t>
            </a:r>
            <a:r>
              <a:rPr lang="en-US" sz="2800" dirty="0" smtClean="0"/>
              <a:t> </a:t>
            </a:r>
          </a:p>
          <a:p>
            <a:pPr marL="609600" indent="-609600"/>
            <a:r>
              <a:rPr lang="en-US" sz="2800" dirty="0" smtClean="0"/>
              <a:t>The negation is </a:t>
            </a:r>
            <a:r>
              <a:rPr lang="en-US" sz="2800" i="1" dirty="0" smtClean="0"/>
              <a:t>not, </a:t>
            </a:r>
            <a:r>
              <a:rPr lang="en-US" sz="2800" dirty="0" smtClean="0"/>
              <a:t>“Some candy bars do not contain nuts.”     … Why not?</a:t>
            </a:r>
          </a:p>
          <a:p>
            <a:pPr marL="609600" indent="-609600"/>
            <a:r>
              <a:rPr lang="en-US" sz="2800" dirty="0" smtClean="0"/>
              <a:t>The </a:t>
            </a:r>
            <a:r>
              <a:rPr lang="en-US" sz="2800" dirty="0"/>
              <a:t>negation </a:t>
            </a:r>
            <a:r>
              <a:rPr lang="en-US" sz="2800" dirty="0" smtClean="0"/>
              <a:t>is: </a:t>
            </a:r>
          </a:p>
          <a:p>
            <a:pPr marL="609600" indent="-609600">
              <a:buNone/>
            </a:pPr>
            <a:r>
              <a:rPr lang="en-US" sz="2800" dirty="0" smtClean="0">
                <a:solidFill>
                  <a:srgbClr val="0033CC"/>
                </a:solidFill>
              </a:rPr>
              <a:t>			No </a:t>
            </a:r>
            <a:r>
              <a:rPr lang="en-US" sz="2800" dirty="0">
                <a:solidFill>
                  <a:srgbClr val="0033CC"/>
                </a:solidFill>
              </a:rPr>
              <a:t>candy bars contain </a:t>
            </a:r>
            <a:r>
              <a:rPr lang="en-US" sz="2800" dirty="0" smtClean="0">
                <a:solidFill>
                  <a:srgbClr val="0033CC"/>
                </a:solidFill>
              </a:rPr>
              <a:t>nuts.</a:t>
            </a:r>
            <a:r>
              <a:rPr lang="en-US" sz="2800" dirty="0" smtClean="0"/>
              <a:t> </a:t>
            </a:r>
          </a:p>
          <a:p>
            <a:pPr marL="609600" indent="-609600">
              <a:buNone/>
            </a:pPr>
            <a:r>
              <a:rPr lang="en-US" sz="2800" dirty="0" smtClean="0"/>
              <a:t>	 (which is a false statement</a:t>
            </a:r>
            <a:r>
              <a:rPr lang="en-US" dirty="0"/>
              <a:t>)</a:t>
            </a:r>
            <a:endParaRPr lang="en-US" sz="2800" dirty="0" smtClean="0"/>
          </a:p>
        </p:txBody>
      </p:sp>
      <p:sp>
        <p:nvSpPr>
          <p:cNvPr id="4" name="TextBox 3"/>
          <p:cNvSpPr txBox="1"/>
          <p:nvPr/>
        </p:nvSpPr>
        <p:spPr>
          <a:xfrm>
            <a:off x="988680" y="-23648"/>
            <a:ext cx="2135520" cy="400110"/>
          </a:xfrm>
          <a:prstGeom prst="rect">
            <a:avLst/>
          </a:prstGeom>
          <a:noFill/>
          <a:ln>
            <a:solidFill>
              <a:srgbClr val="0000CC"/>
            </a:solidFill>
          </a:ln>
        </p:spPr>
        <p:txBody>
          <a:bodyPr wrap="none" rtlCol="0">
            <a:spAutoFit/>
          </a:bodyPr>
          <a:lstStyle/>
          <a:p>
            <a:r>
              <a:rPr lang="en-US" sz="2000" dirty="0" smtClean="0">
                <a:solidFill>
                  <a:srgbClr val="0000CC"/>
                </a:solidFill>
              </a:rPr>
              <a:t>Chapter 3:  Logic</a:t>
            </a:r>
            <a:endParaRPr lang="en-US" sz="2000" dirty="0">
              <a:solidFill>
                <a:srgbClr val="0000CC"/>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20835">
                                            <p:txEl>
                                              <p:pRg st="2" end="2"/>
                                            </p:txEl>
                                          </p:spTgt>
                                        </p:tgtEl>
                                        <p:attrNameLst>
                                          <p:attrName>style.visibility</p:attrName>
                                        </p:attrNameLst>
                                      </p:cBhvr>
                                      <p:to>
                                        <p:strVal val="visible"/>
                                      </p:to>
                                    </p:set>
                                    <p:animEffect transition="in" filter="strips(downRight)">
                                      <p:cBhvr>
                                        <p:cTn id="7" dur="500"/>
                                        <p:tgtEl>
                                          <p:spTgt spid="12083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20835">
                                            <p:txEl>
                                              <p:pRg st="3" end="3"/>
                                            </p:txEl>
                                          </p:spTgt>
                                        </p:tgtEl>
                                        <p:attrNameLst>
                                          <p:attrName>style.visibility</p:attrName>
                                        </p:attrNameLst>
                                      </p:cBhvr>
                                      <p:to>
                                        <p:strVal val="visible"/>
                                      </p:to>
                                    </p:set>
                                    <p:animEffect transition="in" filter="strips(downRight)">
                                      <p:cBhvr>
                                        <p:cTn id="12" dur="500"/>
                                        <p:tgtEl>
                                          <p:spTgt spid="12083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20835">
                                            <p:txEl>
                                              <p:pRg st="4" end="4"/>
                                            </p:txEl>
                                          </p:spTgt>
                                        </p:tgtEl>
                                        <p:attrNameLst>
                                          <p:attrName>style.visibility</p:attrName>
                                        </p:attrNameLst>
                                      </p:cBhvr>
                                      <p:to>
                                        <p:strVal val="visible"/>
                                      </p:to>
                                    </p:set>
                                    <p:animEffect transition="in" filter="strips(downRight)">
                                      <p:cBhvr>
                                        <p:cTn id="17" dur="500"/>
                                        <p:tgtEl>
                                          <p:spTgt spid="120835">
                                            <p:txEl>
                                              <p:pRg st="4" end="4"/>
                                            </p:txEl>
                                          </p:spTgt>
                                        </p:tgtEl>
                                      </p:cBhvr>
                                    </p:animEffect>
                                  </p:childTnLst>
                                </p:cTn>
                              </p:par>
                            </p:childTnLst>
                          </p:cTn>
                        </p:par>
                        <p:par>
                          <p:cTn id="18" fill="hold">
                            <p:stCondLst>
                              <p:cond delay="500"/>
                            </p:stCondLst>
                            <p:childTnLst>
                              <p:par>
                                <p:cTn id="19" presetID="18" presetClass="entr" presetSubtype="6" fill="hold" nodeType="afterEffect">
                                  <p:stCondLst>
                                    <p:cond delay="0"/>
                                  </p:stCondLst>
                                  <p:childTnLst>
                                    <p:set>
                                      <p:cBhvr>
                                        <p:cTn id="20" dur="1" fill="hold">
                                          <p:stCondLst>
                                            <p:cond delay="0"/>
                                          </p:stCondLst>
                                        </p:cTn>
                                        <p:tgtEl>
                                          <p:spTgt spid="120835">
                                            <p:txEl>
                                              <p:pRg st="5" end="5"/>
                                            </p:txEl>
                                          </p:spTgt>
                                        </p:tgtEl>
                                        <p:attrNameLst>
                                          <p:attrName>style.visibility</p:attrName>
                                        </p:attrNameLst>
                                      </p:cBhvr>
                                      <p:to>
                                        <p:strVal val="visible"/>
                                      </p:to>
                                    </p:set>
                                    <p:animEffect transition="in" filter="strips(downRight)">
                                      <p:cBhvr>
                                        <p:cTn id="21" dur="500"/>
                                        <p:tgtEl>
                                          <p:spTgt spid="120835">
                                            <p:txEl>
                                              <p:pRg st="5" end="5"/>
                                            </p:txEl>
                                          </p:spTgt>
                                        </p:tgtEl>
                                      </p:cBhvr>
                                    </p:animEffect>
                                  </p:childTnLst>
                                </p:cTn>
                              </p:par>
                            </p:childTnLst>
                          </p:cTn>
                        </p:par>
                        <p:par>
                          <p:cTn id="22" fill="hold">
                            <p:stCondLst>
                              <p:cond delay="1000"/>
                            </p:stCondLst>
                            <p:childTnLst>
                              <p:par>
                                <p:cTn id="23" presetID="18" presetClass="entr" presetSubtype="6" fill="hold" nodeType="afterEffect">
                                  <p:stCondLst>
                                    <p:cond delay="0"/>
                                  </p:stCondLst>
                                  <p:childTnLst>
                                    <p:set>
                                      <p:cBhvr>
                                        <p:cTn id="24" dur="1" fill="hold">
                                          <p:stCondLst>
                                            <p:cond delay="0"/>
                                          </p:stCondLst>
                                        </p:cTn>
                                        <p:tgtEl>
                                          <p:spTgt spid="120835">
                                            <p:txEl>
                                              <p:pRg st="6" end="6"/>
                                            </p:txEl>
                                          </p:spTgt>
                                        </p:tgtEl>
                                        <p:attrNameLst>
                                          <p:attrName>style.visibility</p:attrName>
                                        </p:attrNameLst>
                                      </p:cBhvr>
                                      <p:to>
                                        <p:strVal val="visible"/>
                                      </p:to>
                                    </p:set>
                                    <p:animEffect transition="in" filter="strips(downRight)">
                                      <p:cBhvr>
                                        <p:cTn id="25" dur="500"/>
                                        <p:tgtEl>
                                          <p:spTgt spid="1208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990600" y="1447800"/>
            <a:ext cx="8153400" cy="51816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28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609600" indent="-609600">
              <a:buFont typeface="Wingdings" pitchFamily="2" charset="2"/>
              <a:buNone/>
            </a:pPr>
            <a:r>
              <a:rPr lang="en-US" dirty="0" smtClean="0"/>
              <a:t>Write the negation of the statement.</a:t>
            </a:r>
          </a:p>
          <a:p>
            <a:pPr marL="609600" indent="-609600">
              <a:buFont typeface="Wingdings" pitchFamily="2" charset="2"/>
              <a:buNone/>
            </a:pPr>
            <a:r>
              <a:rPr lang="en-US" dirty="0" smtClean="0">
                <a:solidFill>
                  <a:srgbClr val="0033CC"/>
                </a:solidFill>
              </a:rPr>
              <a:t>		Some </a:t>
            </a:r>
            <a:r>
              <a:rPr lang="en-US" dirty="0">
                <a:solidFill>
                  <a:srgbClr val="0033CC"/>
                </a:solidFill>
              </a:rPr>
              <a:t>dogs with long hair do not get cold.</a:t>
            </a:r>
          </a:p>
        </p:txBody>
      </p:sp>
      <p:sp>
        <p:nvSpPr>
          <p:cNvPr id="2" name="TPQuestion"/>
          <p:cNvSpPr>
            <a:spLocks noGrp="1"/>
          </p:cNvSpPr>
          <p:nvPr>
            <p:ph type="title"/>
            <p:custDataLst>
              <p:tags r:id="rId2"/>
            </p:custDataLst>
          </p:nvPr>
        </p:nvSpPr>
        <p:spPr/>
        <p:txBody>
          <a:bodyPr>
            <a:normAutofit/>
          </a:bodyPr>
          <a:lstStyle/>
          <a:p>
            <a:r>
              <a:rPr lang="en-US" dirty="0" smtClean="0"/>
              <a:t>Example:   Writing Negations</a:t>
            </a:r>
            <a:endParaRPr lang="en-US" sz="2800" dirty="0"/>
          </a:p>
        </p:txBody>
      </p:sp>
      <p:sp>
        <p:nvSpPr>
          <p:cNvPr id="10" name="CorShape1"/>
          <p:cNvSpPr/>
          <p:nvPr>
            <p:custDataLst>
              <p:tags r:id="rId3"/>
            </p:custDataLst>
          </p:nvPr>
        </p:nvSpPr>
        <p:spPr>
          <a:xfrm>
            <a:off x="746759" y="4079240"/>
            <a:ext cx="304801" cy="304800"/>
          </a:xfrm>
          <a:prstGeom prst="star5">
            <a:avLst/>
          </a:prstGeom>
          <a:gradFill flip="none" rotWithShape="1">
            <a:gsLst>
              <a:gs pos="0">
                <a:srgbClr val="FFFF00"/>
              </a:gs>
              <a:gs pos="100000">
                <a:srgbClr val="FFFFFF"/>
              </a:gs>
            </a:gsLst>
            <a:path path="rect">
              <a:fillToRect l="50000" t="50000" r="50000" b="50000"/>
            </a:path>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4"/>
            </p:custDataLst>
          </p:nvPr>
        </p:nvSpPr>
        <p:spPr>
          <a:xfrm>
            <a:off x="990600" y="3505200"/>
            <a:ext cx="7188200" cy="2743200"/>
          </a:xfrm>
        </p:spPr>
        <p:txBody>
          <a:bodyPr>
            <a:noAutofit/>
          </a:bodyPr>
          <a:lstStyle/>
          <a:p>
            <a:pPr marL="596646" indent="-514350">
              <a:spcBef>
                <a:spcPct val="20000"/>
              </a:spcBef>
              <a:buFont typeface="Wingdings 2"/>
              <a:buAutoNum type="arabicPeriod"/>
            </a:pPr>
            <a:r>
              <a:rPr lang="en-US" dirty="0" smtClean="0"/>
              <a:t>Some dogs with long hair do get cold.</a:t>
            </a:r>
          </a:p>
          <a:p>
            <a:pPr marL="596646" indent="-514350">
              <a:spcBef>
                <a:spcPct val="20000"/>
              </a:spcBef>
              <a:buFont typeface="Wingdings 2"/>
              <a:buAutoNum type="arabicPeriod"/>
            </a:pPr>
            <a:r>
              <a:rPr lang="en-US" dirty="0" smtClean="0"/>
              <a:t>All dogs with long hair get cold.</a:t>
            </a:r>
          </a:p>
          <a:p>
            <a:pPr marL="596646" indent="-514350">
              <a:spcBef>
                <a:spcPct val="20000"/>
              </a:spcBef>
              <a:buFont typeface="Wingdings 2"/>
              <a:buAutoNum type="arabicPeriod"/>
            </a:pPr>
            <a:r>
              <a:rPr lang="en-US" dirty="0" smtClean="0"/>
              <a:t>Some dogs with short hair do not get cold</a:t>
            </a:r>
            <a:endParaRPr lang="en-US" dirty="0"/>
          </a:p>
        </p:txBody>
      </p:sp>
      <p:sp>
        <p:nvSpPr>
          <p:cNvPr id="6" name="TextBox 5"/>
          <p:cNvSpPr txBox="1"/>
          <p:nvPr/>
        </p:nvSpPr>
        <p:spPr>
          <a:xfrm>
            <a:off x="988680" y="-23648"/>
            <a:ext cx="2135520" cy="400110"/>
          </a:xfrm>
          <a:prstGeom prst="rect">
            <a:avLst/>
          </a:prstGeom>
          <a:noFill/>
          <a:ln>
            <a:solidFill>
              <a:srgbClr val="0000CC"/>
            </a:solidFill>
          </a:ln>
        </p:spPr>
        <p:txBody>
          <a:bodyPr wrap="none" rtlCol="0">
            <a:spAutoFit/>
          </a:bodyPr>
          <a:lstStyle/>
          <a:p>
            <a:r>
              <a:rPr lang="en-US" sz="2000" dirty="0" smtClean="0">
                <a:solidFill>
                  <a:srgbClr val="0000CC"/>
                </a:solidFill>
              </a:rPr>
              <a:t>Chapter 3:  Logic</a:t>
            </a:r>
            <a:endParaRPr lang="en-US" sz="2000" dirty="0">
              <a:solidFill>
                <a:srgbClr val="0000CC"/>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repeatDur="0" restart="never"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par>
                          <p:cTn id="8" fill="hold">
                            <p:stCondLst>
                              <p:cond delay="500"/>
                            </p:stCondLst>
                            <p:childTnLst>
                              <p:par>
                                <p:cTn id="9" presetID="22" presetClass="entr" presetSubtype="8" repeatDur="0" restart="never"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22" presetClass="entr" presetSubtype="8" repeatDur="0" restart="never" fill="hold" grpId="1"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par>
                          <p:cTn id="16" fill="hold">
                            <p:stCondLst>
                              <p:cond delay="1500"/>
                            </p:stCondLst>
                            <p:childTnLst>
                              <p:par>
                                <p:cTn id="17" presetID="22" presetClass="entr" presetSubtype="8" repeatDur="0" restart="never" fill="hold" grpId="2"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repeatDur="0" restart="never"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3" grpId="0"/>
      <p:bldP spid="3" grpId="1"/>
      <p:bldP spid="3" grpId="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2"/>
            </p:custDataLst>
          </p:nvPr>
        </p:nvSpPr>
        <p:spPr>
          <a:xfrm>
            <a:off x="990600" y="0"/>
            <a:ext cx="7943088" cy="1143000"/>
          </a:xfrm>
        </p:spPr>
        <p:txBody>
          <a:bodyPr/>
          <a:lstStyle/>
          <a:p>
            <a:r>
              <a:rPr lang="en-US" dirty="0" smtClean="0"/>
              <a:t>Practice:  Write the Negation</a:t>
            </a:r>
            <a:endParaRPr lang="en-US" dirty="0"/>
          </a:p>
        </p:txBody>
      </p:sp>
      <p:sp>
        <p:nvSpPr>
          <p:cNvPr id="34" name="Rectangle 33"/>
          <p:cNvSpPr/>
          <p:nvPr/>
        </p:nvSpPr>
        <p:spPr>
          <a:xfrm>
            <a:off x="1365503" y="1905000"/>
            <a:ext cx="4044697" cy="523220"/>
          </a:xfrm>
          <a:prstGeom prst="rect">
            <a:avLst/>
          </a:prstGeom>
        </p:spPr>
        <p:txBody>
          <a:bodyPr wrap="none">
            <a:spAutoFit/>
          </a:bodyPr>
          <a:lstStyle/>
          <a:p>
            <a:r>
              <a:rPr lang="en-US" sz="2800" dirty="0" smtClean="0">
                <a:solidFill>
                  <a:srgbClr val="0033CC"/>
                </a:solidFill>
              </a:rPr>
              <a:t>No one likes asparagus.</a:t>
            </a:r>
          </a:p>
        </p:txBody>
      </p:sp>
      <p:sp>
        <p:nvSpPr>
          <p:cNvPr id="10" name="CorShape1"/>
          <p:cNvSpPr/>
          <p:nvPr>
            <p:custDataLst>
              <p:tags r:id="rId3"/>
            </p:custDataLst>
          </p:nvPr>
        </p:nvSpPr>
        <p:spPr>
          <a:xfrm>
            <a:off x="746759" y="4972303"/>
            <a:ext cx="304801" cy="3048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4"/>
            </p:custDataLst>
          </p:nvPr>
        </p:nvSpPr>
        <p:spPr>
          <a:xfrm>
            <a:off x="990600" y="3886200"/>
            <a:ext cx="7289800" cy="2362200"/>
          </a:xfrm>
        </p:spPr>
        <p:txBody>
          <a:bodyPr>
            <a:noAutofit/>
          </a:bodyPr>
          <a:lstStyle/>
          <a:p>
            <a:pPr marL="596646" indent="-514350">
              <a:spcBef>
                <a:spcPct val="20000"/>
              </a:spcBef>
              <a:buFont typeface="Wingdings 2"/>
              <a:buAutoNum type="arabicPeriod"/>
            </a:pPr>
            <a:r>
              <a:rPr lang="en-US" dirty="0" smtClean="0"/>
              <a:t>Everyone likes asparagus.</a:t>
            </a:r>
          </a:p>
          <a:p>
            <a:pPr marL="596646" indent="-514350">
              <a:spcBef>
                <a:spcPct val="20000"/>
              </a:spcBef>
              <a:buFont typeface="Wingdings 2"/>
              <a:buAutoNum type="arabicPeriod"/>
            </a:pPr>
            <a:r>
              <a:rPr lang="en-US" dirty="0" smtClean="0"/>
              <a:t>Some people don’t like asparagus.</a:t>
            </a:r>
          </a:p>
          <a:p>
            <a:pPr marL="596646" indent="-514350">
              <a:spcBef>
                <a:spcPct val="20000"/>
              </a:spcBef>
              <a:buFont typeface="Wingdings 2"/>
              <a:buAutoNum type="arabicPeriod"/>
            </a:pPr>
            <a:r>
              <a:rPr lang="en-US" dirty="0" smtClean="0"/>
              <a:t>Some people like asparagus.</a:t>
            </a:r>
            <a:endParaRPr lang="en-US" dirty="0"/>
          </a:p>
        </p:txBody>
      </p:sp>
      <p:sp>
        <p:nvSpPr>
          <p:cNvPr id="6" name="TextBox 5"/>
          <p:cNvSpPr txBox="1"/>
          <p:nvPr/>
        </p:nvSpPr>
        <p:spPr>
          <a:xfrm>
            <a:off x="988680" y="-23648"/>
            <a:ext cx="2135520" cy="400110"/>
          </a:xfrm>
          <a:prstGeom prst="rect">
            <a:avLst/>
          </a:prstGeom>
          <a:noFill/>
          <a:ln>
            <a:solidFill>
              <a:srgbClr val="0000CC"/>
            </a:solidFill>
          </a:ln>
        </p:spPr>
        <p:txBody>
          <a:bodyPr wrap="none" rtlCol="0">
            <a:spAutoFit/>
          </a:bodyPr>
          <a:lstStyle/>
          <a:p>
            <a:r>
              <a:rPr lang="en-US" sz="2000" dirty="0" smtClean="0">
                <a:solidFill>
                  <a:srgbClr val="0000CC"/>
                </a:solidFill>
              </a:rPr>
              <a:t>Chapter 3:  Logic</a:t>
            </a:r>
            <a:endParaRPr lang="en-US" sz="2000" dirty="0">
              <a:solidFill>
                <a:srgbClr val="0000CC"/>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2"/>
            </p:custDataLst>
          </p:nvPr>
        </p:nvSpPr>
        <p:spPr>
          <a:xfrm>
            <a:off x="990600" y="0"/>
            <a:ext cx="7943088" cy="1143000"/>
          </a:xfrm>
        </p:spPr>
        <p:txBody>
          <a:bodyPr/>
          <a:lstStyle/>
          <a:p>
            <a:r>
              <a:rPr lang="en-US" dirty="0" smtClean="0"/>
              <a:t>Practice:  Write the Negation</a:t>
            </a:r>
            <a:endParaRPr lang="en-US" dirty="0"/>
          </a:p>
        </p:txBody>
      </p:sp>
      <p:sp>
        <p:nvSpPr>
          <p:cNvPr id="43" name="Rectangle 42"/>
          <p:cNvSpPr/>
          <p:nvPr/>
        </p:nvSpPr>
        <p:spPr>
          <a:xfrm>
            <a:off x="1113434" y="2057400"/>
            <a:ext cx="6963766" cy="523220"/>
          </a:xfrm>
          <a:prstGeom prst="rect">
            <a:avLst/>
          </a:prstGeom>
        </p:spPr>
        <p:txBody>
          <a:bodyPr wrap="none">
            <a:spAutoFit/>
          </a:bodyPr>
          <a:lstStyle/>
          <a:p>
            <a:r>
              <a:rPr lang="en-US" sz="2800" dirty="0" smtClean="0">
                <a:solidFill>
                  <a:srgbClr val="0033CC"/>
                </a:solidFill>
              </a:rPr>
              <a:t>All houses are wired using parallel circuits.</a:t>
            </a:r>
            <a:endParaRPr lang="en-US" sz="2800" dirty="0">
              <a:solidFill>
                <a:srgbClr val="0033CC"/>
              </a:solidFill>
            </a:endParaRPr>
          </a:p>
        </p:txBody>
      </p:sp>
      <p:sp>
        <p:nvSpPr>
          <p:cNvPr id="3" name="TPAnswers"/>
          <p:cNvSpPr>
            <a:spLocks noGrp="1"/>
          </p:cNvSpPr>
          <p:nvPr>
            <p:ph type="body" idx="1"/>
            <p:custDataLst>
              <p:tags r:id="rId3"/>
            </p:custDataLst>
          </p:nvPr>
        </p:nvSpPr>
        <p:spPr>
          <a:xfrm>
            <a:off x="914400" y="3048000"/>
            <a:ext cx="8153400" cy="2362200"/>
          </a:xfrm>
        </p:spPr>
        <p:txBody>
          <a:bodyPr>
            <a:noAutofit/>
          </a:bodyPr>
          <a:lstStyle/>
          <a:p>
            <a:pPr marL="596646" indent="-514350">
              <a:spcBef>
                <a:spcPct val="20000"/>
              </a:spcBef>
              <a:buFont typeface="Wingdings 2"/>
              <a:buAutoNum type="arabicPeriod"/>
            </a:pPr>
            <a:r>
              <a:rPr lang="en-US" sz="2600" dirty="0" smtClean="0"/>
              <a:t>All houses are not wired using parallel circuits.</a:t>
            </a:r>
          </a:p>
          <a:p>
            <a:pPr marL="596646" indent="-514350">
              <a:spcBef>
                <a:spcPct val="20000"/>
              </a:spcBef>
              <a:buFont typeface="Wingdings 2"/>
              <a:buAutoNum type="arabicPeriod"/>
            </a:pPr>
            <a:r>
              <a:rPr lang="en-US" sz="2600" dirty="0" smtClean="0"/>
              <a:t>Some houses are not wired using parallel circuits.</a:t>
            </a:r>
          </a:p>
          <a:p>
            <a:pPr marL="596646" indent="-514350">
              <a:spcBef>
                <a:spcPct val="20000"/>
              </a:spcBef>
              <a:buFont typeface="Wingdings 2"/>
              <a:buAutoNum type="arabicPeriod"/>
            </a:pPr>
            <a:r>
              <a:rPr lang="en-US" sz="2600" dirty="0" smtClean="0"/>
              <a:t>No houses are wired using parallel circuits.</a:t>
            </a:r>
            <a:endParaRPr lang="en-US" sz="2600" dirty="0"/>
          </a:p>
        </p:txBody>
      </p:sp>
      <p:sp>
        <p:nvSpPr>
          <p:cNvPr id="9" name="CorShape1"/>
          <p:cNvSpPr/>
          <p:nvPr>
            <p:custDataLst>
              <p:tags r:id="rId4"/>
            </p:custDataLst>
          </p:nvPr>
        </p:nvSpPr>
        <p:spPr>
          <a:xfrm rot="10800000">
            <a:off x="690880" y="3583093"/>
            <a:ext cx="279400" cy="279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988680" y="-23648"/>
            <a:ext cx="2135520" cy="400110"/>
          </a:xfrm>
          <a:prstGeom prst="rect">
            <a:avLst/>
          </a:prstGeom>
          <a:noFill/>
          <a:ln>
            <a:solidFill>
              <a:srgbClr val="0000CC"/>
            </a:solidFill>
          </a:ln>
        </p:spPr>
        <p:txBody>
          <a:bodyPr wrap="none" rtlCol="0">
            <a:spAutoFit/>
          </a:bodyPr>
          <a:lstStyle/>
          <a:p>
            <a:r>
              <a:rPr lang="en-US" sz="2000" dirty="0" smtClean="0">
                <a:solidFill>
                  <a:srgbClr val="0000CC"/>
                </a:solidFill>
              </a:rPr>
              <a:t>Chapter 3:  Logic</a:t>
            </a:r>
            <a:endParaRPr lang="en-US" sz="2000" dirty="0">
              <a:solidFill>
                <a:srgbClr val="0000CC"/>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normAutofit/>
          </a:bodyPr>
          <a:lstStyle/>
          <a:p>
            <a:r>
              <a:rPr lang="en-US" dirty="0" smtClean="0"/>
              <a:t>Examples:  </a:t>
            </a:r>
            <a:r>
              <a:rPr lang="en-US" dirty="0" smtClean="0">
                <a:solidFill>
                  <a:srgbClr val="0000CC"/>
                </a:solidFill>
              </a:rPr>
              <a:t>Sampling </a:t>
            </a:r>
            <a:r>
              <a:rPr lang="en-US" dirty="0">
                <a:solidFill>
                  <a:srgbClr val="0000CC"/>
                </a:solidFill>
              </a:rPr>
              <a:t>technique</a:t>
            </a:r>
            <a:r>
              <a:rPr lang="en-US" dirty="0" smtClean="0">
                <a:solidFill>
                  <a:srgbClr val="0000CC"/>
                </a:solidFill>
              </a:rPr>
              <a:t>?</a:t>
            </a:r>
            <a:endParaRPr lang="en-US" dirty="0"/>
          </a:p>
        </p:txBody>
      </p:sp>
      <p:sp>
        <p:nvSpPr>
          <p:cNvPr id="154" name="Rectangle 3"/>
          <p:cNvSpPr txBox="1">
            <a:spLocks noChangeArrowheads="1"/>
          </p:cNvSpPr>
          <p:nvPr/>
        </p:nvSpPr>
        <p:spPr>
          <a:xfrm>
            <a:off x="990600" y="1447800"/>
            <a:ext cx="7943088"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The first 30 people entering a pet store are asked about increases in pet license fees.</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lang="en-US" sz="3200" dirty="0" smtClean="0">
              <a:latin typeface="+mn-lt"/>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Box 9"/>
          <p:cNvSpPr txBox="1"/>
          <p:nvPr/>
        </p:nvSpPr>
        <p:spPr>
          <a:xfrm>
            <a:off x="990600" y="-23648"/>
            <a:ext cx="2690160" cy="400110"/>
          </a:xfrm>
          <a:prstGeom prst="rect">
            <a:avLst/>
          </a:prstGeom>
          <a:noFill/>
          <a:ln>
            <a:solidFill>
              <a:srgbClr val="0000CC"/>
            </a:solidFill>
          </a:ln>
        </p:spPr>
        <p:txBody>
          <a:bodyPr wrap="none" rtlCol="0">
            <a:spAutoFit/>
          </a:bodyPr>
          <a:lstStyle/>
          <a:p>
            <a:r>
              <a:rPr lang="en-US" sz="2000" dirty="0" smtClean="0">
                <a:solidFill>
                  <a:srgbClr val="0000CC"/>
                </a:solidFill>
              </a:rPr>
              <a:t>Chapter 13:  Statistics</a:t>
            </a:r>
            <a:endParaRPr lang="en-US" sz="2000" dirty="0">
              <a:solidFill>
                <a:srgbClr val="0000CC"/>
              </a:solidFill>
            </a:endParaRP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756746062"/>
              </p:ext>
            </p:extLst>
          </p:nvPr>
        </p:nvGraphicFramePr>
        <p:xfrm>
          <a:off x="5682544" y="2971800"/>
          <a:ext cx="3397956" cy="3822700"/>
        </p:xfrm>
        <a:graphic>
          <a:graphicData uri="http://schemas.openxmlformats.org/presentationml/2006/ole">
            <mc:AlternateContent xmlns:mc="http://schemas.openxmlformats.org/markup-compatibility/2006">
              <mc:Choice xmlns:v="urn:schemas-microsoft-com:vml" Requires="v">
                <p:oleObj spid="_x0000_s274437" name="Chart" r:id="rId7" imgW="4572034" imgH="5143584" progId="MSGraph.Chart.8">
                  <p:embed followColorScheme="full"/>
                </p:oleObj>
              </mc:Choice>
              <mc:Fallback>
                <p:oleObj name="Chart" r:id="rId7" imgW="4572034" imgH="5143584" progId="MSGraph.Chart.8">
                  <p:embed followColorScheme="full"/>
                  <p:pic>
                    <p:nvPicPr>
                      <p:cNvPr id="0" name=""/>
                      <p:cNvPicPr/>
                      <p:nvPr/>
                    </p:nvPicPr>
                    <p:blipFill>
                      <a:blip r:embed="rId8"/>
                      <a:stretch>
                        <a:fillRect/>
                      </a:stretch>
                    </p:blipFill>
                    <p:spPr>
                      <a:xfrm>
                        <a:off x="5682544" y="2971800"/>
                        <a:ext cx="3397956" cy="3822700"/>
                      </a:xfrm>
                      <a:prstGeom prst="rect">
                        <a:avLst/>
                      </a:prstGeom>
                    </p:spPr>
                  </p:pic>
                </p:oleObj>
              </mc:Fallback>
            </mc:AlternateContent>
          </a:graphicData>
        </a:graphic>
      </p:graphicFrame>
      <p:sp>
        <p:nvSpPr>
          <p:cNvPr id="3" name="TPAnswers"/>
          <p:cNvSpPr>
            <a:spLocks noGrp="1"/>
          </p:cNvSpPr>
          <p:nvPr>
            <p:ph type="body" idx="1"/>
            <p:custDataLst>
              <p:tags r:id="rId5"/>
            </p:custDataLst>
          </p:nvPr>
        </p:nvSpPr>
        <p:spPr>
          <a:xfrm>
            <a:off x="1435100" y="3810000"/>
            <a:ext cx="6946900" cy="2438400"/>
          </a:xfrm>
        </p:spPr>
        <p:txBody>
          <a:bodyPr>
            <a:noAutofit/>
          </a:bodyPr>
          <a:lstStyle/>
          <a:p>
            <a:pPr marL="916686" lvl="1" indent="-514350">
              <a:spcBef>
                <a:spcPct val="20000"/>
              </a:spcBef>
              <a:buFont typeface="Verdana"/>
              <a:buAutoNum type="arabicPeriod"/>
            </a:pPr>
            <a:r>
              <a:rPr lang="en-US" dirty="0" smtClean="0"/>
              <a:t>Random Sampling.</a:t>
            </a:r>
          </a:p>
          <a:p>
            <a:pPr marL="916686" lvl="1" indent="-514350">
              <a:spcBef>
                <a:spcPct val="20000"/>
              </a:spcBef>
              <a:buFont typeface="Verdana"/>
              <a:buAutoNum type="arabicPeriod"/>
            </a:pPr>
            <a:r>
              <a:rPr lang="en-US" dirty="0" smtClean="0"/>
              <a:t>Systematic</a:t>
            </a:r>
          </a:p>
          <a:p>
            <a:pPr marL="916686" lvl="1" indent="-514350">
              <a:spcBef>
                <a:spcPct val="20000"/>
              </a:spcBef>
              <a:buFont typeface="Verdana"/>
              <a:buAutoNum type="arabicPeriod"/>
            </a:pPr>
            <a:r>
              <a:rPr lang="en-US" dirty="0" smtClean="0"/>
              <a:t>Cluster</a:t>
            </a:r>
          </a:p>
          <a:p>
            <a:pPr marL="916686" lvl="1" indent="-514350">
              <a:spcBef>
                <a:spcPct val="20000"/>
              </a:spcBef>
              <a:buFont typeface="Verdana"/>
              <a:buAutoNum type="arabicPeriod"/>
            </a:pPr>
            <a:r>
              <a:rPr lang="en-US" dirty="0" smtClean="0"/>
              <a:t>Stratified</a:t>
            </a:r>
          </a:p>
          <a:p>
            <a:pPr marL="916686" lvl="1" indent="-514350">
              <a:spcBef>
                <a:spcPct val="20000"/>
              </a:spcBef>
              <a:buFont typeface="Verdana"/>
              <a:buAutoNum type="arabicPeriod"/>
            </a:pPr>
            <a:r>
              <a:rPr lang="en-US" dirty="0" smtClean="0"/>
              <a:t>Convenience</a:t>
            </a:r>
            <a:endParaRPr lang="en-US" dirty="0"/>
          </a:p>
        </p:txBody>
      </p:sp>
    </p:spTree>
    <p:custDataLst>
      <p:tags r:id="rId2"/>
    </p:custDataLst>
    <p:extLst>
      <p:ext uri="{BB962C8B-B14F-4D97-AF65-F5344CB8AC3E}">
        <p14:creationId xmlns:p14="http://schemas.microsoft.com/office/powerpoint/2010/main" val="2700950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lvl="1" algn="l" rtl="0">
              <a:spcBef>
                <a:spcPct val="0"/>
              </a:spcBef>
            </a:pPr>
            <a:r>
              <a:rPr lang="en-US" sz="3600" dirty="0" smtClean="0">
                <a:effectLst>
                  <a:outerShdw blurRad="38100" dist="38100" dir="2700000" algn="tl">
                    <a:srgbClr val="000000">
                      <a:alpha val="43137"/>
                    </a:srgbClr>
                  </a:outerShdw>
                </a:effectLst>
                <a:latin typeface="+mj-lt"/>
              </a:rPr>
              <a:t>Examples:  </a:t>
            </a:r>
            <a:r>
              <a:rPr lang="en-US" sz="3600" kern="1200" dirty="0" smtClean="0">
                <a:solidFill>
                  <a:srgbClr val="0000CC"/>
                </a:solidFill>
                <a:effectLst>
                  <a:outerShdw blurRad="38100" dist="38100" dir="2700000" algn="tl">
                    <a:srgbClr val="000000">
                      <a:alpha val="43137"/>
                    </a:srgbClr>
                  </a:outerShdw>
                </a:effectLst>
                <a:latin typeface="+mj-lt"/>
              </a:rPr>
              <a:t>Sampling </a:t>
            </a:r>
            <a:r>
              <a:rPr lang="en-US" sz="3600" kern="1200" dirty="0">
                <a:solidFill>
                  <a:srgbClr val="0000CC"/>
                </a:solidFill>
                <a:effectLst>
                  <a:outerShdw blurRad="38100" dist="38100" dir="2700000" algn="tl">
                    <a:srgbClr val="000000">
                      <a:alpha val="43137"/>
                    </a:srgbClr>
                  </a:outerShdw>
                </a:effectLst>
                <a:latin typeface="+mj-lt"/>
              </a:rPr>
              <a:t>technique</a:t>
            </a:r>
            <a:r>
              <a:rPr lang="en-US" sz="3600" kern="1200" dirty="0" smtClean="0">
                <a:solidFill>
                  <a:srgbClr val="0000CC"/>
                </a:solidFill>
                <a:effectLst>
                  <a:outerShdw blurRad="38100" dist="38100" dir="2700000" algn="tl">
                    <a:srgbClr val="000000">
                      <a:alpha val="43137"/>
                    </a:srgbClr>
                  </a:outerShdw>
                </a:effectLst>
                <a:latin typeface="+mj-lt"/>
              </a:rPr>
              <a:t>?</a:t>
            </a:r>
            <a:endParaRPr lang="en-US" sz="3600" dirty="0">
              <a:effectLst>
                <a:outerShdw blurRad="38100" dist="38100" dir="2700000" algn="tl">
                  <a:srgbClr val="000000">
                    <a:alpha val="43137"/>
                  </a:srgbClr>
                </a:outerShdw>
              </a:effectLst>
              <a:latin typeface="+mj-lt"/>
            </a:endParaRPr>
          </a:p>
        </p:txBody>
      </p:sp>
      <p:sp>
        <p:nvSpPr>
          <p:cNvPr id="3" name="Text Placeholder 2"/>
          <p:cNvSpPr>
            <a:spLocks noGrp="1"/>
          </p:cNvSpPr>
          <p:nvPr>
            <p:ph type="body" idx="1"/>
            <p:custDataLst>
              <p:tags r:id="rId3"/>
            </p:custDataLst>
          </p:nvPr>
        </p:nvSpPr>
        <p:spPr>
          <a:xfrm>
            <a:off x="1435100" y="3581400"/>
            <a:ext cx="6845300" cy="2667000"/>
          </a:xfrm>
        </p:spPr>
        <p:txBody>
          <a:bodyPr/>
          <a:lstStyle/>
          <a:p>
            <a:pPr marL="916686" lvl="1" indent="-514350">
              <a:buAutoNum type="alphaUcPeriod"/>
            </a:pPr>
            <a:r>
              <a:rPr lang="en-US" dirty="0" smtClean="0"/>
              <a:t>Random Sampling.</a:t>
            </a:r>
          </a:p>
          <a:p>
            <a:pPr marL="916686" lvl="1" indent="-514350">
              <a:buAutoNum type="alphaUcPeriod"/>
            </a:pPr>
            <a:r>
              <a:rPr lang="en-US" dirty="0" smtClean="0"/>
              <a:t>Systematic</a:t>
            </a:r>
          </a:p>
          <a:p>
            <a:pPr marL="916686" lvl="1" indent="-514350">
              <a:buAutoNum type="alphaUcPeriod"/>
            </a:pPr>
            <a:r>
              <a:rPr lang="en-US" dirty="0" smtClean="0"/>
              <a:t>Cluster</a:t>
            </a:r>
          </a:p>
          <a:p>
            <a:pPr marL="916686" lvl="1" indent="-514350">
              <a:buAutoNum type="alphaUcPeriod"/>
            </a:pPr>
            <a:r>
              <a:rPr lang="en-US" dirty="0" smtClean="0"/>
              <a:t>Stratified</a:t>
            </a:r>
          </a:p>
          <a:p>
            <a:pPr marL="916686" lvl="1" indent="-514350">
              <a:buAutoNum type="alphaUcPeriod"/>
            </a:pPr>
            <a:r>
              <a:rPr lang="en-US" dirty="0" smtClean="0"/>
              <a:t>Convenience</a:t>
            </a:r>
            <a:endParaRPr lang="en-US" dirty="0"/>
          </a:p>
        </p:txBody>
      </p:sp>
      <p:sp>
        <p:nvSpPr>
          <p:cNvPr id="74" name="Rectangle 3"/>
          <p:cNvSpPr txBox="1">
            <a:spLocks noChangeArrowheads="1"/>
          </p:cNvSpPr>
          <p:nvPr/>
        </p:nvSpPr>
        <p:spPr>
          <a:xfrm>
            <a:off x="990600" y="1524000"/>
            <a:ext cx="7620000" cy="50292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100 numbered balls are mixed in a bin and one is chosen at random to determine the winner of a raffle.</a:t>
            </a:r>
          </a:p>
        </p:txBody>
      </p:sp>
      <p:sp>
        <p:nvSpPr>
          <p:cNvPr id="10" name="TextBox 9"/>
          <p:cNvSpPr txBox="1"/>
          <p:nvPr/>
        </p:nvSpPr>
        <p:spPr>
          <a:xfrm>
            <a:off x="990600" y="-23648"/>
            <a:ext cx="2690160" cy="400110"/>
          </a:xfrm>
          <a:prstGeom prst="rect">
            <a:avLst/>
          </a:prstGeom>
          <a:noFill/>
          <a:ln>
            <a:solidFill>
              <a:srgbClr val="0000CC"/>
            </a:solidFill>
          </a:ln>
        </p:spPr>
        <p:txBody>
          <a:bodyPr wrap="none" rtlCol="0">
            <a:spAutoFit/>
          </a:bodyPr>
          <a:lstStyle/>
          <a:p>
            <a:r>
              <a:rPr lang="en-US" sz="2000" dirty="0" smtClean="0">
                <a:solidFill>
                  <a:srgbClr val="0000CC"/>
                </a:solidFill>
              </a:rPr>
              <a:t>Chapter 13:  Statistics</a:t>
            </a:r>
            <a:endParaRPr lang="en-US" sz="2000" dirty="0">
              <a:solidFill>
                <a:srgbClr val="0000CC"/>
              </a:solidFill>
            </a:endParaRPr>
          </a:p>
        </p:txBody>
      </p:sp>
    </p:spTree>
    <p:custDataLst>
      <p:tags r:id="rId1"/>
    </p:custDataLst>
    <p:extLst>
      <p:ext uri="{BB962C8B-B14F-4D97-AF65-F5344CB8AC3E}">
        <p14:creationId xmlns:p14="http://schemas.microsoft.com/office/powerpoint/2010/main" val="163740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990600" y="1295400"/>
            <a:ext cx="7943088" cy="5334000"/>
          </a:xfrm>
          <a:prstGeom prst="rect">
            <a:avLst/>
          </a:prstGeom>
        </p:spPr>
        <p:txBody>
          <a:bodyPr>
            <a:noAutofit/>
          </a:bodyPr>
          <a:lstStyle/>
          <a:p>
            <a:pPr marL="609600" marR="0" lvl="0" indent="-609600" algn="l" defTabSz="914400" rtl="0" eaLnBrk="1" fontAlgn="auto" latinLnBrk="0" hangingPunct="1">
              <a:lnSpc>
                <a:spcPct val="90000"/>
              </a:lnSpc>
              <a:spcBef>
                <a:spcPts val="600"/>
              </a:spcBef>
              <a:spcAft>
                <a:spcPts val="0"/>
              </a:spcAft>
              <a:buClr>
                <a:schemeClr val="accent1"/>
              </a:buClr>
              <a:buSzPct val="80000"/>
              <a:buFont typeface="Wingdings 2"/>
              <a:buNone/>
              <a:tabLst/>
              <a:defRPr/>
            </a:pPr>
            <a:r>
              <a:rPr kumimoji="0" lang="en-US" sz="2800" b="0" i="0" u="none" strike="noStrike" kern="1200" cap="none" spc="0" normalizeH="0" baseline="0" noProof="0" dirty="0" smtClean="0">
                <a:ln>
                  <a:noFill/>
                </a:ln>
                <a:solidFill>
                  <a:srgbClr val="0000CC"/>
                </a:solidFill>
                <a:effectLst/>
                <a:uLnTx/>
                <a:uFillTx/>
                <a:latin typeface="+mn-lt"/>
                <a:ea typeface="+mn-ea"/>
                <a:cs typeface="+mn-cs"/>
              </a:rPr>
              <a:t>A faucet is leaking at a rate of one drop of water per second.  Assume that the volume</a:t>
            </a:r>
            <a:r>
              <a:rPr kumimoji="0" lang="en-US" sz="2800" b="0" i="0" u="none" strike="noStrike" kern="1200" cap="none" spc="0" normalizeH="0" noProof="0" dirty="0" smtClean="0">
                <a:ln>
                  <a:noFill/>
                </a:ln>
                <a:solidFill>
                  <a:srgbClr val="0000CC"/>
                </a:solidFill>
                <a:effectLst/>
                <a:uLnTx/>
                <a:uFillTx/>
                <a:latin typeface="+mn-lt"/>
                <a:ea typeface="+mn-ea"/>
                <a:cs typeface="+mn-cs"/>
              </a:rPr>
              <a:t> of one drop of water is 0.1 cubic centimeter (0.1 cm</a:t>
            </a:r>
            <a:r>
              <a:rPr kumimoji="0" lang="en-US" sz="2800" b="0" i="0" u="none" strike="noStrike" kern="1200" cap="none" spc="0" normalizeH="0" baseline="30000" noProof="0" dirty="0" smtClean="0">
                <a:ln>
                  <a:noFill/>
                </a:ln>
                <a:solidFill>
                  <a:srgbClr val="0000CC"/>
                </a:solidFill>
                <a:effectLst/>
                <a:uLnTx/>
                <a:uFillTx/>
                <a:latin typeface="+mn-lt"/>
                <a:ea typeface="+mn-ea"/>
                <a:cs typeface="+mn-cs"/>
              </a:rPr>
              <a:t>3</a:t>
            </a:r>
            <a:r>
              <a:rPr kumimoji="0" lang="en-US" sz="2800" b="0" i="0" u="none" strike="noStrike" kern="1200" cap="none" spc="0" normalizeH="0" noProof="0" dirty="0" smtClean="0">
                <a:ln>
                  <a:noFill/>
                </a:ln>
                <a:solidFill>
                  <a:srgbClr val="0000CC"/>
                </a:solidFill>
                <a:effectLst/>
                <a:uLnTx/>
                <a:uFillTx/>
                <a:latin typeface="+mn-lt"/>
                <a:ea typeface="+mn-ea"/>
                <a:cs typeface="+mn-cs"/>
              </a:rPr>
              <a:t>).</a:t>
            </a:r>
          </a:p>
          <a:p>
            <a:pPr marL="609600" marR="0" lvl="0" indent="-609600" algn="l" defTabSz="914400" rtl="0" eaLnBrk="1" fontAlgn="auto" latinLnBrk="0" hangingPunct="1">
              <a:lnSpc>
                <a:spcPct val="90000"/>
              </a:lnSpc>
              <a:spcBef>
                <a:spcPts val="600"/>
              </a:spcBef>
              <a:spcAft>
                <a:spcPts val="0"/>
              </a:spcAft>
              <a:buClr>
                <a:schemeClr val="accent1"/>
              </a:buClr>
              <a:buSzPct val="80000"/>
              <a:buFont typeface="Wingdings 2"/>
              <a:buNone/>
              <a:tabLst/>
              <a:defRPr/>
            </a:pPr>
            <a:r>
              <a:rPr lang="en-US" sz="2800" baseline="0" dirty="0" smtClean="0">
                <a:solidFill>
                  <a:srgbClr val="0000CC"/>
                </a:solidFill>
                <a:latin typeface="+mn-lt"/>
              </a:rPr>
              <a:t>How many days would it take to fill a rectangular basin 30 cm by 20 cm by 20 cm?</a:t>
            </a:r>
            <a:endParaRPr kumimoji="0" lang="en-US" sz="2800" b="0" i="0" u="none" strike="noStrike" kern="1200" cap="none" spc="0" normalizeH="0" baseline="0" noProof="0" dirty="0" smtClean="0">
              <a:ln>
                <a:noFill/>
              </a:ln>
              <a:solidFill>
                <a:srgbClr val="0000CC"/>
              </a:solidFill>
              <a:effectLst/>
              <a:uLnTx/>
              <a:uFillTx/>
              <a:latin typeface="+mn-lt"/>
              <a:ea typeface="+mn-ea"/>
              <a:cs typeface="+mn-cs"/>
            </a:endParaRP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1.  Understand the Problem.</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2.  Devise a Plan.</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3.  Carry Out the Plan.</a:t>
            </a:r>
          </a:p>
          <a:p>
            <a:pPr marL="883920" marR="0" lvl="1" indent="-609600" algn="l" defTabSz="914400" rtl="0" eaLnBrk="1" fontAlgn="auto" latinLnBrk="0" hangingPunct="1">
              <a:lnSpc>
                <a:spcPct val="90000"/>
              </a:lnSpc>
              <a:spcBef>
                <a:spcPts val="550"/>
              </a:spcBef>
              <a:spcAft>
                <a:spcPts val="0"/>
              </a:spcAft>
              <a:buClr>
                <a:schemeClr val="accent1"/>
              </a:buClr>
              <a:buSzTx/>
              <a:buFont typeface="Verdana"/>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4.  Check the Results.</a:t>
            </a:r>
            <a:r>
              <a:rPr kumimoji="0" lang="en-US" sz="2800" b="0" i="0" u="none" strike="noStrike" kern="1200" cap="none" spc="0" normalizeH="0" baseline="0" noProof="0" dirty="0" smtClean="0">
                <a:ln>
                  <a:noFill/>
                </a:ln>
                <a:solidFill>
                  <a:srgbClr val="0000CC"/>
                </a:solidFill>
                <a:effectLst/>
                <a:uLnTx/>
                <a:uFillTx/>
                <a:latin typeface="+mn-lt"/>
                <a:ea typeface="+mn-ea"/>
                <a:cs typeface="+mn-cs"/>
              </a:rPr>
              <a:t> </a:t>
            </a:r>
          </a:p>
        </p:txBody>
      </p:sp>
      <p:sp>
        <p:nvSpPr>
          <p:cNvPr id="2" name="TPQuestion"/>
          <p:cNvSpPr>
            <a:spLocks noGrp="1"/>
          </p:cNvSpPr>
          <p:nvPr>
            <p:ph type="title"/>
          </p:nvPr>
        </p:nvSpPr>
        <p:spPr>
          <a:xfrm>
            <a:off x="990600" y="274637"/>
            <a:ext cx="6964680" cy="1143000"/>
          </a:xfrm>
        </p:spPr>
        <p:txBody>
          <a:bodyPr>
            <a:normAutofit/>
          </a:bodyPr>
          <a:lstStyle/>
          <a:p>
            <a:r>
              <a:rPr lang="en-US" sz="3600" dirty="0" smtClean="0"/>
              <a:t>Example:  Dripping Faucet #2 </a:t>
            </a:r>
            <a:r>
              <a:rPr lang="en-US" sz="2000" dirty="0" smtClean="0"/>
              <a:t>(1.3.26)</a:t>
            </a:r>
            <a:endParaRPr lang="en-US" sz="3600" dirty="0"/>
          </a:p>
        </p:txBody>
      </p:sp>
      <p:sp>
        <p:nvSpPr>
          <p:cNvPr id="6" name="TextBox 5"/>
          <p:cNvSpPr txBox="1"/>
          <p:nvPr/>
        </p:nvSpPr>
        <p:spPr>
          <a:xfrm>
            <a:off x="990600" y="-23648"/>
            <a:ext cx="3390673" cy="400110"/>
          </a:xfrm>
          <a:prstGeom prst="rect">
            <a:avLst/>
          </a:prstGeom>
          <a:noFill/>
          <a:ln>
            <a:solidFill>
              <a:srgbClr val="0000CC"/>
            </a:solidFill>
          </a:ln>
        </p:spPr>
        <p:txBody>
          <a:bodyPr wrap="none" rtlCol="0">
            <a:spAutoFit/>
          </a:bodyPr>
          <a:lstStyle/>
          <a:p>
            <a:r>
              <a:rPr lang="en-US" sz="2000" dirty="0" smtClean="0">
                <a:solidFill>
                  <a:srgbClr val="0000CC"/>
                </a:solidFill>
              </a:rPr>
              <a:t>Chapter 1:  Problem Solving</a:t>
            </a:r>
            <a:endParaRPr lang="en-US" sz="2000" dirty="0">
              <a:solidFill>
                <a:srgbClr val="0000CC"/>
              </a:solidFill>
            </a:endParaRPr>
          </a:p>
        </p:txBody>
      </p:sp>
      <p:graphicFrame>
        <p:nvGraphicFramePr>
          <p:cNvPr id="10" name="TPChart"/>
          <p:cNvGraphicFramePr>
            <a:graphicFrameLocks noChangeAspect="1"/>
          </p:cNvGraphicFramePr>
          <p:nvPr>
            <p:custDataLst>
              <p:tags r:id="rId3"/>
            </p:custDataLst>
            <p:extLst>
              <p:ext uri="{D42A27DB-BD31-4B8C-83A1-F6EECF244321}">
                <p14:modId xmlns:p14="http://schemas.microsoft.com/office/powerpoint/2010/main" val="582518682"/>
              </p:ext>
            </p:extLst>
          </p:nvPr>
        </p:nvGraphicFramePr>
        <p:xfrm>
          <a:off x="3124200" y="3657600"/>
          <a:ext cx="2870490" cy="3229302"/>
        </p:xfrm>
        <a:graphic>
          <a:graphicData uri="http://schemas.openxmlformats.org/presentationml/2006/ole">
            <mc:AlternateContent xmlns:mc="http://schemas.openxmlformats.org/markup-compatibility/2006">
              <mc:Choice xmlns:v="urn:schemas-microsoft-com:vml" Requires="v">
                <p:oleObj spid="_x0000_s273414" name="Chart" r:id="rId7" imgW="4572034" imgH="5143584" progId="MSGraph.Chart.8">
                  <p:embed followColorScheme="full"/>
                </p:oleObj>
              </mc:Choice>
              <mc:Fallback>
                <p:oleObj name="Chart" r:id="rId7" imgW="4572034" imgH="5143584" progId="MSGraph.Chart.8">
                  <p:embed followColorScheme="full"/>
                  <p:pic>
                    <p:nvPicPr>
                      <p:cNvPr id="0" name=""/>
                      <p:cNvPicPr/>
                      <p:nvPr/>
                    </p:nvPicPr>
                    <p:blipFill>
                      <a:blip r:embed="rId8"/>
                      <a:stretch>
                        <a:fillRect/>
                      </a:stretch>
                    </p:blipFill>
                    <p:spPr>
                      <a:xfrm>
                        <a:off x="3124200" y="3657600"/>
                        <a:ext cx="2870490" cy="3229302"/>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1112661" y="3857297"/>
            <a:ext cx="3294888" cy="2743200"/>
          </a:xfrm>
        </p:spPr>
        <p:txBody>
          <a:bodyPr>
            <a:noAutofit/>
          </a:bodyPr>
          <a:lstStyle/>
          <a:p>
            <a:pPr marL="596646" indent="-514350">
              <a:spcBef>
                <a:spcPct val="20000"/>
              </a:spcBef>
              <a:buFont typeface="Wingdings 2"/>
              <a:buAutoNum type="arabicPeriod"/>
            </a:pPr>
            <a:r>
              <a:rPr lang="en-US" dirty="0" smtClean="0"/>
              <a:t>7.5 days</a:t>
            </a:r>
          </a:p>
          <a:p>
            <a:pPr marL="596646" indent="-514350">
              <a:spcBef>
                <a:spcPct val="20000"/>
              </a:spcBef>
              <a:buFont typeface="Wingdings 2"/>
              <a:buAutoNum type="arabicPeriod"/>
            </a:pPr>
            <a:r>
              <a:rPr lang="en-US" dirty="0" smtClean="0"/>
              <a:t>.77 days</a:t>
            </a:r>
          </a:p>
          <a:p>
            <a:pPr marL="596646" indent="-514350">
              <a:spcBef>
                <a:spcPct val="20000"/>
              </a:spcBef>
              <a:buFont typeface="Wingdings 2"/>
              <a:buAutoNum type="arabicPeriod"/>
            </a:pPr>
            <a:r>
              <a:rPr lang="en-US" dirty="0" smtClean="0"/>
              <a:t>1.4 days</a:t>
            </a:r>
          </a:p>
          <a:p>
            <a:pPr marL="596646" indent="-514350">
              <a:spcBef>
                <a:spcPct val="20000"/>
              </a:spcBef>
              <a:buFont typeface="Wingdings 2"/>
              <a:buAutoNum type="arabicPeriod"/>
            </a:pPr>
            <a:r>
              <a:rPr lang="en-US" dirty="0" smtClean="0"/>
              <a:t>14.0 days</a:t>
            </a:r>
            <a:endParaRPr lang="en-US" dirty="0"/>
          </a:p>
        </p:txBody>
      </p:sp>
    </p:spTree>
    <p:custDataLst>
      <p:tags r:id="rId2"/>
    </p:custDataLst>
    <p:extLst>
      <p:ext uri="{BB962C8B-B14F-4D97-AF65-F5344CB8AC3E}">
        <p14:creationId xmlns:p14="http://schemas.microsoft.com/office/powerpoint/2010/main" val="97271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normAutofit/>
          </a:bodyPr>
          <a:lstStyle/>
          <a:p>
            <a:r>
              <a:rPr lang="en-US" sz="3600" dirty="0" smtClean="0"/>
              <a:t>Review:  Universal set</a:t>
            </a:r>
            <a:endParaRPr lang="en-US" sz="3600"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4</a:t>
            </a:fld>
            <a:endParaRPr lang="en-US"/>
          </a:p>
        </p:txBody>
      </p:sp>
      <p:sp>
        <p:nvSpPr>
          <p:cNvPr id="274" name="Content Placeholder 2"/>
          <p:cNvSpPr txBox="1">
            <a:spLocks/>
          </p:cNvSpPr>
          <p:nvPr/>
        </p:nvSpPr>
        <p:spPr>
          <a:xfrm>
            <a:off x="993726" y="1447800"/>
            <a:ext cx="7498080"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u="none" strike="noStrike" kern="1200" cap="none" spc="0" normalizeH="0" baseline="0" noProof="0" dirty="0" smtClean="0">
                <a:ln>
                  <a:noFill/>
                </a:ln>
                <a:solidFill>
                  <a:srgbClr val="0000CC"/>
                </a:solidFill>
                <a:effectLst/>
                <a:uLnTx/>
                <a:uFillTx/>
                <a:latin typeface="+mn-lt"/>
                <a:ea typeface="+mn-ea"/>
                <a:cs typeface="+mn-cs"/>
              </a:rPr>
              <a:t>The actor Tom Cruise is a member of a set.</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sz="3200" b="0" dirty="0" smtClean="0">
                <a:solidFill>
                  <a:srgbClr val="0000CC"/>
                </a:solidFill>
                <a:latin typeface="+mn-lt"/>
              </a:rPr>
              <a:t>What is the universal set?</a:t>
            </a:r>
            <a:endParaRPr kumimoji="0" lang="en-US" sz="2800" b="0" u="none" strike="noStrike" kern="1200" cap="none" spc="0" normalizeH="0" baseline="0" noProof="0" dirty="0">
              <a:ln>
                <a:noFill/>
              </a:ln>
              <a:solidFill>
                <a:srgbClr val="0000CC"/>
              </a:solidFill>
              <a:effectLst/>
              <a:uLnTx/>
              <a:uFillTx/>
              <a:latin typeface="+mn-lt"/>
              <a:ea typeface="+mn-ea"/>
              <a:cs typeface="+mn-cs"/>
            </a:endParaRPr>
          </a:p>
        </p:txBody>
      </p:sp>
      <p:graphicFrame>
        <p:nvGraphicFramePr>
          <p:cNvPr id="14" name="TPChart"/>
          <p:cNvGraphicFramePr>
            <a:graphicFrameLocks noChangeAspect="1"/>
          </p:cNvGraphicFramePr>
          <p:nvPr>
            <p:custDataLst>
              <p:tags r:id="rId4"/>
            </p:custDataLst>
            <p:extLst>
              <p:ext uri="{D42A27DB-BD31-4B8C-83A1-F6EECF244321}">
                <p14:modId xmlns:p14="http://schemas.microsoft.com/office/powerpoint/2010/main" val="1345619573"/>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58063"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5"/>
            </p:custDataLst>
          </p:nvPr>
        </p:nvSpPr>
        <p:spPr>
          <a:xfrm>
            <a:off x="935596" y="3048000"/>
            <a:ext cx="7920880" cy="2743200"/>
          </a:xfrm>
        </p:spPr>
        <p:txBody>
          <a:bodyPr>
            <a:noAutofit/>
          </a:bodyPr>
          <a:lstStyle/>
          <a:p>
            <a:pPr marL="596646" indent="-514350">
              <a:spcBef>
                <a:spcPct val="20000"/>
              </a:spcBef>
              <a:buFont typeface="Wingdings 2"/>
              <a:buAutoNum type="arabicPeriod"/>
            </a:pPr>
            <a:r>
              <a:rPr lang="en-US" dirty="0" smtClean="0"/>
              <a:t>The set of professional actors.</a:t>
            </a:r>
          </a:p>
          <a:p>
            <a:pPr marL="596646" indent="-514350">
              <a:spcBef>
                <a:spcPct val="20000"/>
              </a:spcBef>
              <a:buFont typeface="Wingdings 2"/>
              <a:buAutoNum type="arabicPeriod"/>
            </a:pPr>
            <a:r>
              <a:rPr lang="en-US" dirty="0" smtClean="0"/>
              <a:t>The set of American men.</a:t>
            </a:r>
          </a:p>
          <a:p>
            <a:pPr marL="596646" indent="-514350">
              <a:spcBef>
                <a:spcPct val="20000"/>
              </a:spcBef>
              <a:buFont typeface="Wingdings 2"/>
              <a:buAutoNum type="arabicPeriod"/>
            </a:pPr>
            <a:r>
              <a:rPr lang="en-US" dirty="0" smtClean="0"/>
              <a:t>The set of American citizens.</a:t>
            </a:r>
          </a:p>
          <a:p>
            <a:pPr marL="596646" indent="-514350">
              <a:spcBef>
                <a:spcPct val="20000"/>
              </a:spcBef>
              <a:buFont typeface="Wingdings 2"/>
              <a:buAutoNum type="arabicPeriod"/>
            </a:pPr>
            <a:r>
              <a:rPr lang="en-US" dirty="0" smtClean="0"/>
              <a:t>The set of followers of Christian Science.</a:t>
            </a:r>
          </a:p>
          <a:p>
            <a:pPr marL="596646" indent="-514350">
              <a:spcBef>
                <a:spcPct val="20000"/>
              </a:spcBef>
              <a:buFont typeface="Wingdings 2"/>
              <a:buAutoNum type="arabicPeriod"/>
            </a:pPr>
            <a:r>
              <a:rPr lang="en-US" dirty="0" smtClean="0"/>
              <a:t>It depends on the discussion.</a:t>
            </a:r>
            <a:endParaRPr lang="en-US" dirty="0"/>
          </a:p>
        </p:txBody>
      </p:sp>
      <p:sp>
        <p:nvSpPr>
          <p:cNvPr id="15" name="CorShape1"/>
          <p:cNvSpPr/>
          <p:nvPr>
            <p:custDataLst>
              <p:tags r:id="rId6"/>
            </p:custDataLst>
          </p:nvPr>
        </p:nvSpPr>
        <p:spPr>
          <a:xfrm>
            <a:off x="1447800" y="5129785"/>
            <a:ext cx="4713289" cy="585215"/>
          </a:xfrm>
          <a:prstGeom prst="roundRect">
            <a:avLst/>
          </a:prstGeom>
          <a:noFill/>
          <a:ln w="25400">
            <a:solidFill>
              <a:srgbClr val="00C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1555053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Dur="0" restart="never" fill="hold" grpId="1" nodeType="afterEffect">
                                  <p:stCondLst>
                                    <p:cond delay="0"/>
                                  </p:stCondLst>
                                  <p:childTnLst>
                                    <p:animEffect transition="out" filter="fade">
                                      <p:cBhvr>
                                        <p:cTn id="15" dur="500" tmFilter="0, 0; .2, .5; .8, .5; 1, 0"/>
                                        <p:tgtEl>
                                          <p:spTgt spid="15"/>
                                        </p:tgtEl>
                                      </p:cBhvr>
                                    </p:animEffect>
                                    <p:animScale>
                                      <p:cBhvr>
                                        <p:cTn id="16"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4" grpId="0"/>
      <p:bldP spid="15" grpId="0" animBg="1"/>
      <p:bldP spid="1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normAutofit/>
          </a:bodyPr>
          <a:lstStyle/>
          <a:p>
            <a:r>
              <a:rPr lang="en-US" sz="3600" dirty="0" smtClean="0"/>
              <a:t>Review:  </a:t>
            </a:r>
            <a:r>
              <a:rPr lang="en-US" sz="3600" i="1" dirty="0" smtClean="0"/>
              <a:t>Not</a:t>
            </a:r>
            <a:r>
              <a:rPr lang="en-US" sz="3600" dirty="0" smtClean="0"/>
              <a:t> well defined</a:t>
            </a:r>
            <a:endParaRPr lang="en-US" sz="3600"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dirty="0" smtClean="0"/>
              <a:t>M115</a:t>
            </a:r>
            <a:endParaRPr lang="en-US" dirty="0"/>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5</a:t>
            </a:fld>
            <a:endParaRPr lang="en-US"/>
          </a:p>
        </p:txBody>
      </p:sp>
      <p:sp>
        <p:nvSpPr>
          <p:cNvPr id="274" name="Content Placeholder 2"/>
          <p:cNvSpPr txBox="1">
            <a:spLocks/>
          </p:cNvSpPr>
          <p:nvPr/>
        </p:nvSpPr>
        <p:spPr>
          <a:xfrm>
            <a:off x="993726" y="1447800"/>
            <a:ext cx="8150274"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u="none" strike="noStrike" kern="1200" cap="none" spc="0" normalizeH="0" baseline="0" noProof="0" dirty="0" smtClean="0">
                <a:ln>
                  <a:noFill/>
                </a:ln>
                <a:solidFill>
                  <a:srgbClr val="0000CC"/>
                </a:solidFill>
                <a:effectLst/>
                <a:uLnTx/>
                <a:uFillTx/>
                <a:latin typeface="+mn-lt"/>
                <a:ea typeface="+mn-ea"/>
                <a:cs typeface="+mn-cs"/>
              </a:rPr>
              <a:t>Which of the following sets is </a:t>
            </a:r>
            <a:r>
              <a:rPr kumimoji="0" lang="en-US" sz="3200" b="0" i="1" u="none" strike="noStrike" kern="1200" cap="none" spc="0" normalizeH="0" baseline="0" noProof="0" dirty="0" smtClean="0">
                <a:ln>
                  <a:noFill/>
                </a:ln>
                <a:solidFill>
                  <a:srgbClr val="0000CC"/>
                </a:solidFill>
                <a:effectLst/>
                <a:uLnTx/>
                <a:uFillTx/>
                <a:latin typeface="+mn-lt"/>
                <a:ea typeface="+mn-ea"/>
                <a:cs typeface="+mn-cs"/>
              </a:rPr>
              <a:t>not</a:t>
            </a:r>
            <a:r>
              <a:rPr kumimoji="0" lang="en-US" sz="3200" b="0" u="none" strike="noStrike" kern="1200" cap="none" spc="0" normalizeH="0" baseline="0" noProof="0" dirty="0" smtClean="0">
                <a:ln>
                  <a:noFill/>
                </a:ln>
                <a:solidFill>
                  <a:srgbClr val="0000CC"/>
                </a:solidFill>
                <a:effectLst/>
                <a:uLnTx/>
                <a:uFillTx/>
                <a:latin typeface="+mn-lt"/>
                <a:ea typeface="+mn-ea"/>
                <a:cs typeface="+mn-cs"/>
              </a:rPr>
              <a:t> well-defined?</a:t>
            </a:r>
            <a:endParaRPr kumimoji="0" lang="en-US" sz="2800" b="0" u="none" strike="noStrike" kern="1200" cap="none" spc="0" normalizeH="0" baseline="0" noProof="0" dirty="0">
              <a:ln>
                <a:noFill/>
              </a:ln>
              <a:solidFill>
                <a:srgbClr val="0000CC"/>
              </a:solidFill>
              <a:effectLst/>
              <a:uLnTx/>
              <a:uFillTx/>
              <a:latin typeface="+mn-lt"/>
              <a:ea typeface="+mn-ea"/>
              <a:cs typeface="+mn-cs"/>
            </a:endParaRPr>
          </a:p>
        </p:txBody>
      </p:sp>
      <p:graphicFrame>
        <p:nvGraphicFramePr>
          <p:cNvPr id="12" name="TPChart"/>
          <p:cNvGraphicFramePr>
            <a:graphicFrameLocks noChangeAspect="1"/>
          </p:cNvGraphicFramePr>
          <p:nvPr>
            <p:custDataLst>
              <p:tags r:id="rId4"/>
            </p:custDataLst>
            <p:extLst>
              <p:ext uri="{D42A27DB-BD31-4B8C-83A1-F6EECF244321}">
                <p14:modId xmlns:p14="http://schemas.microsoft.com/office/powerpoint/2010/main" val="1438811041"/>
              </p:ext>
            </p:extLst>
          </p:nvPr>
        </p:nvGraphicFramePr>
        <p:xfrm>
          <a:off x="5151872" y="2389080"/>
          <a:ext cx="3915928" cy="4405419"/>
        </p:xfrm>
        <a:graphic>
          <a:graphicData uri="http://schemas.openxmlformats.org/presentationml/2006/ole">
            <mc:AlternateContent xmlns:mc="http://schemas.openxmlformats.org/markup-compatibility/2006">
              <mc:Choice xmlns:v="urn:schemas-microsoft-com:vml" Requires="v">
                <p:oleObj spid="_x0000_s259087" name="Chart" r:id="rId8" imgW="4572034" imgH="5143584" progId="MSGraph.Chart.8">
                  <p:embed followColorScheme="full"/>
                </p:oleObj>
              </mc:Choice>
              <mc:Fallback>
                <p:oleObj name="Chart" r:id="rId8" imgW="4572034" imgH="5143584" progId="MSGraph.Chart.8">
                  <p:embed followColorScheme="full"/>
                  <p:pic>
                    <p:nvPicPr>
                      <p:cNvPr id="0" name=""/>
                      <p:cNvPicPr>
                        <a:picLocks noChangeAspect="1" noChangeArrowheads="1"/>
                      </p:cNvPicPr>
                      <p:nvPr/>
                    </p:nvPicPr>
                    <p:blipFill>
                      <a:blip r:embed="rId9"/>
                      <a:srcRect/>
                      <a:stretch>
                        <a:fillRect/>
                      </a:stretch>
                    </p:blipFill>
                    <p:spPr bwMode="auto">
                      <a:xfrm>
                        <a:off x="5151872" y="2389080"/>
                        <a:ext cx="3915928" cy="44054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rShape1"/>
          <p:cNvSpPr/>
          <p:nvPr>
            <p:custDataLst>
              <p:tags r:id="rId5"/>
            </p:custDataLst>
          </p:nvPr>
        </p:nvSpPr>
        <p:spPr>
          <a:xfrm>
            <a:off x="706120" y="2861733"/>
            <a:ext cx="355600" cy="355600"/>
          </a:xfrm>
          <a:prstGeom prst="star5">
            <a:avLst/>
          </a:prstGeom>
          <a:gradFill flip="none" rotWithShape="1">
            <a:gsLst>
              <a:gs pos="0">
                <a:srgbClr val="FFFF00"/>
              </a:gs>
              <a:gs pos="100000">
                <a:srgbClr val="FFFFFF"/>
              </a:gs>
            </a:gsLst>
            <a:path path="rect">
              <a:fillToRect l="50000" t="50000" r="50000" b="50000"/>
            </a:path>
            <a:tileRect/>
          </a:gra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2209800"/>
            <a:ext cx="7188200" cy="2743200"/>
          </a:xfrm>
        </p:spPr>
        <p:txBody>
          <a:bodyPr>
            <a:noAutofit/>
          </a:bodyPr>
          <a:lstStyle/>
          <a:p>
            <a:pPr marL="596646" indent="-514350">
              <a:buFont typeface="Wingdings 2"/>
              <a:buAutoNum type="arabicPeriod"/>
            </a:pPr>
            <a:r>
              <a:rPr lang="en-US" dirty="0" smtClean="0"/>
              <a:t>{</a:t>
            </a:r>
            <a:r>
              <a:rPr lang="en-US" i="1" dirty="0" smtClean="0"/>
              <a:t>x</a:t>
            </a:r>
            <a:r>
              <a:rPr lang="en-US" dirty="0" smtClean="0"/>
              <a:t> | </a:t>
            </a:r>
            <a:r>
              <a:rPr lang="en-US" i="1" dirty="0" smtClean="0"/>
              <a:t>x</a:t>
            </a:r>
            <a:r>
              <a:rPr lang="en-US" dirty="0" smtClean="0"/>
              <a:t> is a US senator}</a:t>
            </a:r>
          </a:p>
          <a:p>
            <a:pPr marL="596646" indent="-514350">
              <a:buFont typeface="Wingdings 2"/>
              <a:buAutoNum type="arabicPeriod"/>
            </a:pPr>
            <a:r>
              <a:rPr lang="en-US" dirty="0" smtClean="0"/>
              <a:t>{</a:t>
            </a:r>
            <a:r>
              <a:rPr lang="en-US" i="1" dirty="0" smtClean="0"/>
              <a:t>x</a:t>
            </a:r>
            <a:r>
              <a:rPr lang="en-US" dirty="0" smtClean="0"/>
              <a:t> | </a:t>
            </a:r>
            <a:r>
              <a:rPr lang="en-US" i="1" dirty="0" smtClean="0"/>
              <a:t>x</a:t>
            </a:r>
            <a:r>
              <a:rPr lang="en-US" dirty="0" smtClean="0"/>
              <a:t> is a college football powerhouse}</a:t>
            </a:r>
          </a:p>
          <a:p>
            <a:pPr marL="596646" indent="-514350">
              <a:buFont typeface="Wingdings 2"/>
              <a:buAutoNum type="arabicPeriod"/>
            </a:pPr>
            <a:r>
              <a:rPr lang="en-US" dirty="0" smtClean="0"/>
              <a:t>{good, bad, ugly}</a:t>
            </a:r>
          </a:p>
          <a:p>
            <a:pPr marL="596646" indent="-514350">
              <a:buFont typeface="Wingdings 2"/>
              <a:buAutoNum type="arabicPeriod"/>
            </a:pPr>
            <a:r>
              <a:rPr lang="en-US" dirty="0" smtClean="0"/>
              <a:t>{</a:t>
            </a:r>
            <a:r>
              <a:rPr lang="en-US" i="1" dirty="0" smtClean="0"/>
              <a:t>x</a:t>
            </a:r>
            <a:r>
              <a:rPr lang="en-US" dirty="0" smtClean="0"/>
              <a:t> | 4 &lt; </a:t>
            </a:r>
            <a:r>
              <a:rPr lang="en-US" i="1" dirty="0" smtClean="0"/>
              <a:t>x</a:t>
            </a:r>
            <a:r>
              <a:rPr lang="en-US" dirty="0" smtClean="0"/>
              <a:t> &lt; 10}</a:t>
            </a:r>
            <a:endParaRPr lang="en-US" dirty="0"/>
          </a:p>
        </p:txBody>
      </p:sp>
      <p:sp>
        <p:nvSpPr>
          <p:cNvPr id="10" name="TextBox 9"/>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3490483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2"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normAutofit/>
          </a:bodyPr>
          <a:lstStyle/>
          <a:p>
            <a:r>
              <a:rPr lang="en-US" sz="3600" dirty="0" smtClean="0"/>
              <a:t>Review:  Compare the sets</a:t>
            </a:r>
            <a:endParaRPr lang="en-US" sz="3600"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6</a:t>
            </a:fld>
            <a:endParaRPr lang="en-US"/>
          </a:p>
        </p:txBody>
      </p:sp>
      <p:sp>
        <p:nvSpPr>
          <p:cNvPr id="274" name="Content Placeholder 2"/>
          <p:cNvSpPr txBox="1">
            <a:spLocks/>
          </p:cNvSpPr>
          <p:nvPr/>
        </p:nvSpPr>
        <p:spPr>
          <a:xfrm>
            <a:off x="993726" y="1447800"/>
            <a:ext cx="7498080"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1" u="none" strike="noStrike" kern="1200" cap="none" spc="0" normalizeH="0" baseline="0" noProof="0" dirty="0" smtClean="0">
                <a:ln>
                  <a:noFill/>
                </a:ln>
                <a:solidFill>
                  <a:srgbClr val="0000CC"/>
                </a:solidFill>
                <a:effectLst/>
                <a:uLnTx/>
                <a:uFillTx/>
                <a:latin typeface="+mn-lt"/>
                <a:ea typeface="+mn-ea"/>
                <a:cs typeface="+mn-cs"/>
              </a:rPr>
              <a:t>A</a:t>
            </a:r>
            <a:r>
              <a:rPr kumimoji="0" lang="en-US" sz="3200" b="0" i="0" u="none" strike="noStrike" kern="1200" cap="none" spc="0" normalizeH="0" baseline="0" noProof="0" dirty="0" smtClean="0">
                <a:ln>
                  <a:noFill/>
                </a:ln>
                <a:solidFill>
                  <a:srgbClr val="0000CC"/>
                </a:solidFill>
                <a:effectLst/>
                <a:uLnTx/>
                <a:uFillTx/>
                <a:latin typeface="+mn-lt"/>
                <a:ea typeface="+mn-ea"/>
                <a:cs typeface="+mn-cs"/>
              </a:rPr>
              <a:t> is the set of states.</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3200" b="0" i="1" u="none" strike="noStrike" kern="1200" cap="none" spc="0" normalizeH="0" baseline="0" noProof="0" dirty="0" smtClean="0">
                <a:ln>
                  <a:noFill/>
                </a:ln>
                <a:solidFill>
                  <a:srgbClr val="0000CC"/>
                </a:solidFill>
                <a:effectLst/>
                <a:uLnTx/>
                <a:uFillTx/>
                <a:latin typeface="+mn-lt"/>
                <a:ea typeface="+mn-ea"/>
                <a:cs typeface="+mn-cs"/>
              </a:rPr>
              <a:t>		B</a:t>
            </a:r>
            <a:r>
              <a:rPr kumimoji="0" lang="en-US" sz="3200" b="0" i="0" u="none" strike="noStrike" kern="1200" cap="none" spc="0" normalizeH="0" baseline="0" noProof="0" dirty="0" smtClean="0">
                <a:ln>
                  <a:noFill/>
                </a:ln>
                <a:solidFill>
                  <a:srgbClr val="0000CC"/>
                </a:solidFill>
                <a:effectLst/>
                <a:uLnTx/>
                <a:uFillTx/>
                <a:latin typeface="+mn-lt"/>
                <a:ea typeface="+mn-ea"/>
                <a:cs typeface="+mn-cs"/>
              </a:rPr>
              <a:t> is the set of state capitals</a:t>
            </a:r>
            <a:r>
              <a:rPr kumimoji="0" lang="en-US" sz="3200" b="0" i="0" u="none" strike="noStrike" kern="1200" cap="none" spc="0" normalizeH="0" baseline="0" noProof="0" dirty="0" smtClean="0">
                <a:ln>
                  <a:noFill/>
                </a:ln>
                <a:solidFill>
                  <a:srgbClr val="0070C0"/>
                </a:solidFill>
                <a:effectLst/>
                <a:uLnTx/>
                <a:uFillTx/>
                <a:latin typeface="+mn-lt"/>
                <a:ea typeface="+mn-ea"/>
                <a:cs typeface="+mn-cs"/>
              </a:rPr>
              <a:t>.</a:t>
            </a:r>
            <a:endParaRPr kumimoji="0" lang="en-US" sz="2800" b="0" i="0" u="none" strike="noStrike" kern="1200" cap="none" spc="0" normalizeH="0" baseline="0" noProof="0" dirty="0">
              <a:ln>
                <a:noFill/>
              </a:ln>
              <a:solidFill>
                <a:srgbClr val="0000CC"/>
              </a:solidFill>
              <a:effectLst/>
              <a:uLnTx/>
              <a:uFillTx/>
              <a:latin typeface="+mn-lt"/>
              <a:ea typeface="+mn-ea"/>
              <a:cs typeface="+mn-cs"/>
            </a:endParaRPr>
          </a:p>
        </p:txBody>
      </p:sp>
      <p:graphicFrame>
        <p:nvGraphicFramePr>
          <p:cNvPr id="16" name="TPChart"/>
          <p:cNvGraphicFramePr>
            <a:graphicFrameLocks noChangeAspect="1"/>
          </p:cNvGraphicFramePr>
          <p:nvPr>
            <p:custDataLst>
              <p:tags r:id="rId4"/>
            </p:custDataLst>
            <p:extLst>
              <p:ext uri="{D42A27DB-BD31-4B8C-83A1-F6EECF244321}">
                <p14:modId xmlns:p14="http://schemas.microsoft.com/office/powerpoint/2010/main" val="3702316020"/>
              </p:ext>
            </p:extLst>
          </p:nvPr>
        </p:nvGraphicFramePr>
        <p:xfrm>
          <a:off x="4432300" y="2679700"/>
          <a:ext cx="4724400" cy="4114800"/>
        </p:xfrm>
        <a:graphic>
          <a:graphicData uri="http://schemas.openxmlformats.org/presentationml/2006/ole">
            <mc:AlternateContent xmlns:mc="http://schemas.openxmlformats.org/markup-compatibility/2006">
              <mc:Choice xmlns:v="urn:schemas-microsoft-com:vml" Requires="v">
                <p:oleObj spid="_x0000_s260111" name="Chart" r:id="rId8" imgW="4724417" imgH="4114867" progId="MSGraph.Chart.8">
                  <p:embed followColorScheme="full"/>
                </p:oleObj>
              </mc:Choice>
              <mc:Fallback>
                <p:oleObj name="Chart" r:id="rId8" imgW="4724417" imgH="4114867" progId="MSGraph.Chart.8">
                  <p:embed followColorScheme="full"/>
                  <p:pic>
                    <p:nvPicPr>
                      <p:cNvPr id="0" name=""/>
                      <p:cNvPicPr>
                        <a:picLocks noChangeAspect="1" noChangeArrowheads="1"/>
                      </p:cNvPicPr>
                      <p:nvPr/>
                    </p:nvPicPr>
                    <p:blipFill>
                      <a:blip r:embed="rId9"/>
                      <a:srcRect/>
                      <a:stretch>
                        <a:fillRect/>
                      </a:stretch>
                    </p:blipFill>
                    <p:spPr bwMode="auto">
                      <a:xfrm>
                        <a:off x="4432300" y="2679700"/>
                        <a:ext cx="4724400" cy="411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CorShape1"/>
          <p:cNvSpPr/>
          <p:nvPr>
            <p:custDataLst>
              <p:tags r:id="rId5"/>
            </p:custDataLst>
          </p:nvPr>
        </p:nvSpPr>
        <p:spPr>
          <a:xfrm>
            <a:off x="1653539" y="4038600"/>
            <a:ext cx="1887539" cy="585216"/>
          </a:xfrm>
          <a:prstGeom prst="roundRect">
            <a:avLst/>
          </a:prstGeom>
          <a:noFill/>
          <a:ln w="25400">
            <a:solidFill>
              <a:schemeClr val="folHlin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6"/>
            </p:custDataLst>
          </p:nvPr>
        </p:nvSpPr>
        <p:spPr>
          <a:xfrm>
            <a:off x="990600" y="3505200"/>
            <a:ext cx="7188200" cy="2743200"/>
          </a:xfrm>
        </p:spPr>
        <p:txBody>
          <a:bodyPr>
            <a:noAutofit/>
          </a:bodyPr>
          <a:lstStyle/>
          <a:p>
            <a:pPr marL="596646" indent="-514350">
              <a:spcBef>
                <a:spcPct val="20000"/>
              </a:spcBef>
              <a:buFont typeface="Wingdings 2"/>
              <a:buAutoNum type="arabicPeriod"/>
            </a:pPr>
            <a:r>
              <a:rPr lang="en-US" dirty="0" smtClean="0"/>
              <a:t>Equal</a:t>
            </a:r>
          </a:p>
          <a:p>
            <a:pPr marL="596646" indent="-514350">
              <a:spcBef>
                <a:spcPct val="20000"/>
              </a:spcBef>
              <a:buFont typeface="Wingdings 2"/>
              <a:buAutoNum type="arabicPeriod"/>
            </a:pPr>
            <a:r>
              <a:rPr lang="en-US" dirty="0" smtClean="0"/>
              <a:t>Equivalent</a:t>
            </a:r>
          </a:p>
          <a:p>
            <a:pPr marL="596646" indent="-514350">
              <a:spcBef>
                <a:spcPct val="20000"/>
              </a:spcBef>
              <a:buFont typeface="Wingdings 2"/>
              <a:buAutoNum type="arabicPeriod"/>
            </a:pPr>
            <a:r>
              <a:rPr lang="en-US" dirty="0" smtClean="0"/>
              <a:t>Neither</a:t>
            </a:r>
          </a:p>
          <a:p>
            <a:pPr marL="596646" indent="-514350">
              <a:spcBef>
                <a:spcPct val="20000"/>
              </a:spcBef>
              <a:buFont typeface="Wingdings 2"/>
              <a:buAutoNum type="arabicPeriod"/>
            </a:pPr>
            <a:r>
              <a:rPr lang="en-US" dirty="0" smtClean="0"/>
              <a:t>Both</a:t>
            </a:r>
            <a:endParaRPr lang="en-US" dirty="0"/>
          </a:p>
        </p:txBody>
      </p:sp>
      <p:sp>
        <p:nvSpPr>
          <p:cNvPr id="10" name="TextBox 9"/>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1392966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repeatDur="0" restart="never"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6" grpId="0"/>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dirty="0" smtClean="0"/>
              <a:t>Clicker Example</a:t>
            </a:r>
            <a:endParaRPr lang="en-US" dirty="0"/>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7</a:t>
            </a:fld>
            <a:endParaRPr lang="en-US"/>
          </a:p>
        </p:txBody>
      </p:sp>
      <p:sp>
        <p:nvSpPr>
          <p:cNvPr id="167" name="Content Placeholder 2"/>
          <p:cNvSpPr txBox="1">
            <a:spLocks/>
          </p:cNvSpPr>
          <p:nvPr/>
        </p:nvSpPr>
        <p:spPr>
          <a:xfrm>
            <a:off x="993726" y="1447800"/>
            <a:ext cx="7498080"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Let 	</a:t>
            </a:r>
            <a:r>
              <a:rPr kumimoji="0" lang="en-US" sz="2800" b="0" i="1" u="none" strike="noStrike" kern="1200" cap="none" spc="0" normalizeH="0" baseline="0" noProof="0" dirty="0" smtClean="0">
                <a:ln>
                  <a:noFill/>
                </a:ln>
                <a:solidFill>
                  <a:srgbClr val="0000CC"/>
                </a:solidFill>
                <a:effectLst/>
                <a:uLnTx/>
                <a:uFillTx/>
                <a:latin typeface="+mn-lt"/>
                <a:ea typeface="+mn-ea"/>
                <a:cs typeface="+mn-cs"/>
              </a:rPr>
              <a:t>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{Sears, JC Penny, Footlocker}</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smtClean="0">
                <a:ln>
                  <a:noFill/>
                </a:ln>
                <a:solidFill>
                  <a:srgbClr val="0000CC"/>
                </a:solidFill>
                <a:effectLst/>
                <a:uLnTx/>
                <a:uFillTx/>
                <a:latin typeface="+mn-lt"/>
                <a:ea typeface="+mn-ea"/>
                <a:cs typeface="+mn-cs"/>
              </a:rPr>
              <a:t>B</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x</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x</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is store at the River Ridge Mall}</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Which of the following is true?</a:t>
            </a: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2" name="TPChart"/>
          <p:cNvGraphicFramePr>
            <a:graphicFrameLocks noChangeAspect="1"/>
          </p:cNvGraphicFramePr>
          <p:nvPr>
            <p:custDataLst>
              <p:tags r:id="rId4"/>
            </p:custDataLst>
            <p:extLst>
              <p:ext uri="{D42A27DB-BD31-4B8C-83A1-F6EECF244321}">
                <p14:modId xmlns:p14="http://schemas.microsoft.com/office/powerpoint/2010/main" val="275165748"/>
              </p:ext>
            </p:extLst>
          </p:nvPr>
        </p:nvGraphicFramePr>
        <p:xfrm>
          <a:off x="5072944" y="2286000"/>
          <a:ext cx="4007556" cy="4508500"/>
        </p:xfrm>
        <a:graphic>
          <a:graphicData uri="http://schemas.openxmlformats.org/presentationml/2006/ole">
            <mc:AlternateContent xmlns:mc="http://schemas.openxmlformats.org/markup-compatibility/2006">
              <mc:Choice xmlns:v="urn:schemas-microsoft-com:vml" Requires="v">
                <p:oleObj spid="_x0000_s257039" name="Chart" r:id="rId7" imgW="4572034" imgH="5143584" progId="MSGraph.Chart.8">
                  <p:embed followColorScheme="full"/>
                </p:oleObj>
              </mc:Choice>
              <mc:Fallback>
                <p:oleObj name="Chart" r:id="rId7" imgW="4572034" imgH="5143584" progId="MSGraph.Chart.8">
                  <p:embed followColorScheme="full"/>
                  <p:pic>
                    <p:nvPicPr>
                      <p:cNvPr id="0" name=""/>
                      <p:cNvPicPr>
                        <a:picLocks noChangeAspect="1" noChangeArrowheads="1"/>
                      </p:cNvPicPr>
                      <p:nvPr/>
                    </p:nvPicPr>
                    <p:blipFill>
                      <a:blip r:embed="rId8"/>
                      <a:srcRect/>
                      <a:stretch>
                        <a:fillRect/>
                      </a:stretch>
                    </p:blipFill>
                    <p:spPr bwMode="auto">
                      <a:xfrm>
                        <a:off x="5072944" y="2286000"/>
                        <a:ext cx="4007556" cy="4508500"/>
                      </a:xfrm>
                      <a:prstGeom prst="rect">
                        <a:avLst/>
                      </a:prstGeom>
                      <a:noFill/>
                    </p:spPr>
                  </p:pic>
                </p:oleObj>
              </mc:Fallback>
            </mc:AlternateContent>
          </a:graphicData>
        </a:graphic>
      </p:graphicFrame>
      <p:sp>
        <p:nvSpPr>
          <p:cNvPr id="3" name="TPAnswers"/>
          <p:cNvSpPr>
            <a:spLocks noGrp="1"/>
          </p:cNvSpPr>
          <p:nvPr>
            <p:ph type="body" idx="1"/>
            <p:custDataLst>
              <p:tags r:id="rId5"/>
            </p:custDataLst>
          </p:nvPr>
        </p:nvSpPr>
        <p:spPr>
          <a:xfrm>
            <a:off x="990600" y="3759200"/>
            <a:ext cx="7188200" cy="2489200"/>
          </a:xfrm>
        </p:spPr>
        <p:txBody>
          <a:bodyPr>
            <a:noAutofit/>
          </a:bodyPr>
          <a:lstStyle/>
          <a:p>
            <a:pPr marL="596646" indent="-514350">
              <a:spcBef>
                <a:spcPct val="20000"/>
              </a:spcBef>
              <a:buFont typeface="Wingdings 2"/>
              <a:buAutoNum type="arabicPeriod"/>
            </a:pPr>
            <a:r>
              <a:rPr lang="en-US" i="1" dirty="0" smtClean="0">
                <a:solidFill>
                  <a:srgbClr val="0000CC"/>
                </a:solidFill>
              </a:rPr>
              <a:t>A </a:t>
            </a:r>
            <a:r>
              <a:rPr lang="en-US" dirty="0" smtClean="0">
                <a:solidFill>
                  <a:srgbClr val="0000CC"/>
                </a:solidFill>
                <a:sym typeface="Mathematica1"/>
              </a:rPr>
              <a:t> </a:t>
            </a:r>
            <a:r>
              <a:rPr lang="en-US" i="1" dirty="0" smtClean="0">
                <a:solidFill>
                  <a:srgbClr val="0000CC"/>
                </a:solidFill>
                <a:sym typeface="Mathematica1"/>
              </a:rPr>
              <a:t>B</a:t>
            </a:r>
            <a:endParaRPr lang="en-US" i="1" dirty="0" smtClean="0">
              <a:solidFill>
                <a:srgbClr val="0000CC"/>
              </a:solidFill>
            </a:endParaRPr>
          </a:p>
          <a:p>
            <a:pPr marL="596646" indent="-514350">
              <a:spcBef>
                <a:spcPct val="20000"/>
              </a:spcBef>
              <a:buFont typeface="Wingdings 2"/>
              <a:buAutoNum type="arabicPeriod"/>
            </a:pPr>
            <a:r>
              <a:rPr lang="en-US" i="1" dirty="0" smtClean="0">
                <a:solidFill>
                  <a:srgbClr val="0000CC"/>
                </a:solidFill>
              </a:rPr>
              <a:t>A</a:t>
            </a:r>
            <a:r>
              <a:rPr lang="en-US" dirty="0" smtClean="0">
                <a:solidFill>
                  <a:srgbClr val="0000CC"/>
                </a:solidFill>
              </a:rPr>
              <a:t> </a:t>
            </a:r>
            <a:r>
              <a:rPr lang="en-US" dirty="0" smtClean="0">
                <a:solidFill>
                  <a:srgbClr val="0000CC"/>
                </a:solidFill>
                <a:sym typeface="Mathematica1"/>
              </a:rPr>
              <a:t> </a:t>
            </a:r>
            <a:r>
              <a:rPr lang="en-US" i="1" dirty="0" smtClean="0">
                <a:solidFill>
                  <a:srgbClr val="0000CC"/>
                </a:solidFill>
                <a:sym typeface="Mathematica1"/>
              </a:rPr>
              <a:t>B</a:t>
            </a:r>
            <a:r>
              <a:rPr lang="en-US" dirty="0" smtClean="0">
                <a:solidFill>
                  <a:srgbClr val="0000CC"/>
                </a:solidFill>
                <a:sym typeface="Mathematica1"/>
              </a:rPr>
              <a:t> </a:t>
            </a:r>
            <a:r>
              <a:rPr lang="en-US" dirty="0" smtClean="0">
                <a:sym typeface="Mathematica1"/>
              </a:rPr>
              <a:t>and  </a:t>
            </a:r>
            <a:r>
              <a:rPr lang="en-US" i="1" dirty="0" smtClean="0">
                <a:solidFill>
                  <a:srgbClr val="0000CC"/>
                </a:solidFill>
                <a:sym typeface="Mathematica1"/>
              </a:rPr>
              <a:t>A</a:t>
            </a:r>
            <a:r>
              <a:rPr lang="en-US" dirty="0" smtClean="0">
                <a:solidFill>
                  <a:srgbClr val="0000CC"/>
                </a:solidFill>
                <a:sym typeface="Mathematica1"/>
              </a:rPr>
              <a:t>  </a:t>
            </a:r>
            <a:r>
              <a:rPr lang="en-US" i="1" dirty="0" smtClean="0">
                <a:solidFill>
                  <a:srgbClr val="0000CC"/>
                </a:solidFill>
                <a:sym typeface="Mathematica1"/>
              </a:rPr>
              <a:t>B</a:t>
            </a:r>
            <a:r>
              <a:rPr lang="en-US" dirty="0" smtClean="0">
                <a:solidFill>
                  <a:srgbClr val="0000CC"/>
                </a:solidFill>
                <a:sym typeface="Mathematica1"/>
              </a:rPr>
              <a:t> </a:t>
            </a:r>
            <a:endParaRPr lang="en-US" i="1" dirty="0" smtClean="0">
              <a:solidFill>
                <a:srgbClr val="0000CC"/>
              </a:solidFill>
            </a:endParaRPr>
          </a:p>
          <a:p>
            <a:pPr marL="596646" indent="-514350">
              <a:spcBef>
                <a:spcPct val="20000"/>
              </a:spcBef>
              <a:buFont typeface="Wingdings 2"/>
              <a:buAutoNum type="arabicPeriod"/>
            </a:pPr>
            <a:r>
              <a:rPr lang="en-US" i="1" dirty="0" smtClean="0">
                <a:solidFill>
                  <a:srgbClr val="0000CC"/>
                </a:solidFill>
              </a:rPr>
              <a:t>A</a:t>
            </a:r>
            <a:r>
              <a:rPr lang="en-US" dirty="0" smtClean="0">
                <a:solidFill>
                  <a:srgbClr val="0000CC"/>
                </a:solidFill>
              </a:rPr>
              <a:t> </a:t>
            </a:r>
            <a:r>
              <a:rPr lang="en-US" dirty="0" smtClean="0">
                <a:solidFill>
                  <a:srgbClr val="0000CC"/>
                </a:solidFill>
                <a:sym typeface="Mathematica1"/>
              </a:rPr>
              <a:t> </a:t>
            </a:r>
            <a:r>
              <a:rPr lang="en-US" i="1" dirty="0" smtClean="0">
                <a:solidFill>
                  <a:srgbClr val="0000CC"/>
                </a:solidFill>
                <a:sym typeface="Mathematica1"/>
              </a:rPr>
              <a:t>B</a:t>
            </a:r>
            <a:r>
              <a:rPr lang="en-US" dirty="0" smtClean="0">
                <a:solidFill>
                  <a:srgbClr val="0000CC"/>
                </a:solidFill>
                <a:sym typeface="Mathematica1"/>
              </a:rPr>
              <a:t> </a:t>
            </a:r>
            <a:r>
              <a:rPr lang="en-US" dirty="0" smtClean="0">
                <a:sym typeface="Mathematica1"/>
              </a:rPr>
              <a:t>and  </a:t>
            </a:r>
            <a:r>
              <a:rPr lang="en-US" i="1" dirty="0" smtClean="0">
                <a:solidFill>
                  <a:srgbClr val="0000CC"/>
                </a:solidFill>
                <a:sym typeface="Mathematica1"/>
              </a:rPr>
              <a:t>A</a:t>
            </a:r>
            <a:r>
              <a:rPr lang="en-US" dirty="0" smtClean="0">
                <a:solidFill>
                  <a:srgbClr val="0000CC"/>
                </a:solidFill>
                <a:sym typeface="Mathematica1"/>
              </a:rPr>
              <a:t>  </a:t>
            </a:r>
            <a:r>
              <a:rPr lang="en-US" i="1" dirty="0" smtClean="0">
                <a:solidFill>
                  <a:srgbClr val="0000CC"/>
                </a:solidFill>
                <a:sym typeface="Mathematica1"/>
              </a:rPr>
              <a:t>B</a:t>
            </a:r>
            <a:endParaRPr lang="en-US" dirty="0" smtClean="0">
              <a:solidFill>
                <a:srgbClr val="0000CC"/>
              </a:solidFill>
              <a:sym typeface="Mathematica1"/>
            </a:endParaRPr>
          </a:p>
          <a:p>
            <a:pPr marL="596646" indent="-514350">
              <a:spcBef>
                <a:spcPct val="20000"/>
              </a:spcBef>
              <a:buFont typeface="Wingdings 2"/>
              <a:buAutoNum type="arabicPeriod"/>
            </a:pPr>
            <a:r>
              <a:rPr lang="en-US" i="1" dirty="0" smtClean="0">
                <a:solidFill>
                  <a:srgbClr val="0000CC"/>
                </a:solidFill>
              </a:rPr>
              <a:t>B</a:t>
            </a:r>
            <a:r>
              <a:rPr lang="en-US" dirty="0" smtClean="0">
                <a:solidFill>
                  <a:srgbClr val="0000CC"/>
                </a:solidFill>
              </a:rPr>
              <a:t> </a:t>
            </a:r>
            <a:r>
              <a:rPr lang="en-US" dirty="0" smtClean="0">
                <a:solidFill>
                  <a:srgbClr val="0000CC"/>
                </a:solidFill>
                <a:sym typeface="Mathematica1"/>
              </a:rPr>
              <a:t> </a:t>
            </a:r>
            <a:r>
              <a:rPr lang="en-US" i="1" dirty="0" smtClean="0">
                <a:solidFill>
                  <a:srgbClr val="0000CC"/>
                </a:solidFill>
                <a:sym typeface="Mathematica1"/>
              </a:rPr>
              <a:t>A</a:t>
            </a:r>
            <a:endParaRPr lang="en-US" i="1" dirty="0" smtClean="0">
              <a:solidFill>
                <a:srgbClr val="0000CC"/>
              </a:solidFill>
            </a:endParaRPr>
          </a:p>
        </p:txBody>
      </p:sp>
      <p:sp>
        <p:nvSpPr>
          <p:cNvPr id="7" name="TextBox 6"/>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2"/>
    </p:custDataLst>
    <p:extLst>
      <p:ext uri="{BB962C8B-B14F-4D97-AF65-F5344CB8AC3E}">
        <p14:creationId xmlns:p14="http://schemas.microsoft.com/office/powerpoint/2010/main" val="2984087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Clickers Ready:</a:t>
            </a:r>
            <a:endParaRPr lang="en-US" dirty="0"/>
          </a:p>
        </p:txBody>
      </p:sp>
      <p:sp>
        <p:nvSpPr>
          <p:cNvPr id="9" name="Content Placeholder 8"/>
          <p:cNvSpPr>
            <a:spLocks noGrp="1"/>
          </p:cNvSpPr>
          <p:nvPr>
            <p:ph idx="1"/>
          </p:nvPr>
        </p:nvSpPr>
        <p:spPr/>
        <p:txBody>
          <a:bodyPr/>
          <a:lstStyle/>
          <a:p>
            <a:r>
              <a:rPr lang="en-US" dirty="0" smtClean="0"/>
              <a:t>Rapid-fire TRUE/FALSE quiz</a:t>
            </a:r>
          </a:p>
          <a:p>
            <a:pPr lvl="1"/>
            <a:r>
              <a:rPr lang="en-US" dirty="0" smtClean="0"/>
              <a:t>You will have 10 seconds to answer each of the following questions.</a:t>
            </a:r>
            <a:endParaRPr lang="en-US" dirty="0"/>
          </a:p>
        </p:txBody>
      </p:sp>
      <p:sp>
        <p:nvSpPr>
          <p:cNvPr id="5" name="Date Placeholder 4"/>
          <p:cNvSpPr>
            <a:spLocks noGrp="1"/>
          </p:cNvSpPr>
          <p:nvPr>
            <p:ph type="dt" sz="half" idx="10"/>
          </p:nvPr>
        </p:nvSpPr>
        <p:spPr/>
        <p:txBody>
          <a:bodyPr/>
          <a:lstStyle/>
          <a:p>
            <a:pPr>
              <a:defRPr/>
            </a:pPr>
            <a:fld id="{6E363E22-EEB6-4303-82DC-B572DBD068A4}" type="datetime1">
              <a:rPr lang="en-US" smtClean="0"/>
              <a:pPr>
                <a:defRPr/>
              </a:pPr>
              <a:t>7/26/2011</a:t>
            </a:fld>
            <a:endParaRPr lang="en-US"/>
          </a:p>
        </p:txBody>
      </p:sp>
      <p:sp>
        <p:nvSpPr>
          <p:cNvPr id="6" name="Footer Placeholder 5"/>
          <p:cNvSpPr>
            <a:spLocks noGrp="1"/>
          </p:cNvSpPr>
          <p:nvPr>
            <p:ph type="ftr" sz="quarter" idx="11"/>
          </p:nvPr>
        </p:nvSpPr>
        <p:spPr/>
        <p:txBody>
          <a:bodyPr/>
          <a:lstStyle/>
          <a:p>
            <a:pPr>
              <a:defRPr/>
            </a:pPr>
            <a:r>
              <a:rPr lang="en-US" smtClean="0"/>
              <a:t>M115</a:t>
            </a:r>
            <a:endParaRPr lang="en-US"/>
          </a:p>
        </p:txBody>
      </p:sp>
      <p:sp>
        <p:nvSpPr>
          <p:cNvPr id="7" name="Slide Number Placeholder 6"/>
          <p:cNvSpPr>
            <a:spLocks noGrp="1"/>
          </p:cNvSpPr>
          <p:nvPr>
            <p:ph type="sldNum" sz="quarter" idx="12"/>
          </p:nvPr>
        </p:nvSpPr>
        <p:spPr/>
        <p:txBody>
          <a:bodyPr/>
          <a:lstStyle/>
          <a:p>
            <a:pPr>
              <a:defRPr/>
            </a:pPr>
            <a:fld id="{40F597B7-5388-4318-A178-FF7D320F50DF}" type="slidenum">
              <a:rPr lang="en-US" smtClean="0"/>
              <a:pPr>
                <a:defRPr/>
              </a:pPr>
              <a:t>8</a:t>
            </a:fld>
            <a:endParaRPr lang="en-US"/>
          </a:p>
        </p:txBody>
      </p:sp>
      <p:sp>
        <p:nvSpPr>
          <p:cNvPr id="10" name="TextBox 9"/>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spTree>
    <p:custDataLst>
      <p:tags r:id="rId1"/>
    </p:custDataLst>
    <p:extLst>
      <p:ext uri="{BB962C8B-B14F-4D97-AF65-F5344CB8AC3E}">
        <p14:creationId xmlns:p14="http://schemas.microsoft.com/office/powerpoint/2010/main" val="2656225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custDataLst>
              <p:tags r:id="rId3"/>
            </p:custDataLst>
          </p:nvPr>
        </p:nvSpPr>
        <p:spPr/>
        <p:txBody>
          <a:bodyPr/>
          <a:lstStyle/>
          <a:p>
            <a:r>
              <a:rPr lang="en-US" i="1" dirty="0" smtClean="0"/>
              <a:t>b</a:t>
            </a:r>
            <a:r>
              <a:rPr lang="en-US" dirty="0" smtClean="0"/>
              <a:t> </a:t>
            </a:r>
            <a:r>
              <a:rPr lang="en-US" dirty="0" smtClean="0">
                <a:sym typeface="Mathematica1"/>
              </a:rPr>
              <a:t> </a:t>
            </a:r>
            <a:r>
              <a:rPr lang="en-US" dirty="0" smtClean="0"/>
              <a:t>{</a:t>
            </a:r>
            <a:r>
              <a:rPr lang="en-US" i="1" dirty="0" smtClean="0"/>
              <a:t>l</a:t>
            </a:r>
            <a:r>
              <a:rPr lang="en-US" dirty="0" smtClean="0"/>
              <a:t>, </a:t>
            </a:r>
            <a:r>
              <a:rPr lang="en-US" i="1" dirty="0" err="1" smtClean="0"/>
              <a:t>i</a:t>
            </a:r>
            <a:r>
              <a:rPr lang="en-US" dirty="0" smtClean="0"/>
              <a:t>, </a:t>
            </a:r>
            <a:r>
              <a:rPr lang="en-US" i="1" dirty="0" smtClean="0"/>
              <a:t>b</a:t>
            </a:r>
            <a:r>
              <a:rPr lang="en-US" dirty="0" smtClean="0"/>
              <a:t>, </a:t>
            </a:r>
            <a:r>
              <a:rPr lang="en-US" i="1" dirty="0" smtClean="0"/>
              <a:t>e</a:t>
            </a:r>
            <a:r>
              <a:rPr lang="en-US" dirty="0" smtClean="0"/>
              <a:t>, </a:t>
            </a:r>
            <a:r>
              <a:rPr lang="en-US" i="1" dirty="0" smtClean="0"/>
              <a:t>r</a:t>
            </a:r>
            <a:r>
              <a:rPr lang="en-US" dirty="0" smtClean="0"/>
              <a:t>, </a:t>
            </a:r>
            <a:r>
              <a:rPr lang="en-US" i="1" dirty="0" smtClean="0"/>
              <a:t>t</a:t>
            </a:r>
            <a:r>
              <a:rPr lang="en-US" dirty="0" smtClean="0"/>
              <a:t>, </a:t>
            </a:r>
            <a:r>
              <a:rPr lang="en-US" i="1" dirty="0" smtClean="0"/>
              <a:t>y</a:t>
            </a:r>
            <a:r>
              <a:rPr lang="en-US" dirty="0" smtClean="0"/>
              <a:t>}</a:t>
            </a:r>
          </a:p>
        </p:txBody>
      </p:sp>
      <p:sp>
        <p:nvSpPr>
          <p:cNvPr id="4" name="Date Placeholder 3"/>
          <p:cNvSpPr>
            <a:spLocks noGrp="1"/>
          </p:cNvSpPr>
          <p:nvPr>
            <p:ph type="dt" sz="half" idx="10"/>
          </p:nvPr>
        </p:nvSpPr>
        <p:spPr/>
        <p:txBody>
          <a:bodyPr/>
          <a:lstStyle/>
          <a:p>
            <a:pPr>
              <a:defRPr/>
            </a:pPr>
            <a:fld id="{54363AC6-1C4C-4559-8B8D-2C5F82434764}" type="datetime1">
              <a:rPr lang="en-US" smtClean="0"/>
              <a:pPr>
                <a:defRPr/>
              </a:pPr>
              <a:t>7/26/2011</a:t>
            </a:fld>
            <a:endParaRPr lang="en-US"/>
          </a:p>
        </p:txBody>
      </p:sp>
      <p:sp>
        <p:nvSpPr>
          <p:cNvPr id="5" name="Footer Placeholder 4"/>
          <p:cNvSpPr>
            <a:spLocks noGrp="1"/>
          </p:cNvSpPr>
          <p:nvPr>
            <p:ph type="ftr" sz="quarter" idx="11"/>
          </p:nvPr>
        </p:nvSpPr>
        <p:spPr/>
        <p:txBody>
          <a:bodyPr/>
          <a:lstStyle/>
          <a:p>
            <a:pPr>
              <a:defRPr/>
            </a:pPr>
            <a:r>
              <a:rPr lang="en-US" smtClean="0"/>
              <a:t>M115</a:t>
            </a:r>
            <a:endParaRPr lang="en-US"/>
          </a:p>
        </p:txBody>
      </p:sp>
      <p:sp>
        <p:nvSpPr>
          <p:cNvPr id="6" name="Slide Number Placeholder 5"/>
          <p:cNvSpPr>
            <a:spLocks noGrp="1"/>
          </p:cNvSpPr>
          <p:nvPr>
            <p:ph type="sldNum" sz="quarter" idx="12"/>
          </p:nvPr>
        </p:nvSpPr>
        <p:spPr/>
        <p:txBody>
          <a:bodyPr/>
          <a:lstStyle/>
          <a:p>
            <a:pPr>
              <a:defRPr/>
            </a:pPr>
            <a:fld id="{EEEA5968-F737-4C7D-A862-0D72B78D78A6}" type="slidenum">
              <a:rPr lang="en-US" smtClean="0"/>
              <a:pPr>
                <a:defRPr/>
              </a:pPr>
              <a:t>9</a:t>
            </a:fld>
            <a:endParaRPr lang="en-US"/>
          </a:p>
        </p:txBody>
      </p:sp>
      <p:graphicFrame>
        <p:nvGraphicFramePr>
          <p:cNvPr id="9" name="TPChart"/>
          <p:cNvGraphicFramePr>
            <a:graphicFrameLocks noChangeAspect="1"/>
          </p:cNvGraphicFramePr>
          <p:nvPr>
            <p:custDataLst>
              <p:tags r:id="rId4"/>
            </p:custDataLst>
            <p:extLst>
              <p:ext uri="{D42A27DB-BD31-4B8C-83A1-F6EECF244321}">
                <p14:modId xmlns:p14="http://schemas.microsoft.com/office/powerpoint/2010/main" val="3193968564"/>
              </p:ext>
            </p:ext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261135" name="Chart" r:id="rId9" imgW="4572034" imgH="5143584" progId="MSGraph.Chart.8">
                  <p:embed followColorScheme="full"/>
                </p:oleObj>
              </mc:Choice>
              <mc:Fallback>
                <p:oleObj name="Chart" r:id="rId9" imgW="4572034" imgH="5143584" progId="MSGraph.Chart.8">
                  <p:embed followColorScheme="full"/>
                  <p:pic>
                    <p:nvPicPr>
                      <p:cNvPr id="0" name=""/>
                      <p:cNvPicPr>
                        <a:picLocks noChangeAspect="1" noChangeArrowheads="1"/>
                      </p:cNvPicPr>
                      <p:nvPr/>
                    </p:nvPicPr>
                    <p:blipFill>
                      <a:blip r:embed="rId10"/>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5"/>
            </p:custDataLst>
          </p:nvPr>
        </p:nvSpPr>
        <p:spPr>
          <a:xfrm>
            <a:off x="990600" y="1447800"/>
            <a:ext cx="7188200" cy="4800600"/>
          </a:xfrm>
        </p:spPr>
        <p:txBody>
          <a:bodyPr>
            <a:noAutofit/>
          </a:bodyPr>
          <a:lstStyle/>
          <a:p>
            <a:pPr marL="596646" indent="-514350">
              <a:spcBef>
                <a:spcPct val="20000"/>
              </a:spcBef>
              <a:buFont typeface="Wingdings 2"/>
              <a:buAutoNum type="arabicPeriod"/>
            </a:pPr>
            <a:r>
              <a:rPr lang="en-US" smtClean="0"/>
              <a:t>True</a:t>
            </a:r>
          </a:p>
          <a:p>
            <a:pPr marL="596646" indent="-514350">
              <a:spcBef>
                <a:spcPct val="20000"/>
              </a:spcBef>
              <a:buFont typeface="Wingdings 2"/>
              <a:buAutoNum type="arabicPeriod"/>
            </a:pPr>
            <a:r>
              <a:rPr lang="en-US" smtClean="0"/>
              <a:t>False</a:t>
            </a:r>
            <a:endParaRPr lang="en-US"/>
          </a:p>
        </p:txBody>
      </p:sp>
      <p:sp>
        <p:nvSpPr>
          <p:cNvPr id="10" name="CorShape1"/>
          <p:cNvSpPr/>
          <p:nvPr>
            <p:custDataLst>
              <p:tags r:id="rId6"/>
            </p:custDataLst>
          </p:nvPr>
        </p:nvSpPr>
        <p:spPr>
          <a:xfrm rot="10800000">
            <a:off x="706119" y="16120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990600" y="-23648"/>
            <a:ext cx="2034532" cy="400110"/>
          </a:xfrm>
          <a:prstGeom prst="rect">
            <a:avLst/>
          </a:prstGeom>
          <a:noFill/>
          <a:ln>
            <a:solidFill>
              <a:srgbClr val="0000CC"/>
            </a:solidFill>
          </a:ln>
        </p:spPr>
        <p:txBody>
          <a:bodyPr wrap="none" rtlCol="0">
            <a:spAutoFit/>
          </a:bodyPr>
          <a:lstStyle/>
          <a:p>
            <a:r>
              <a:rPr lang="en-US" sz="2000" dirty="0" smtClean="0">
                <a:solidFill>
                  <a:srgbClr val="0000CC"/>
                </a:solidFill>
              </a:rPr>
              <a:t>Chapter 2:  Sets</a:t>
            </a:r>
            <a:endParaRPr lang="en-US" sz="2000" dirty="0">
              <a:solidFill>
                <a:srgbClr val="0000CC"/>
              </a:solidFill>
            </a:endParaRPr>
          </a:p>
        </p:txBody>
      </p:sp>
      <p:grpSp>
        <p:nvGrpSpPr>
          <p:cNvPr id="17" name="CountdownNew" hidden="1"/>
          <p:cNvGrpSpPr/>
          <p:nvPr>
            <p:custDataLst>
              <p:tags r:id="rId7"/>
            </p:custDataLst>
          </p:nvPr>
        </p:nvGrpSpPr>
        <p:grpSpPr>
          <a:xfrm>
            <a:off x="7874000" y="5842000"/>
            <a:ext cx="1588" cy="1588"/>
            <a:chOff x="8318500" y="6032500"/>
            <a:chExt cx="1270000" cy="1016000"/>
          </a:xfrm>
        </p:grpSpPr>
        <p:pic>
          <p:nvPicPr>
            <p:cNvPr id="16" name="CDShape" hidden="1"/>
            <p:cNvPicPr>
              <a:picLocks/>
            </p:cNvPicPr>
            <p:nvPr/>
          </p:nvPicPr>
          <p:blipFill>
            <a:blip r:embed="rId11">
              <a:extLst>
                <a:ext uri="{28A0092B-C50C-407E-A947-70E740481C1C}">
                  <a14:useLocalDpi xmlns:a14="http://schemas.microsoft.com/office/drawing/2010/main" val="0"/>
                </a:ext>
              </a:extLst>
            </a:blip>
            <a:stretch>
              <a:fillRect/>
            </a:stretch>
          </p:blipFill>
          <p:spPr>
            <a:xfrm>
              <a:off x="8318500" y="6032500"/>
              <a:ext cx="1270000" cy="1016000"/>
            </a:xfrm>
            <a:prstGeom prst="rect">
              <a:avLst/>
            </a:prstGeom>
          </p:spPr>
        </p:pic>
        <p:sp>
          <p:nvSpPr>
            <p:cNvPr id="12" name="CDTransText" hidden="1"/>
            <p:cNvSpPr txBox="1"/>
            <p:nvPr/>
          </p:nvSpPr>
          <p:spPr>
            <a:xfrm>
              <a:off x="8318500" y="6604000"/>
              <a:ext cx="1270000" cy="444500"/>
            </a:xfrm>
            <a:prstGeom prst="rect">
              <a:avLst/>
            </a:prstGeom>
            <a:noFill/>
          </p:spPr>
          <p:txBody>
            <a:bodyPr vert="horz" rtlCol="0">
              <a:noAutofit/>
            </a:bodyPr>
            <a:lstStyle/>
            <a:p>
              <a:endParaRPr lang="en-US" sz="900" b="1">
                <a:solidFill>
                  <a:srgbClr val="FFFFFF"/>
                </a:solidFill>
                <a:effectLst>
                  <a:prstShdw prst="shdw14" dist="35921" dir="2700000">
                    <a:scrgbClr r="0" g="0" b="0">
                      <a:alpha val="43000"/>
                    </a:scrgbClr>
                  </a:prstShdw>
                </a:effectLst>
                <a:latin typeface="Tahoma"/>
              </a:endParaRPr>
            </a:p>
          </p:txBody>
        </p:sp>
        <p:sp>
          <p:nvSpPr>
            <p:cNvPr id="11" name="CDText" hidden="1"/>
            <p:cNvSpPr txBox="1"/>
            <p:nvPr/>
          </p:nvSpPr>
          <p:spPr>
            <a:xfrm>
              <a:off x="8356600" y="6032500"/>
              <a:ext cx="1206500" cy="508000"/>
            </a:xfrm>
            <a:prstGeom prst="rect">
              <a:avLst/>
            </a:prstGeom>
            <a:noFill/>
          </p:spPr>
          <p:txBody>
            <a:bodyPr vert="horz" rtlCol="0" anchor="ctr" anchorCtr="1">
              <a:noAutofit/>
            </a:bodyPr>
            <a:lstStyle/>
            <a:p>
              <a:endParaRPr lang="en-US" sz="2400" b="1">
                <a:solidFill>
                  <a:srgbClr val="000000"/>
                </a:solidFill>
                <a:latin typeface="Tahoma"/>
              </a:endParaRPr>
            </a:p>
          </p:txBody>
        </p:sp>
      </p:grpSp>
    </p:spTree>
    <p:custDataLst>
      <p:tags r:id="rId2"/>
    </p:custDataLst>
    <p:extLst>
      <p:ext uri="{BB962C8B-B14F-4D97-AF65-F5344CB8AC3E}">
        <p14:creationId xmlns:p14="http://schemas.microsoft.com/office/powerpoint/2010/main" val="2258456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repeatDur="0" restart="never"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repeatDur="0" restart="never"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 grpId="0"/>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1"/>
  <p:tag name="AUTOADJUSTPARTRANGE" val="True"/>
  <p:tag name="FIBNUMRESULTS" val="5"/>
  <p:tag name="PRRESPONSE2" val="9"/>
  <p:tag name="PRRESPONSE6" val="5"/>
  <p:tag name="PRRESPONSE10" val="1"/>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False"/>
  <p:tag name="REALTIMEBACKUPPATH" val="P:\115 Fall 2010"/>
  <p:tag name="FIBDISPLAYRESULTS" val="True"/>
  <p:tag name="PRRESPONSE3" val="8"/>
  <p:tag name="PRRESPONSE8" val="3"/>
  <p:tag name="TPVERSION" val="2008"/>
  <p:tag name="ANSWERNOWSTYLE" val="3"/>
  <p:tag name="COUNTDOWNSECONDS" val="10"/>
  <p:tag name="AUTOADVANCE" val="Tru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False"/>
  <p:tag name="COUNTDOWNSTYLE" val="-1"/>
  <p:tag name="AUTOUPDATEALIASES" val="True"/>
  <p:tag name="BUBBLESIZEVISIBLE" val="True"/>
  <p:tag name="GRIDOPACITY" val="90"/>
  <p:tag name="ALLOWUSERFEEDBACK" val="Fals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False"/>
  <p:tag name="DISPLAYNAME" val="True"/>
  <p:tag name="PRRESPONSE7" val="4"/>
  <p:tag name="POLLINGCYCLE" val="2"/>
  <p:tag name="STDCHART" val="1"/>
  <p:tag name="RESPTABLESTYLE" val="-1"/>
  <p:tag name="CUSTOMCELLBACKCOLOR1" val="-657956"/>
  <p:tag name="PRRESPONSE4" val="7"/>
  <p:tag name="ADVANCEDSETTINGSVIEW" val="True"/>
  <p:tag name="DELIMITERS" val="3.1"/>
  <p:tag name="TPFULLVERSION" val="4.2.3.231"/>
  <p:tag name="POWERPOINTVERSION" val="14.0"/>
  <p:tag name="TASKPANEKEY" val="cc3720e4-4d48-4740-b2c1-703d6d627ae1"/>
  <p:tag name="EXPANDSHOWBAR" val="True"/>
</p:tagLst>
</file>

<file path=ppt/tags/tag10.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00.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TEXTLENGTH" val="113"/>
  <p:tag name="FONTSIZE" val="28"/>
  <p:tag name="BULLETTYPE" val="ppBulletArabicPeriod"/>
  <p:tag name="ANSWERTEXT" val="Some dogs with long hair do get cold.&#10;All dogs with long hair get cold.&#10;Some dogs with short hair do not get cold"/>
  <p:tag name="OLDNUMANSWERS" val="3"/>
</p:tagLst>
</file>

<file path=ppt/tags/tag101.xml><?xml version="1.0" encoding="utf-8"?>
<p:tagLst xmlns:a="http://schemas.openxmlformats.org/drawingml/2006/main" xmlns:r="http://schemas.openxmlformats.org/officeDocument/2006/relationships" xmlns:p="http://schemas.openxmlformats.org/presentationml/2006/main">
  <p:tag name="CPSSLIDEREVISION" val="1.0.0"/>
  <p:tag name="CPSSLIDETEMPLATE" val="3 Answer"/>
  <p:tag name="CORRECTANSWERSTEM" val="2"/>
  <p:tag name="NOPREFERENCE" val="False"/>
  <p:tag name="SLIDEGUID" val="FEB7811252A4413EAC3CF8EC0BC40866"/>
  <p:tag name="SLIDEID" val="FEB7811252A4413EAC3CF8EC0BC40866"/>
  <p:tag name="SLIDEORDER" val="1"/>
  <p:tag name="SLIDETYPE" val="Q"/>
  <p:tag name="DEMOGRAPHIC" val="False"/>
  <p:tag name="SPEEDSCORING" val="False"/>
  <p:tag name="CORRECTPOINTVALUE" val="1"/>
  <p:tag name="INCORRECTPOINTVALUE" val="1"/>
  <p:tag name="QUESTIONALIAS" val="Practice:  Write the Negation"/>
  <p:tag name="VALUEFORMAT" val="0%"/>
  <p:tag name="ANSWERSALIAS" val="Everyone likes asparagus.|smicln|Some people don’t like asparagus.|smicln|Some people like asparagus."/>
  <p:tag name="VALUES" val="Incorrect|smicln|Incorrect|smicln|Correct"/>
  <p:tag name="RESPONSESGATHERED" val="True"/>
  <p:tag name="TOTALRESPONSES" val="30"/>
  <p:tag name="RESPONSECOUNT" val="30"/>
  <p:tag name="SLICED" val="False"/>
  <p:tag name="RESPONSES" val="3;1;3;2;2;2;3;1;1;2;3;1;1;1;3;1;2;1;1;1;3;1;2;1;3;1;1;1;1;3;"/>
  <p:tag name="CHARTSTRINGSTD" val="16 6 8"/>
  <p:tag name="CHARTSTRINGREV" val="8 6 16"/>
  <p:tag name="CHARTSTRINGSTDPER" val="0.533333333333333 0.2 0.266666666666667"/>
  <p:tag name="CHARTSTRINGREVPER" val="0.266666666666667 0.2 0.533333333333333"/>
  <p:tag name="ANONYMOUSTEMP" val="False"/>
</p:tagLst>
</file>

<file path=ppt/tags/tag102.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03.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104.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ANSWERTEXT" val="Everyone likes asparagus.&#10;Some people don’t like asparagus.&#10;Some people like asparagus."/>
  <p:tag name="BULLETTYPE" val="ppBulletArabicPeriod"/>
  <p:tag name="FONTSIZE" val="28"/>
  <p:tag name="TEXTLENGTH" val="87"/>
  <p:tag name="OLDNUMANSWERS" val="3"/>
</p:tagLst>
</file>

<file path=ppt/tags/tag105.xml><?xml version="1.0" encoding="utf-8"?>
<p:tagLst xmlns:a="http://schemas.openxmlformats.org/drawingml/2006/main" xmlns:r="http://schemas.openxmlformats.org/officeDocument/2006/relationships" xmlns:p="http://schemas.openxmlformats.org/presentationml/2006/main">
  <p:tag name="CPSSLIDEREVISION" val="1.0.0"/>
  <p:tag name="CPSSLIDETEMPLATE" val="3 Answer"/>
  <p:tag name="CORRECTANSWERSTEM" val="1"/>
  <p:tag name="NOPREFERENCE" val="False"/>
  <p:tag name="SLIDEGUID" val="5767F5AA5869474BB857ABE4664C6645"/>
  <p:tag name="SLIDEID" val="5767F5AA5869474BB857ABE4664C6645"/>
  <p:tag name="SLIDEORDER" val="1"/>
  <p:tag name="SLIDETYPE" val="Q"/>
  <p:tag name="DEMOGRAPHIC" val="False"/>
  <p:tag name="SPEEDSCORING" val="False"/>
  <p:tag name="CORRECTPOINTVALUE" val="1"/>
  <p:tag name="INCORRECTPOINTVALUE" val="1"/>
  <p:tag name="QUESTIONALIAS" val="Practice:  Write the Negation"/>
  <p:tag name="VALUEFORMAT" val="0%"/>
  <p:tag name="ANSWERSALIAS" val="All houses are not wired using parallel circuits.|smicln|Some houses are not wired using parallel circuits.|smicln|No houses are wired using parallel circuits."/>
  <p:tag name="RESPONSESGATHERED" val="True"/>
  <p:tag name="TOTALRESPONSES" val="30"/>
  <p:tag name="RESPONSECOUNT" val="30"/>
  <p:tag name="SLICED" val="False"/>
  <p:tag name="RESPONSES" val="3;3;3;3;3;1;3;3;1;2;1;2;1;1;1;1;1;2;3;1;1;2;1;2;3;1;2;1;2;2;"/>
  <p:tag name="CHARTSTRINGSTD" val="13 8 9"/>
  <p:tag name="CHARTSTRINGREV" val="9 8 13"/>
  <p:tag name="CHARTSTRINGSTDPER" val="0.433333333333333 0.266666666666667 0.3"/>
  <p:tag name="CHARTSTRINGREVPER" val="0.3 0.266666666666667 0.433333333333333"/>
  <p:tag name="ANONYMOUSTEMP" val="False"/>
  <p:tag name="VALUES" val="Incorrect|smicln|Correct|smicln|Incorrect"/>
</p:tagLst>
</file>

<file path=ppt/tags/tag106.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07.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ANSWERTEXT" val="All houses are not wired using parallel circuits.&#10;Some houses are not wired using parallel circuits.&#10;No houses are wired using parallel circuits."/>
  <p:tag name="BULLETTYPE" val="ppBulletArabicPeriod"/>
  <p:tag name="FONTSIZE" val="26"/>
  <p:tag name="TEXTLENGTH" val="145"/>
  <p:tag name="OLDNUMANSWERS" val="3"/>
</p:tagLst>
</file>

<file path=ppt/tags/tag10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09.xml><?xml version="1.0" encoding="utf-8"?>
<p:tagLst xmlns:a="http://schemas.openxmlformats.org/drawingml/2006/main" xmlns:r="http://schemas.openxmlformats.org/officeDocument/2006/relationships" xmlns:p="http://schemas.openxmlformats.org/presentationml/2006/main">
  <p:tag name="CPSSLIDEREVISION" val="1.0.0"/>
  <p:tag name="CPSSLIDETEMPLATE" val="5 Answer"/>
  <p:tag name="CORRECTANSWERSTEM" val="4"/>
  <p:tag name="NOPREFERENCE" val="False"/>
  <p:tag name="DELIMITERS" val="3.1"/>
  <p:tag name="SLIDEGUID" val="0E27E9A547D04BB998F62606026891A8"/>
  <p:tag name="SLIDEID" val="0E27E9A547D04BB998F62606026891A8"/>
  <p:tag name="SLIDEORDER" val="1"/>
  <p:tag name="SLIDETYPE" val="Q"/>
  <p:tag name="DEMOGRAPHIC" val="False"/>
  <p:tag name="SPEEDSCORING" val="False"/>
  <p:tag name="CORRECTPOINTVALUE" val="1"/>
  <p:tag name="INCORRECTPOINTVALUE" val="1"/>
  <p:tag name="ZEROBASED" val="False"/>
  <p:tag name="QUESTIONALIAS" val="Examples:  Sampling technique?"/>
  <p:tag name="VALUEFORMAT" val="0%"/>
  <p:tag name="ANSWERSALIAS" val="Random Sampling.|smicln|Systematic|smicln|Cluster|smicln|Stratified|smicln|Convenience"/>
  <p:tag name="VALUES" val="No Value|smicln|No Value|smicln|No Value|smicln|No Value|smicln|No Value"/>
</p:tagLst>
</file>

<file path=ppt/tags/tag11.xml><?xml version="1.0" encoding="utf-8"?>
<p:tagLst xmlns:a="http://schemas.openxmlformats.org/drawingml/2006/main" xmlns:r="http://schemas.openxmlformats.org/officeDocument/2006/relationships" xmlns:p="http://schemas.openxmlformats.org/presentationml/2006/main">
  <p:tag name="CHARTTYPE" val="0"/>
</p:tagLst>
</file>

<file path=ppt/tags/tag110.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11.xml><?xml version="1.0" encoding="utf-8"?>
<p:tagLst xmlns:a="http://schemas.openxmlformats.org/drawingml/2006/main" xmlns:r="http://schemas.openxmlformats.org/officeDocument/2006/relationships" xmlns:p="http://schemas.openxmlformats.org/presentationml/2006/main">
  <p:tag name="CHARTTYPE" val="0"/>
</p:tagLst>
</file>

<file path=ppt/tags/tag112.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5"/>
  <p:tag name="TEXTLENGTH" val="58"/>
  <p:tag name="FONTSIZE" val="28"/>
  <p:tag name="BULLETTYPE" val="ppBulletArabicPeriod"/>
  <p:tag name="ANSWERTEXT" val="Random Sampling.&#10;Systematic&#10;Cluster&#10;Stratified&#10;Convenience"/>
</p:tagLst>
</file>

<file path=ppt/tags/tag113.xml><?xml version="1.0" encoding="utf-8"?>
<p:tagLst xmlns:a="http://schemas.openxmlformats.org/drawingml/2006/main" xmlns:r="http://schemas.openxmlformats.org/officeDocument/2006/relationships" xmlns:p="http://schemas.openxmlformats.org/presentationml/2006/main">
  <p:tag name="CPSSLIDEREVISION" val="1.0.0"/>
  <p:tag name="CPSSLIDETEMPLATE" val="5 Answer"/>
  <p:tag name="CORRECTANSWERSTEM" val="0"/>
  <p:tag name="NOPREFERENCE" val="False"/>
  <p:tag name="DELIMITERS" val="3.1"/>
</p:tagLst>
</file>

<file path=ppt/tags/tag114.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15.xml><?xml version="1.0" encoding="utf-8"?>
<p:tagLst xmlns:a="http://schemas.openxmlformats.org/drawingml/2006/main" xmlns:r="http://schemas.openxmlformats.org/officeDocument/2006/relationships" xmlns:p="http://schemas.openxmlformats.org/presentationml/2006/main">
  <p:tag name="CPSSHAPETYPE" val="AnswerStems"/>
</p:tagLst>
</file>

<file path=ppt/tags/tag12.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5"/>
  <p:tag name="TEXTLENGTH" val="159"/>
  <p:tag name="FONTSIZE" val="28"/>
  <p:tag name="BULLETTYPE" val="ppBulletArabicPeriod"/>
  <p:tag name="ANSWERTEXT" val="The set of professional actors.&#10;The set of American men.&#10;The set of American citizens.&#10;The set of followers of Christian Science.&#10;It depends on the discussion."/>
</p:tagLst>
</file>

<file path=ppt/tags/tag13.xml><?xml version="1.0" encoding="utf-8"?>
<p:tagLst xmlns:a="http://schemas.openxmlformats.org/drawingml/2006/main" xmlns:r="http://schemas.openxmlformats.org/officeDocument/2006/relationships" xmlns:p="http://schemas.openxmlformats.org/presentationml/2006/main">
  <p:tag name="CORSHAPE" val="True"/>
  <p:tag name="SHAPETYPE" val="6"/>
</p:tagLst>
</file>

<file path=ppt/tags/tag14.xml><?xml version="1.0" encoding="utf-8"?>
<p:tagLst xmlns:a="http://schemas.openxmlformats.org/drawingml/2006/main" xmlns:r="http://schemas.openxmlformats.org/officeDocument/2006/relationships" xmlns:p="http://schemas.openxmlformats.org/presentationml/2006/main">
  <p:tag name="CPSSLIDEREVISION" val="1.0.0"/>
  <p:tag name="CPSSLIDETEMPLATE" val="2 Answer"/>
  <p:tag name="CORRECTANSWERSTEM" val="1"/>
  <p:tag name="NOPREFERENCE" val="False"/>
  <p:tag name="DELIMITERS" val="3.1"/>
  <p:tag name="SLIDEID" val="0EC2056E684344C1A976D836754CADA6"/>
  <p:tag name="SLIDETYPE" val="Q"/>
  <p:tag name="DEMOGRAPHIC" val="False"/>
  <p:tag name="SPEEDSCORING" val="False"/>
  <p:tag name="CORRECTPOINTVALUE" val="100"/>
  <p:tag name="INCORRECTPOINTVALUE" val="0"/>
  <p:tag name="VALUEFORMAT" val="0%"/>
  <p:tag name="QUESTIONALIAS" val="Review:  Not well defined"/>
  <p:tag name="SLIDEORDER" val="3"/>
  <p:tag name="SLIDEGUID" val="D1CBD5A64E314FE8A36B42C18F01A9F3"/>
  <p:tag name="ANSWERSALIAS" val="{x | x is a US senator}|smicln|{x | x is a college football powerhouse}|smicln|{good, bad, ugly}|smicln|{x | 4 &lt; x &lt; 10}"/>
  <p:tag name="VALUES" val="Incorrect|smicln|Correct|smicln|Incorrect|smicln|Incorrect"/>
  <p:tag name="TOTALRESPONSES" val="30"/>
  <p:tag name="RESPONSECOUNT" val="30"/>
  <p:tag name="SLICED" val="False"/>
  <p:tag name="RESPONSES" val="4;2;4;4;4;3;3;4;1;3;3;2;1;2;3;2;1;4;1;4;2;2;2;3;4;2;2;4;1;4;"/>
  <p:tag name="CHARTSTRINGSTD" val="5 9 6 10"/>
  <p:tag name="CHARTSTRINGREV" val="10 6 9 5"/>
  <p:tag name="CHARTSTRINGSTDPER" val="0.166666666666667 0.3 0.2 0.333333333333333"/>
  <p:tag name="CHARTSTRINGREVPER" val="0.333333333333333 0.2 0.3 0.166666666666667"/>
  <p:tag name="RESPONSESGATHERED" val="False"/>
  <p:tag name="ANONYMOUSTEMP" val="False"/>
</p:tagLst>
</file>

<file path=ppt/tags/tag15.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16.xml><?xml version="1.0" encoding="utf-8"?>
<p:tagLst xmlns:a="http://schemas.openxmlformats.org/drawingml/2006/main" xmlns:r="http://schemas.openxmlformats.org/officeDocument/2006/relationships" xmlns:p="http://schemas.openxmlformats.org/presentationml/2006/main">
  <p:tag name="CHARTTYPE" val="0"/>
</p:tagLst>
</file>

<file path=ppt/tags/tag17.xml><?xml version="1.0" encoding="utf-8"?>
<p:tagLst xmlns:a="http://schemas.openxmlformats.org/drawingml/2006/main" xmlns:r="http://schemas.openxmlformats.org/officeDocument/2006/relationships" xmlns:p="http://schemas.openxmlformats.org/presentationml/2006/main">
  <p:tag name="CORSHAPE" val="True"/>
  <p:tag name="SHAPETYPE" val="4"/>
</p:tagLst>
</file>

<file path=ppt/tags/tag18.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4"/>
  <p:tag name="TEXTLENGTH" val="99"/>
  <p:tag name="FONTSIZE" val="28"/>
  <p:tag name="BULLETTYPE" val="ppBulletArabicPeriod"/>
  <p:tag name="ANSWERTEXT" val="{x | x is a US senator}&#10;{x | x is a college football powerhouse}&#10;{good, bad, ugly}&#10;{x | 4 &lt; x &lt; 10}"/>
</p:tagLst>
</file>

<file path=ppt/tags/tag19.xml><?xml version="1.0" encoding="utf-8"?>
<p:tagLst xmlns:a="http://schemas.openxmlformats.org/drawingml/2006/main" xmlns:r="http://schemas.openxmlformats.org/officeDocument/2006/relationships" xmlns:p="http://schemas.openxmlformats.org/presentationml/2006/main">
  <p:tag name="CPSSLIDEREVISION" val="1.0.0"/>
  <p:tag name="CPSSLIDETEMPLATE" val="2 Answer"/>
  <p:tag name="CORRECTANSWERSTEM" val="1"/>
  <p:tag name="NOPREFERENCE" val="False"/>
  <p:tag name="DELIMITERS" val="3.1"/>
  <p:tag name="SLIDEID" val="CDFA41BB7FB44910884A13EF2B4A1782"/>
  <p:tag name="SLIDETYPE" val="Q"/>
  <p:tag name="DEMOGRAPHIC" val="False"/>
  <p:tag name="SPEEDSCORING" val="False"/>
  <p:tag name="CORRECTPOINTVALUE" val="100"/>
  <p:tag name="INCORRECTPOINTVALUE" val="0"/>
  <p:tag name="VALUEFORMAT" val="0%"/>
  <p:tag name="ANSWERSALIAS" val="Equal|smicln|Equivalent|smicln|Neither|smicln|Both"/>
  <p:tag name="QUESTIONALIAS" val="Review:  Compare the sets"/>
  <p:tag name="SLIDEORDER" val="3"/>
  <p:tag name="SLIDEGUID" val="BD4635F6D6C8458CA4CA7B507C125925"/>
  <p:tag name="RESPONSECOUNT" val="30"/>
  <p:tag name="SLICED" val="False"/>
  <p:tag name="RESPONSES" val="1;1;2;2;3;4;3;4;4;1;1;1;1;4;4;4;3;3;4;4;3;1;1;2;2;2;4;3;2;3;"/>
  <p:tag name="CHARTSTRINGSTD" val="8 6 7 9"/>
  <p:tag name="CHARTSTRINGREV" val="9 7 6 8"/>
  <p:tag name="CHARTSTRINGSTDPER" val="0.266666666666667 0.2 0.233333333333333 0.3"/>
  <p:tag name="CHARTSTRINGREVPER" val="0.3 0.233333333333333 0.2 0.266666666666667"/>
  <p:tag name="VALUES" val="Incorrect|smicln|Correct|smicln|Incorrect|smicln|Incorrect"/>
  <p:tag name="TOTALRESPONSES" val="0"/>
  <p:tag name="RESPONSESGATHERED" val="False"/>
  <p:tag name="ANONYMOUSTEMP" val="False"/>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21.xml><?xml version="1.0" encoding="utf-8"?>
<p:tagLst xmlns:a="http://schemas.openxmlformats.org/drawingml/2006/main" xmlns:r="http://schemas.openxmlformats.org/officeDocument/2006/relationships" xmlns:p="http://schemas.openxmlformats.org/presentationml/2006/main">
  <p:tag name="CHARTTYPE" val="1"/>
</p:tagLst>
</file>

<file path=ppt/tags/tag22.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3.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4"/>
  <p:tag name="TEXTLENGTH" val="29"/>
  <p:tag name="FONTSIZE" val="28"/>
  <p:tag name="BULLETTYPE" val="ppBulletArabicPeriod"/>
  <p:tag name="ANSWERTEXT" val="Equal&#10;Equivalent&#10;Neither&#10;Both"/>
</p:tagLst>
</file>

<file path=ppt/tags/tag24.xml><?xml version="1.0" encoding="utf-8"?>
<p:tagLst xmlns:a="http://schemas.openxmlformats.org/drawingml/2006/main" xmlns:r="http://schemas.openxmlformats.org/officeDocument/2006/relationships" xmlns:p="http://schemas.openxmlformats.org/presentationml/2006/main">
  <p:tag name="CPSSLIDEREVISION" val="1.0.0"/>
  <p:tag name="CPSSLIDETEMPLATE" val="4 Answer"/>
  <p:tag name="CORRECTANSWERSTEM" val="2"/>
  <p:tag name="NOPREFERENCE" val="False"/>
  <p:tag name="DELIMITERS" val="3.1"/>
  <p:tag name="SLIDEID" val="CBBC729E62EE4C31947417351576548F"/>
  <p:tag name="SLIDETYPE" val="Q"/>
  <p:tag name="DEMOGRAPHIC" val="False"/>
  <p:tag name="SPEEDSCORING" val="False"/>
  <p:tag name="CORRECTPOINTVALUE" val="1"/>
  <p:tag name="INCORRECTPOINTVALUE" val="0"/>
  <p:tag name="QUESTIONALIAS" val="Clicker Example"/>
  <p:tag name="VALUEFORMAT" val="0%"/>
  <p:tag name="ANSWERSALIAS" val="A  B|smicln|A  B and  A  B |smicln|A  B and  A  B|smicln|B  A"/>
  <p:tag name="SLIDEORDER" val="2"/>
  <p:tag name="SLIDEGUID" val="B2547247EA9C4ADF85D3AD0633F2B502"/>
  <p:tag name="VALUES" val="Incorrect|smicln|Incorrect|smicln|Correct|smicln|Incorrect"/>
  <p:tag name="TOTALRESPONSES" val="30"/>
  <p:tag name="RESPONSECOUNT" val="30"/>
  <p:tag name="SLICED" val="False"/>
  <p:tag name="RESPONSES" val="3;1;3;3;3;3;4;1;2;2;3;4;4;2;1;2;1;1;2;1;3;1;1;1;3;3;1;3;3;4;"/>
  <p:tag name="CHARTSTRINGSTD" val="10 5 11 4"/>
  <p:tag name="CHARTSTRINGREV" val="4 11 5 10"/>
  <p:tag name="CHARTSTRINGSTDPER" val="0.333333333333333 0.166666666666667 0.366666666666667 0.133333333333333"/>
  <p:tag name="CHARTSTRINGREVPER" val="0.133333333333333 0.366666666666667 0.166666666666667 0.333333333333333"/>
  <p:tag name="RESPONSESGATHERED" val="False"/>
  <p:tag name="ANONYMOUSTEMP" val="False"/>
</p:tagLst>
</file>

<file path=ppt/tags/tag25.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26.xml><?xml version="1.0" encoding="utf-8"?>
<p:tagLst xmlns:a="http://schemas.openxmlformats.org/drawingml/2006/main" xmlns:r="http://schemas.openxmlformats.org/officeDocument/2006/relationships" xmlns:p="http://schemas.openxmlformats.org/presentationml/2006/main">
  <p:tag name="CHARTTYPE" val="0"/>
</p:tagLst>
</file>

<file path=ppt/tags/tag27.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4"/>
  <p:tag name="TEXTLENGTH" val="46"/>
  <p:tag name="FONTSIZE" val="28"/>
  <p:tag name="BULLETTYPE" val="ppBulletArabicPeriod"/>
  <p:tag name="ANSWERTEXT" val="A  B&#10;A  B and  A  B &#10;A  B and  A  B&#10;B  A"/>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0"/>
  <p:tag name="NOPREFERENCE" val="False"/>
  <p:tag name="DELIMITERS" val="3.1"/>
  <p:tag name="SLIDEID" val="28A1D0545CE840FAA2AAC7D1368CA595"/>
  <p:tag name="SLIDETYPE" val="Q"/>
  <p:tag name="DEMOGRAPHIC" val="False"/>
  <p:tag name="SPEEDSCORING" val="False"/>
  <p:tag name="CORRECTPOINTVALUE" val="1"/>
  <p:tag name="QUESTIONALIAS" val="b  {l, i, b, e, r, t, y}"/>
  <p:tag name="VALUEFORMAT" val="0%"/>
  <p:tag name="ANSWERSALIAS" val="True|smicln|False"/>
  <p:tag name="COUNTDOWNSECONDS" val="10"/>
  <p:tag name="SLIDEORDER" val="2"/>
  <p:tag name="SLIDEGUID" val="6CA42250660444F696F3ADD107445F5B"/>
  <p:tag name="INCORRECTPOINTVALUE" val="1"/>
  <p:tag name="VALUES" val="Correct|smicln|Incorrect"/>
  <p:tag name="RESTORECOUNTDOWNTIMER" val="True"/>
  <p:tag name="COUNTDOWNHEIGHT" val="80"/>
  <p:tag name="COUNTDOWNWIDTH" val="100"/>
  <p:tag name="RESPONSESGATHERED" val="True"/>
  <p:tag name="TOTALRESPONSES" val="30"/>
  <p:tag name="RESPONSECOUNT" val="30"/>
  <p:tag name="SLICED" val="False"/>
  <p:tag name="RESPONSES" val="2;1;2;1;2;2;1;2;2;2;1;2;1;1;1;2;1;1;1;2;1;2;2;2;2;2;2;1;2;2;"/>
  <p:tag name="CHARTSTRINGSTD" val="12 18"/>
  <p:tag name="CHARTSTRINGREV" val="18 12"/>
  <p:tag name="CHARTSTRINGSTDPER" val="0.4 0.6"/>
  <p:tag name="CHARTSTRINGREVPER" val="0.6 0.4"/>
  <p:tag name="ANONYMOUSTEMP" val="False"/>
</p:tagLst>
</file>

<file path=ppt/tags/tag3.xml><?xml version="1.0" encoding="utf-8"?>
<p:tagLst xmlns:a="http://schemas.openxmlformats.org/drawingml/2006/main" xmlns:r="http://schemas.openxmlformats.org/officeDocument/2006/relationships" xmlns:p="http://schemas.openxmlformats.org/presentationml/2006/main">
  <p:tag name="SLIDEGUID" val="66B954ECB63E44EDA6604826DC990928"/>
  <p:tag name="SLIDEID" val="66B954ECB63E44EDA6604826DC990928"/>
  <p:tag name="SLIDEORDER" val="1"/>
  <p:tag name="SLIDETYPE" val="Q"/>
  <p:tag name="DEMOGRAPHIC" val="False"/>
  <p:tag name="TEAMASSIGN" val="False"/>
  <p:tag name="SPEEDSCORING" val="False"/>
  <p:tag name="CORRECTPOINTVALUE" val="1"/>
  <p:tag name="ZEROBASED" val="False"/>
  <p:tag name="NUMRESPONSES" val="1"/>
  <p:tag name="AUTOADVANCE" val="False"/>
  <p:tag name="DELIMITERS" val="3.1"/>
  <p:tag name="VALUEFORMAT" val="0%"/>
  <p:tag name="INCORRECTPOINTVALUE" val="1"/>
  <p:tag name="QUESTIONALIAS" val="Example:  Flooring (1.3.22)"/>
  <p:tag name="ANSWERSALIAS" val="2 gal|smicln|7 gal|smicln|21 gal|smicln|62 gal|smicln|77 gal"/>
  <p:tag name="CHARTHEIGHT" val="252"/>
  <p:tag name="CHARTWIDTH" val="259.6552"/>
  <p:tag name="RESTORECHART" val="False"/>
  <p:tag name="VALUES" val="Incorrect|smicln|Incorrect|smicln|Incorrect|smicln|Correct|smicln|Incorrect"/>
  <p:tag name="TOTALRESPONSES" val="30"/>
  <p:tag name="RESPONSECOUNT" val="30"/>
  <p:tag name="SLICED" val="False"/>
  <p:tag name="RESPONSES" val="4;3;3;1;2;1;3;4;2;5;1;4;5;2;5;3;3;1;2;5;3;4;5;2;2;3;1;5;5;1;"/>
  <p:tag name="CHARTSTRINGSTD" val="6 6 7 4 7"/>
  <p:tag name="CHARTSTRINGREV" val="7 4 7 6 6"/>
  <p:tag name="CHARTSTRINGSTDPER" val="0.2 0.2 0.233333333333333 0.133333333333333 0.233333333333333"/>
  <p:tag name="CHARTSTRINGREVPER" val="0.233333333333333 0.133333333333333 0.233333333333333 0.2 0.2"/>
  <p:tag name="RESPONSESGATHERED" val="False"/>
  <p:tag name="ANONYMOUSTEMP" val="False"/>
</p:tagLst>
</file>

<file path=ppt/tags/tag30.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31.xml><?xml version="1.0" encoding="utf-8"?>
<p:tagLst xmlns:a="http://schemas.openxmlformats.org/drawingml/2006/main" xmlns:r="http://schemas.openxmlformats.org/officeDocument/2006/relationships" xmlns:p="http://schemas.openxmlformats.org/presentationml/2006/main">
  <p:tag name="CHARTTYPE" val="0"/>
</p:tagLst>
</file>

<file path=ppt/tags/tag32.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3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4.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35.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1"/>
  <p:tag name="NOPREFERENCE" val="False"/>
  <p:tag name="DELIMITERS" val="3.1"/>
  <p:tag name="SLIDEID" val="200432616EA743BD94AF855EBC645BBB"/>
  <p:tag name="SLIDETYPE" val="Q"/>
  <p:tag name="DEMOGRAPHIC" val="False"/>
  <p:tag name="SPEEDSCORING" val="False"/>
  <p:tag name="CORRECTPOINTVALUE" val="1"/>
  <p:tag name="QUESTIONALIAS" val="{b}  {l, i, b, e, r, t, y}"/>
  <p:tag name="VALUEFORMAT" val="0%"/>
  <p:tag name="ANSWERSALIAS" val="True|smicln|False"/>
  <p:tag name="COUNTDOWNSECONDS" val="10"/>
  <p:tag name="SLIDEORDER" val="2"/>
  <p:tag name="SLIDEGUID" val="72F3513A97AE4B2BA319E1E7D82C19A9"/>
  <p:tag name="INCORRECTPOINTVALUE" val="1"/>
  <p:tag name="VALUES" val="Incorrect|smicln|Correct"/>
  <p:tag name="RESTORECOUNTDOWNTIMER" val="True"/>
  <p:tag name="COUNTDOWNHEIGHT" val="80"/>
  <p:tag name="COUNTDOWNWIDTH" val="100"/>
  <p:tag name="RESPONSESGATHERED" val="True"/>
  <p:tag name="TOTALRESPONSES" val="30"/>
  <p:tag name="RESPONSECOUNT" val="30"/>
  <p:tag name="SLICED" val="False"/>
  <p:tag name="RESPONSES" val="1;2;2;1;2;1;2;2;2;1;1;1;1;2;1;1;2;2;1;2;1;2;2;2;2;2;1;1;1;2;"/>
  <p:tag name="CHARTSTRINGSTD" val="14 16"/>
  <p:tag name="CHARTSTRINGREV" val="16 14"/>
  <p:tag name="CHARTSTRINGSTDPER" val="0.466666666666667 0.533333333333333"/>
  <p:tag name="CHARTSTRINGREVPER" val="0.533333333333333 0.466666666666667"/>
  <p:tag name="ANONYMOUSTEMP" val="False"/>
</p:tagLst>
</file>

<file path=ppt/tags/tag36.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37.xml><?xml version="1.0" encoding="utf-8"?>
<p:tagLst xmlns:a="http://schemas.openxmlformats.org/drawingml/2006/main" xmlns:r="http://schemas.openxmlformats.org/officeDocument/2006/relationships" xmlns:p="http://schemas.openxmlformats.org/presentationml/2006/main">
  <p:tag name="CHARTTYPE" val="0"/>
</p:tagLst>
</file>

<file path=ppt/tags/tag38.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3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xml><?xml version="1.0" encoding="utf-8"?>
<p:tagLst xmlns:a="http://schemas.openxmlformats.org/drawingml/2006/main" xmlns:r="http://schemas.openxmlformats.org/officeDocument/2006/relationships" xmlns:p="http://schemas.openxmlformats.org/presentationml/2006/main">
  <p:tag name="CHARTTYPE" val="0"/>
</p:tagLst>
</file>

<file path=ppt/tags/tag40.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41.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0"/>
  <p:tag name="NOPREFERENCE" val="False"/>
  <p:tag name="DELIMITERS" val="3.1"/>
  <p:tag name="SLIDEID" val="80CCE4B41599411AB789ACD4E55F1066"/>
  <p:tag name="SLIDETYPE" val="Q"/>
  <p:tag name="DEMOGRAPHIC" val="False"/>
  <p:tag name="SPEEDSCORING" val="False"/>
  <p:tag name="CORRECTPOINTVALUE" val="1"/>
  <p:tag name="QUESTIONALIAS" val="{b}  {l, i, b, e, r, t, y}"/>
  <p:tag name="VALUEFORMAT" val="0%"/>
  <p:tag name="ANSWERSALIAS" val="True|smicln|False"/>
  <p:tag name="COUNTDOWNSECONDS" val="10"/>
  <p:tag name="SLIDEORDER" val="2"/>
  <p:tag name="SLIDEGUID" val="94056615E3B7470A87642370524AFA29"/>
  <p:tag name="INCORRECTPOINTVALUE" val="1"/>
  <p:tag name="VALUES" val="Correct|smicln|Incorrect"/>
  <p:tag name="RESTORECOUNTDOWNTIMER" val="True"/>
  <p:tag name="COUNTDOWNHEIGHT" val="90"/>
  <p:tag name="COUNTDOWNWIDTH" val="70"/>
  <p:tag name="RESPONSESGATHERED" val="True"/>
  <p:tag name="TOTALRESPONSES" val="30"/>
  <p:tag name="RESPONSECOUNT" val="30"/>
  <p:tag name="SLICED" val="False"/>
  <p:tag name="RESPONSES" val="1;1;1;2;1;1;1;1;1;2;2;2;2;2;1;1;2;2;1;2;2;2;2;1;1;1;2;1;1;1;"/>
  <p:tag name="CHARTSTRINGSTD" val="17 13"/>
  <p:tag name="CHARTSTRINGREV" val="13 17"/>
  <p:tag name="CHARTSTRINGSTDPER" val="0.566666666666667 0.433333333333333"/>
  <p:tag name="CHARTSTRINGREVPER" val="0.433333333333333 0.566666666666667"/>
  <p:tag name="ANONYMOUSTEMP" val="False"/>
</p:tagLst>
</file>

<file path=ppt/tags/tag42.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43.xml><?xml version="1.0" encoding="utf-8"?>
<p:tagLst xmlns:a="http://schemas.openxmlformats.org/drawingml/2006/main" xmlns:r="http://schemas.openxmlformats.org/officeDocument/2006/relationships" xmlns:p="http://schemas.openxmlformats.org/presentationml/2006/main">
  <p:tag name="CHARTTYPE" val="0"/>
</p:tagLst>
</file>

<file path=ppt/tags/tag4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5.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46.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47.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1"/>
  <p:tag name="NOPREFERENCE" val="False"/>
  <p:tag name="DELIMITERS" val="3.1"/>
  <p:tag name="SLIDEID" val="439377336F3C41809B7A4EE0156CDCBD"/>
  <p:tag name="SLIDETYPE" val="Q"/>
  <p:tag name="DEMOGRAPHIC" val="False"/>
  <p:tag name="SPEEDSCORING" val="False"/>
  <p:tag name="CORRECTPOINTVALUE" val="1"/>
  <p:tag name="QUESTIONALIAS" val="{l, i, b, e, r, t, y}  {l, i, b, e, r, t, y} "/>
  <p:tag name="VALUEFORMAT" val="0%"/>
  <p:tag name="ANSWERSALIAS" val="True|smicln|False"/>
  <p:tag name="COUNTDOWNSECONDS" val="10"/>
  <p:tag name="SLIDEORDER" val="2"/>
  <p:tag name="SLIDEGUID" val="A9FB99A4051748CD8FCC0D650A233E0A"/>
  <p:tag name="INCORRECTPOINTVALUE" val="1"/>
  <p:tag name="VALUES" val="Incorrect|smicln|Correct"/>
  <p:tag name="RESTORECOUNTDOWNTIMER" val="True"/>
  <p:tag name="COUNTDOWNHEIGHT" val="90"/>
  <p:tag name="COUNTDOWNWIDTH" val="70"/>
  <p:tag name="RESPONSESGATHERED" val="True"/>
  <p:tag name="TOTALRESPONSES" val="30"/>
  <p:tag name="RESPONSECOUNT" val="30"/>
  <p:tag name="SLICED" val="False"/>
  <p:tag name="RESPONSES" val="1;1;2;1;1;2;1;2;1;1;2;2;2;2;1;2;1;2;1;1;1;1;1;1;1;2;1;1;2;2;"/>
  <p:tag name="CHARTSTRINGSTD" val="18 12"/>
  <p:tag name="CHARTSTRINGREV" val="12 18"/>
  <p:tag name="CHARTSTRINGSTDPER" val="0.6 0.4"/>
  <p:tag name="CHARTSTRINGREVPER" val="0.4 0.6"/>
  <p:tag name="ANONYMOUSTEMP" val="False"/>
</p:tagLst>
</file>

<file path=ppt/tags/tag48.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49.xml><?xml version="1.0" encoding="utf-8"?>
<p:tagLst xmlns:a="http://schemas.openxmlformats.org/drawingml/2006/main" xmlns:r="http://schemas.openxmlformats.org/officeDocument/2006/relationships" xmlns:p="http://schemas.openxmlformats.org/presentationml/2006/main">
  <p:tag name="CHARTTYPE" val="0"/>
</p:tagLst>
</file>

<file path=ppt/tags/tag5.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32"/>
  <p:tag name="FONTSIZE" val="28"/>
  <p:tag name="BULLETTYPE" val="ppBulletArabicPeriod"/>
  <p:tag name="ANSWERTEXT" val="2 gal&#10;7 gal&#10;21 gal&#10;62 gal&#10;77 gal"/>
</p:tagLst>
</file>

<file path=ppt/tags/tag5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1.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52.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53.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0"/>
  <p:tag name="NOPREFERENCE" val="False"/>
  <p:tag name="DELIMITERS" val="3.1"/>
  <p:tag name="SLIDEID" val="BFE7DE028D664983B0FDE842D77D8C12"/>
  <p:tag name="SLIDETYPE" val="Q"/>
  <p:tag name="DEMOGRAPHIC" val="False"/>
  <p:tag name="SPEEDSCORING" val="False"/>
  <p:tag name="CORRECTPOINTVALUE" val="1"/>
  <p:tag name="QUESTIONALIAS" val="{l, i, b, e, r, t, y}  {l, i, b, e, r, t, y}"/>
  <p:tag name="VALUEFORMAT" val="0%"/>
  <p:tag name="ANSWERSALIAS" val="True|smicln|False"/>
  <p:tag name="COUNTDOWNSECONDS" val="10"/>
  <p:tag name="SLIDEORDER" val="2"/>
  <p:tag name="SLIDEGUID" val="FBB42A85084844168566093C36DA22D3"/>
  <p:tag name="RESPONSECOUNT" val="30"/>
  <p:tag name="SLICED" val="False"/>
  <p:tag name="RESPONSES" val="1;2;1;2;1;2;1;1;1;1;1;2;1;1;2;2;2;1;2;1;2;1;2;1;2;1;1;2;1;2;"/>
  <p:tag name="CHARTSTRINGSTD" val="17 13"/>
  <p:tag name="CHARTSTRINGREV" val="13 17"/>
  <p:tag name="CHARTSTRINGSTDPER" val="0.566666666666667 0.433333333333333"/>
  <p:tag name="CHARTSTRINGREVPER" val="0.433333333333333 0.566666666666667"/>
  <p:tag name="INCORRECTPOINTVALUE" val="1"/>
  <p:tag name="VALUES" val="Correct|smicln|Incorrect"/>
  <p:tag name="RESPONSESGATHERED" val="False"/>
  <p:tag name="RESTORECOUNTDOWNTIMER" val="True"/>
  <p:tag name="COUNTDOWNHEIGHT" val="90"/>
  <p:tag name="COUNTDOWNWIDTH" val="70"/>
  <p:tag name="TOTALRESPONSES" val="0"/>
  <p:tag name="ANONYMOUSTEMP" val="False"/>
</p:tagLst>
</file>

<file path=ppt/tags/tag54.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55.xml><?xml version="1.0" encoding="utf-8"?>
<p:tagLst xmlns:a="http://schemas.openxmlformats.org/drawingml/2006/main" xmlns:r="http://schemas.openxmlformats.org/officeDocument/2006/relationships" xmlns:p="http://schemas.openxmlformats.org/presentationml/2006/main">
  <p:tag name="CHARTTYPE" val="0"/>
</p:tagLst>
</file>

<file path=ppt/tags/tag56.xml><?xml version="1.0" encoding="utf-8"?>
<p:tagLst xmlns:a="http://schemas.openxmlformats.org/drawingml/2006/main" xmlns:r="http://schemas.openxmlformats.org/officeDocument/2006/relationships" xmlns:p="http://schemas.openxmlformats.org/presentationml/2006/main">
  <p:tag name="CORSHAPE" val="True"/>
  <p:tag name="SHAPETYPE" val="3"/>
</p:tagLst>
</file>

<file path=ppt/tags/tag57.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58.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59.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1"/>
  <p:tag name="NOPREFERENCE" val="False"/>
  <p:tag name="DELIMITERS" val="3.1"/>
  <p:tag name="SLIDEID" val="C56DFAB851EE43FE9090E74A74A9FA72"/>
  <p:tag name="SLIDETYPE" val="Q"/>
  <p:tag name="DEMOGRAPHIC" val="False"/>
  <p:tag name="SPEEDSCORING" val="False"/>
  <p:tag name="CORRECTPOINTVALUE" val="1"/>
  <p:tag name="QUESTIONALIAS" val="{l, i, b, e, r, t, y}  {l, i, b, e, r, t, y} "/>
  <p:tag name="VALUEFORMAT" val="0%"/>
  <p:tag name="ANSWERSALIAS" val="True|smicln|False"/>
  <p:tag name="COUNTDOWNSECONDS" val="10"/>
  <p:tag name="SLIDEORDER" val="2"/>
  <p:tag name="SLIDEGUID" val="230D4CB4157E4446A9B6CE8A69961B33"/>
  <p:tag name="RESPONSECOUNT" val="30"/>
  <p:tag name="SLICED" val="False"/>
  <p:tag name="RESPONSES" val="1;2;2;2;1;1;1;1;1;1;1;2;2;1;2;2;1;2;2;2;1;1;1;2;2;1;2;2;1;2;"/>
  <p:tag name="CHARTSTRINGSTD" val="15 15"/>
  <p:tag name="CHARTSTRINGREV" val="15 15"/>
  <p:tag name="CHARTSTRINGSTDPER" val="0.5 0.5"/>
  <p:tag name="CHARTSTRINGREVPER" val="0.5 0.5"/>
  <p:tag name="INCORRECTPOINTVALUE" val="1"/>
  <p:tag name="VALUES" val="Incorrect|smicln|Correct"/>
  <p:tag name="RESPONSESGATHERED" val="False"/>
  <p:tag name="RESTORECOUNTDOWNTIMER" val="True"/>
  <p:tag name="COUNTDOWNHEIGHT" val="90"/>
  <p:tag name="COUNTDOWNWIDTH" val="70"/>
  <p:tag name="TOTALRESPONSES" val="0"/>
  <p:tag name="ANONYMOUSTEMP" val="False"/>
</p:tagLst>
</file>

<file path=ppt/tags/tag6.xml><?xml version="1.0" encoding="utf-8"?>
<p:tagLst xmlns:a="http://schemas.openxmlformats.org/drawingml/2006/main" xmlns:r="http://schemas.openxmlformats.org/officeDocument/2006/relationships" xmlns:p="http://schemas.openxmlformats.org/presentationml/2006/main">
  <p:tag name="SLIDEID" val="66B954ECB63E44EDA6604826DC990928"/>
  <p:tag name="SLIDETYPE" val="Q"/>
  <p:tag name="DEMOGRAPHIC" val="False"/>
  <p:tag name="TEAMASSIGN" val="False"/>
  <p:tag name="SPEEDSCORING" val="False"/>
  <p:tag name="CORRECTPOINTVALUE" val="1"/>
  <p:tag name="ZEROBASED" val="False"/>
  <p:tag name="NUMRESPONSES" val="1"/>
  <p:tag name="AUTOADVANCE" val="False"/>
  <p:tag name="DELIMITERS" val="3.1"/>
  <p:tag name="VALUEFORMAT" val="0%"/>
  <p:tag name="INCORRECTPOINTVALUE" val="1"/>
  <p:tag name="SLIDEORDER" val="3"/>
  <p:tag name="SLIDEGUID" val="A5C59ED7647A4C66AFCF22E8B2405A5F"/>
  <p:tag name="QUESTIONALIAS" val="Example:  Dripping Faucet #2 (1.3.26)"/>
  <p:tag name="ANSWERSALIAS" val="7.5 days|smicln|.77 days|smicln|1.4 days|smicln|14.0 days"/>
  <p:tag name="CHARTHEIGHT" val="261.1035"/>
  <p:tag name="CHARTWIDTH" val="214.509"/>
  <p:tag name="RESTORECHART" val="False"/>
  <p:tag name="VALUES" val="Incorrect|smicln|Correct|smicln|Incorrect|smicln|Incorrect"/>
  <p:tag name="TOTALRESPONSES" val="30"/>
  <p:tag name="RESPONSECOUNT" val="30"/>
  <p:tag name="SLICED" val="False"/>
  <p:tag name="RESPONSES" val="2;3;2;3;2;1;3;1;3;4;1;3;3;2;4;2;3;1;1;4;1;1;4;1;1;2;3;3;1;3;"/>
  <p:tag name="CHARTSTRINGSTD" val="10 6 10 4"/>
  <p:tag name="CHARTSTRINGREV" val="4 10 6 10"/>
  <p:tag name="CHARTSTRINGSTDPER" val="0.333333333333333 0.2 0.333333333333333 0.133333333333333"/>
  <p:tag name="CHARTSTRINGREVPER" val="0.133333333333333 0.333333333333333 0.2 0.333333333333333"/>
  <p:tag name="RESPONSESGATHERED" val="False"/>
  <p:tag name="ANONYMOUSTEMP" val="False"/>
</p:tagLst>
</file>

<file path=ppt/tags/tag60.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61.xml><?xml version="1.0" encoding="utf-8"?>
<p:tagLst xmlns:a="http://schemas.openxmlformats.org/drawingml/2006/main" xmlns:r="http://schemas.openxmlformats.org/officeDocument/2006/relationships" xmlns:p="http://schemas.openxmlformats.org/presentationml/2006/main">
  <p:tag name="CHARTTYPE" val="0"/>
</p:tagLst>
</file>

<file path=ppt/tags/tag6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3.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64.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65.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1"/>
  <p:tag name="NOPREFERENCE" val="False"/>
  <p:tag name="DELIMITERS" val="3.1"/>
  <p:tag name="SLIDEID" val="84A59BFBD2804FD1B08498F3B36F29D8"/>
  <p:tag name="SLIDETYPE" val="Q"/>
  <p:tag name="DEMOGRAPHIC" val="False"/>
  <p:tag name="SPEEDSCORING" val="False"/>
  <p:tag name="CORRECTPOINTVALUE" val="1"/>
  <p:tag name="QUESTIONALIAS" val="  {l, i, b, e, r, t, y}"/>
  <p:tag name="VALUEFORMAT" val="0%"/>
  <p:tag name="ANSWERSALIAS" val="True|smicln|False"/>
  <p:tag name="COUNTDOWNSECONDS" val="10"/>
  <p:tag name="SLIDEORDER" val="2"/>
  <p:tag name="SLIDEGUID" val="C1594136857A439AAC1E27DFBD10F4BC"/>
  <p:tag name="RESPONSECOUNT" val="30"/>
  <p:tag name="SLICED" val="False"/>
  <p:tag name="RESPONSES" val="1;2;2;1;1;2;2;1;2;2;2;2;2;1;1;1;1;2;1;2;2;1;2;2;1;1;2;2;1;1;"/>
  <p:tag name="CHARTSTRINGSTD" val="14 16"/>
  <p:tag name="CHARTSTRINGREV" val="16 14"/>
  <p:tag name="CHARTSTRINGSTDPER" val="0.466666666666667 0.533333333333333"/>
  <p:tag name="CHARTSTRINGREVPER" val="0.533333333333333 0.466666666666667"/>
  <p:tag name="INCORRECTPOINTVALUE" val="1"/>
  <p:tag name="VALUES" val="Incorrect|smicln|Correct"/>
  <p:tag name="RESPONSESGATHERED" val="False"/>
  <p:tag name="RESTORECOUNTDOWNTIMER" val="True"/>
  <p:tag name="COUNTDOWNHEIGHT" val="90"/>
  <p:tag name="COUNTDOWNWIDTH" val="70"/>
  <p:tag name="TOTALRESPONSES" val="0"/>
  <p:tag name="ANONYMOUSTEMP" val="False"/>
</p:tagLst>
</file>

<file path=ppt/tags/tag66.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67.xml><?xml version="1.0" encoding="utf-8"?>
<p:tagLst xmlns:a="http://schemas.openxmlformats.org/drawingml/2006/main" xmlns:r="http://schemas.openxmlformats.org/officeDocument/2006/relationships" xmlns:p="http://schemas.openxmlformats.org/presentationml/2006/main">
  <p:tag name="CHARTTYPE" val="0"/>
</p:tagLst>
</file>

<file path=ppt/tags/tag6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9.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7.xml><?xml version="1.0" encoding="utf-8"?>
<p:tagLst xmlns:a="http://schemas.openxmlformats.org/drawingml/2006/main" xmlns:r="http://schemas.openxmlformats.org/officeDocument/2006/relationships" xmlns:p="http://schemas.openxmlformats.org/presentationml/2006/main">
  <p:tag name="CHARTTYPE" val="0"/>
</p:tagLst>
</file>

<file path=ppt/tags/tag70.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71.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0"/>
  <p:tag name="NOPREFERENCE" val="False"/>
  <p:tag name="DELIMITERS" val="3.1"/>
  <p:tag name="SLIDEID" val="AC12048B322B4E339E176D952E1DFDD5"/>
  <p:tag name="SLIDETYPE" val="Q"/>
  <p:tag name="DEMOGRAPHIC" val="False"/>
  <p:tag name="SPEEDSCORING" val="False"/>
  <p:tag name="CORRECTPOINTVALUE" val="1"/>
  <p:tag name="QUESTIONALIAS" val="  {l, i, b, e, r, t, y}"/>
  <p:tag name="VALUEFORMAT" val="0%"/>
  <p:tag name="ANSWERSALIAS" val="True|smicln|False"/>
  <p:tag name="COUNTDOWNSECONDS" val="10"/>
  <p:tag name="SLIDEORDER" val="2"/>
  <p:tag name="SLIDEGUID" val="6931373720F7427797D2641BAB2B19F5"/>
  <p:tag name="RESPONSECOUNT" val="30"/>
  <p:tag name="SLICED" val="False"/>
  <p:tag name="RESPONSES" val="2;2;2;1;2;1;2;2;2;1;1;1;2;2;2;1;2;2;2;1;1;1;2;2;2;1;2;1;2;2;"/>
  <p:tag name="CHARTSTRINGSTD" val="11 19"/>
  <p:tag name="CHARTSTRINGREV" val="19 11"/>
  <p:tag name="CHARTSTRINGSTDPER" val="0.366666666666667 0.633333333333333"/>
  <p:tag name="CHARTSTRINGREVPER" val="0.633333333333333 0.366666666666667"/>
  <p:tag name="INCORRECTPOINTVALUE" val="1"/>
  <p:tag name="VALUES" val="Correct|smicln|Incorrect"/>
  <p:tag name="RESPONSESGATHERED" val="False"/>
  <p:tag name="RESTORECOUNTDOWNTIMER" val="True"/>
  <p:tag name="COUNTDOWNHEIGHT" val="90"/>
  <p:tag name="COUNTDOWNWIDTH" val="70"/>
  <p:tag name="TOTALRESPONSES" val="0"/>
  <p:tag name="ANONYMOUSTEMP" val="False"/>
</p:tagLst>
</file>

<file path=ppt/tags/tag72.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73.xml><?xml version="1.0" encoding="utf-8"?>
<p:tagLst xmlns:a="http://schemas.openxmlformats.org/drawingml/2006/main" xmlns:r="http://schemas.openxmlformats.org/officeDocument/2006/relationships" xmlns:p="http://schemas.openxmlformats.org/presentationml/2006/main">
  <p:tag name="CHARTTYPE" val="0"/>
</p:tagLst>
</file>

<file path=ppt/tags/tag7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5.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76.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77.xml><?xml version="1.0" encoding="utf-8"?>
<p:tagLst xmlns:a="http://schemas.openxmlformats.org/drawingml/2006/main" xmlns:r="http://schemas.openxmlformats.org/officeDocument/2006/relationships" xmlns:p="http://schemas.openxmlformats.org/presentationml/2006/main">
  <p:tag name="CPSSLIDEREVISION" val="1.0.0"/>
  <p:tag name="CPSSLIDETEMPLATE" val="True/False"/>
  <p:tag name="CORRECTANSWERSTEM" val="1"/>
  <p:tag name="NOPREFERENCE" val="False"/>
  <p:tag name="DELIMITERS" val="3.1"/>
  <p:tag name="SLIDEID" val="1B4AC1310885410C97D264D83EBA33FE"/>
  <p:tag name="SLIDETYPE" val="Q"/>
  <p:tag name="DEMOGRAPHIC" val="False"/>
  <p:tag name="SPEEDSCORING" val="False"/>
  <p:tag name="CORRECTPOINTVALUE" val="1"/>
  <p:tag name="QUESTIONALIAS" val="{}  {l, i, b, e, r, t, y}"/>
  <p:tag name="VALUEFORMAT" val="0%"/>
  <p:tag name="ANSWERSALIAS" val="True|smicln|False"/>
  <p:tag name="COUNTDOWNSECONDS" val="10"/>
  <p:tag name="SLIDEORDER" val="2"/>
  <p:tag name="SLIDEGUID" val="1F8C6FAA23054067BA09358697CBD149"/>
  <p:tag name="INCORRECTPOINTVALUE" val="1"/>
  <p:tag name="VALUES" val="Incorrect|smicln|Correct"/>
  <p:tag name="RESTORECOUNTDOWNTIMER" val="True"/>
  <p:tag name="COUNTDOWNHEIGHT" val="90"/>
  <p:tag name="COUNTDOWNWIDTH" val="70"/>
  <p:tag name="RESPONSESGATHERED" val="True"/>
  <p:tag name="TOTALRESPONSES" val="30"/>
  <p:tag name="RESPONSECOUNT" val="30"/>
  <p:tag name="SLICED" val="False"/>
  <p:tag name="RESPONSES" val="2;2;2;2;2;2;2;1;2;2;2;1;2;1;2;1;1;2;1;2;2;1;1;2;2;2;1;2;2;2;"/>
  <p:tag name="CHARTSTRINGSTD" val="9 21"/>
  <p:tag name="CHARTSTRINGREV" val="21 9"/>
  <p:tag name="CHARTSTRINGSTDPER" val="0.3 0.7"/>
  <p:tag name="CHARTSTRINGREVPER" val="0.7 0.3"/>
  <p:tag name="ANONYMOUSTEMP" val="False"/>
</p:tagLst>
</file>

<file path=ppt/tags/tag78.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79.xml><?xml version="1.0" encoding="utf-8"?>
<p:tagLst xmlns:a="http://schemas.openxmlformats.org/drawingml/2006/main" xmlns:r="http://schemas.openxmlformats.org/officeDocument/2006/relationships" xmlns:p="http://schemas.openxmlformats.org/presentationml/2006/main">
  <p:tag name="CHARTTYPE" val="0"/>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36"/>
  <p:tag name="FONTSIZE" val="28"/>
  <p:tag name="BULLETTYPE" val="ppBulletArabicPeriod"/>
  <p:tag name="ANSWERTEXT" val="7.5 days&#10;.77 days&#10;1.4 days&#10;14.0 days"/>
</p:tagLst>
</file>

<file path=ppt/tags/tag8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1.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2"/>
  <p:tag name="TEXTLENGTH" val="10"/>
  <p:tag name="FONTSIZE" val="28"/>
  <p:tag name="BULLETTYPE" val="ppBulletArabicPeriod"/>
  <p:tag name="ANSWERTEXT" val="True&#10;False"/>
</p:tagLst>
</file>

<file path=ppt/tags/tag82.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8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4.xml><?xml version="1.0" encoding="utf-8"?>
<p:tagLst xmlns:a="http://schemas.openxmlformats.org/drawingml/2006/main" xmlns:r="http://schemas.openxmlformats.org/officeDocument/2006/relationships" xmlns:p="http://schemas.openxmlformats.org/presentationml/2006/main">
  <p:tag name="SLIDEGUID" val="30645F6616064E66B52D1F0130FB60BC"/>
  <p:tag name="SLIDEID" val="30645F6616064E66B52D1F0130FB60BC"/>
  <p:tag name="SLIDEORDER" val="1"/>
  <p:tag name="SLIDETYPE" val="Q"/>
  <p:tag name="DEMOGRAPHIC" val="False"/>
  <p:tag name="TEAMASSIGN" val="False"/>
  <p:tag name="SPEEDSCORING" val="False"/>
  <p:tag name="CORRECTPOINTVALUE" val="1"/>
  <p:tag name="INCORRECTPOINTVALUE" val="1"/>
  <p:tag name="ZEROBASED" val="False"/>
  <p:tag name="NUMRESPONSES" val="1"/>
  <p:tag name="AUTOADVANCE" val="True"/>
  <p:tag name="DELIMITERS" val="3.1"/>
  <p:tag name="VALUEFORMAT" val="0%"/>
  <p:tag name="ANSWERSALIAS" val="{f, r, g}|smicln|{a, h}|smicln|{c, w, b, t}"/>
  <p:tag name="QUESTIONALIAS" val="A ∩ B' = ?"/>
  <p:tag name="VALUES" val="Incorrect|smicln|Incorrect|smicln|Correct"/>
  <p:tag name="RESPONSESGATHERED" val="True"/>
  <p:tag name="TOTALRESPONSES" val="30"/>
  <p:tag name="RESPONSECOUNT" val="30"/>
  <p:tag name="SLICED" val="False"/>
  <p:tag name="RESPONSES" val="1;3;3;3;3;1;3;2;1;2;3;2;3;1;1;2;2;2;3;2;3;2;3;1;3;3;2;2;3;2;"/>
  <p:tag name="CHARTSTRINGSTD" val="6 11 13"/>
  <p:tag name="CHARTSTRINGREV" val="13 11 6"/>
  <p:tag name="CHARTSTRINGSTDPER" val="0.2 0.366666666666667 0.433333333333333"/>
  <p:tag name="CHARTSTRINGREVPER" val="0.433333333333333 0.366666666666667 0.2"/>
  <p:tag name="ANONYMOUSTEMP" val="False"/>
</p:tagLst>
</file>

<file path=ppt/tags/tag85.xml><?xml version="1.0" encoding="utf-8"?>
<p:tagLst xmlns:a="http://schemas.openxmlformats.org/drawingml/2006/main" xmlns:r="http://schemas.openxmlformats.org/officeDocument/2006/relationships" xmlns:p="http://schemas.openxmlformats.org/presentationml/2006/main">
  <p:tag name="CHARTTYPE" val="0"/>
</p:tagLst>
</file>

<file path=ppt/tags/tag86.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29"/>
  <p:tag name="FONTSIZE" val="28"/>
  <p:tag name="BULLETTYPE" val="ppBulletArabicPeriod"/>
  <p:tag name="ANSWERTEXT" val="{f, r, g}&#10;{a, h}&#10;{c, w, b, t}"/>
</p:tagLst>
</file>

<file path=ppt/tags/tag8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8.xml><?xml version="1.0" encoding="utf-8"?>
<p:tagLst xmlns:a="http://schemas.openxmlformats.org/drawingml/2006/main" xmlns:r="http://schemas.openxmlformats.org/officeDocument/2006/relationships" xmlns:p="http://schemas.openxmlformats.org/presentationml/2006/main">
  <p:tag name="CPSSLIDEREVISION" val="1.0.0"/>
  <p:tag name="CPSSLIDETEMPLATE" val="3 Answer"/>
  <p:tag name="CORRECTANSWERSTEM" val="1"/>
  <p:tag name="NOPREFERENCE" val="False"/>
  <p:tag name="SLIDEGUID" val="D7C23D740C9E49B093B12339D1233746"/>
  <p:tag name="SLIDEID" val="D7C23D740C9E49B093B12339D1233746"/>
  <p:tag name="SLIDEORDER" val="1"/>
  <p:tag name="SLIDETYPE" val="Q"/>
  <p:tag name="DEMOGRAPHIC" val="False"/>
  <p:tag name="SPEEDSCORING" val="False"/>
  <p:tag name="CORRECTPOINTVALUE" val="1"/>
  <p:tag name="INCORRECTPOINTVALUE" val="1"/>
  <p:tag name="QUESTIONALIAS" val="Example:"/>
  <p:tag name="VALUEFORMAT" val="0%"/>
  <p:tag name="ANSWERSALIAS" val="(A  B) – C|smicln|C'  (A  B)|smicln|(A  B)  C"/>
  <p:tag name="DELIMITERS" val="3.1"/>
  <p:tag name="VALUES" val="Incorrect|smicln|Correct|smicln|Incorrect"/>
  <p:tag name="RESPONSESGATHERED" val="True"/>
  <p:tag name="TOTALRESPONSES" val="30"/>
  <p:tag name="RESPONSECOUNT" val="30"/>
  <p:tag name="SLICED" val="False"/>
  <p:tag name="RESPONSES" val="1;3;3;1;2;2;3;3;1;3;1;2;2;3;2;2;1;1;1;1;2;3;1;2;3;3;3;1;3;3;"/>
  <p:tag name="CHARTSTRINGSTD" val="10 8 12"/>
  <p:tag name="CHARTSTRINGREV" val="12 8 10"/>
  <p:tag name="CHARTSTRINGSTDPER" val="0.333333333333333 0.266666666666667 0.4"/>
  <p:tag name="CHARTSTRINGREVPER" val="0.4 0.266666666666667 0.333333333333333"/>
  <p:tag name="ANONYMOUSTEMP" val="False"/>
</p:tagLst>
</file>

<file path=ppt/tags/tag89.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9.xml><?xml version="1.0" encoding="utf-8"?>
<p:tagLst xmlns:a="http://schemas.openxmlformats.org/drawingml/2006/main" xmlns:r="http://schemas.openxmlformats.org/officeDocument/2006/relationships" xmlns:p="http://schemas.openxmlformats.org/presentationml/2006/main">
  <p:tag name="CPSSLIDEREVISION" val="1.0.0"/>
  <p:tag name="CPSSLIDETEMPLATE" val="2 Answer"/>
  <p:tag name="CORRECTANSWERSTEM" val="4"/>
  <p:tag name="NOPREFERENCE" val="False"/>
  <p:tag name="DELIMITERS" val="3.1"/>
  <p:tag name="SLIDEID" val="1198428367A047FF8D73EA4AA7572553"/>
  <p:tag name="SLIDETYPE" val="Q"/>
  <p:tag name="DEMOGRAPHIC" val="False"/>
  <p:tag name="SPEEDSCORING" val="False"/>
  <p:tag name="CORRECTPOINTVALUE" val="100"/>
  <p:tag name="INCORRECTPOINTVALUE" val="0"/>
  <p:tag name="VALUEFORMAT" val="0%"/>
  <p:tag name="ANSWERSALIAS" val="The set of professional actors.|smicln|The set of American men.|smicln|The set of American citizens.|smicln|The set of followers of Christian Science.|smicln|It depends on the discussion."/>
  <p:tag name="QUESTIONALIAS" val="Review:  Universal set"/>
  <p:tag name="SLIDEORDER" val="3"/>
  <p:tag name="SLIDEGUID" val="78B9A7F180B249B89AC3927A39831C70"/>
  <p:tag name="VALUES" val="Incorrect|smicln|Incorrect|smicln|Incorrect|smicln|Incorrect|smicln|Correct"/>
  <p:tag name="TOTALRESPONSES" val="30"/>
  <p:tag name="RESPONSECOUNT" val="30"/>
  <p:tag name="SLICED" val="False"/>
  <p:tag name="RESPONSES" val="4;4;2;1;3;1;3;3;3;3;4;3;3;2;2;2;5;2;4;3;3;3;2;4;1;5;5;2;2;4;"/>
  <p:tag name="CHARTSTRINGSTD" val="3 8 10 6 3"/>
  <p:tag name="CHARTSTRINGREV" val="3 6 10 8 3"/>
  <p:tag name="CHARTSTRINGSTDPER" val="0.1 0.266666666666667 0.333333333333333 0.2 0.1"/>
  <p:tag name="CHARTSTRINGREVPER" val="0.1 0.2 0.333333333333333 0.266666666666667 0.1"/>
  <p:tag name="RESPONSESGATHERED" val="False"/>
  <p:tag name="ANONYMOUSTEMP" val="False"/>
</p:tagLst>
</file>

<file path=ppt/tags/tag90.xml><?xml version="1.0" encoding="utf-8"?>
<p:tagLst xmlns:a="http://schemas.openxmlformats.org/drawingml/2006/main" xmlns:r="http://schemas.openxmlformats.org/officeDocument/2006/relationships" xmlns:p="http://schemas.openxmlformats.org/presentationml/2006/main">
  <p:tag name="CHARTTYPE" val="0"/>
</p:tagLst>
</file>

<file path=ppt/tags/tag91.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OLDNUMANSWERS" val="3"/>
  <p:tag name="TEXTLENGTH" val="36"/>
  <p:tag name="FONTSIZE" val="28"/>
  <p:tag name="BULLETTYPE" val="ppBulletArabicPeriod"/>
  <p:tag name="ANSWERTEXT" val="(A  B) – C&#10;C'  (A  B)&#10;(A  B)  C"/>
</p:tagLst>
</file>

<file path=ppt/tags/tag92.xml><?xml version="1.0" encoding="utf-8"?>
<p:tagLst xmlns:a="http://schemas.openxmlformats.org/drawingml/2006/main" xmlns:r="http://schemas.openxmlformats.org/officeDocument/2006/relationships" xmlns:p="http://schemas.openxmlformats.org/presentationml/2006/main">
  <p:tag name="CPSSLIDEREVISION" val="1.0.0"/>
  <p:tag name="CPSSLIDETEMPLATE" val="2 Answer"/>
  <p:tag name="CORRECTANSWERSTEM" val="1"/>
  <p:tag name="NOPREFERENCE" val="False"/>
  <p:tag name="SLIDEGUID" val="B2BDF059DE0140A89C56586562E59921"/>
  <p:tag name="SLIDEID" val="B2BDF059DE0140A89C56586562E59921"/>
  <p:tag name="SLIDEORDER" val="1"/>
  <p:tag name="SLIDETYPE" val="Q"/>
  <p:tag name="DEMOGRAPHIC" val="False"/>
  <p:tag name="SPEEDSCORING" val="False"/>
  <p:tag name="CORRECTPOINTVALUE" val="1"/>
  <p:tag name="INCORRECTPOINTVALUE" val="1"/>
  <p:tag name="QUESTIONALIAS" val="Example:   Writing Negations"/>
  <p:tag name="VALUEFORMAT" val="0%"/>
  <p:tag name="ANSWERSALIAS" val="Some candy bars do not contain nuts.|smicln|No candy bars contain nuts."/>
  <p:tag name="VALUES" val="Incorrect|smicln|Correct"/>
  <p:tag name="RESPONSESGATHERED" val="True"/>
  <p:tag name="TOTALRESPONSES" val="30"/>
  <p:tag name="RESPONSECOUNT" val="30"/>
  <p:tag name="SLICED" val="False"/>
  <p:tag name="RESPONSES" val="2;2;1;2;2;2;1;1;2;2;2;2;1;2;2;2;1;2;2;2;1;2;2;2;2;2;2;1;2;1;"/>
  <p:tag name="CHARTSTRINGSTD" val="8 22"/>
  <p:tag name="CHARTSTRINGREV" val="22 8"/>
  <p:tag name="CHARTSTRINGSTDPER" val="0.266666666666667 0.733333333333333"/>
  <p:tag name="CHARTSTRINGREVPER" val="0.733333333333333 0.266666666666667"/>
  <p:tag name="ANONYMOUSTEMP" val="False"/>
</p:tagLst>
</file>

<file path=ppt/tags/tag93.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94.xml><?xml version="1.0" encoding="utf-8"?>
<p:tagLst xmlns:a="http://schemas.openxmlformats.org/drawingml/2006/main" xmlns:r="http://schemas.openxmlformats.org/officeDocument/2006/relationships" xmlns:p="http://schemas.openxmlformats.org/presentationml/2006/main">
  <p:tag name="CORSHAPE" val="True"/>
  <p:tag name="SHAPETYPE" val="3"/>
</p:tagLst>
</file>

<file path=ppt/tags/tag95.xml><?xml version="1.0" encoding="utf-8"?>
<p:tagLst xmlns:a="http://schemas.openxmlformats.org/drawingml/2006/main" xmlns:r="http://schemas.openxmlformats.org/officeDocument/2006/relationships" xmlns:p="http://schemas.openxmlformats.org/presentationml/2006/main">
  <p:tag name="CPSSHAPETYPE" val="AnswerStems"/>
  <p:tag name="ANSWERBULLETS" val="3"/>
  <p:tag name="TEXTLENGTH" val="64"/>
  <p:tag name="FONTSIZE" val="28"/>
  <p:tag name="BULLETTYPE" val="ppBulletArabicPeriod"/>
  <p:tag name="ANSWERTEXT" val="Some candy bars do not contain nuts.&#10;No candy bars contain nuts."/>
  <p:tag name="OLDNUMANSWERS" val="2"/>
</p:tagLst>
</file>

<file path=ppt/tags/tag96.xml><?xml version="1.0" encoding="utf-8"?>
<p:tagLst xmlns:a="http://schemas.openxmlformats.org/drawingml/2006/main" xmlns:r="http://schemas.openxmlformats.org/officeDocument/2006/relationships" xmlns:p="http://schemas.openxmlformats.org/presentationml/2006/main">
  <p:tag name="NOPREFERENCE" val="False"/>
</p:tagLst>
</file>

<file path=ppt/tags/tag97.xml><?xml version="1.0" encoding="utf-8"?>
<p:tagLst xmlns:a="http://schemas.openxmlformats.org/drawingml/2006/main" xmlns:r="http://schemas.openxmlformats.org/officeDocument/2006/relationships" xmlns:p="http://schemas.openxmlformats.org/presentationml/2006/main">
  <p:tag name="CPSSLIDEREVISION" val="1.0.0"/>
  <p:tag name="CPSSLIDETEMPLATE" val="3 Answer"/>
  <p:tag name="CORRECTANSWERSTEM" val="1"/>
  <p:tag name="NOPREFERENCE" val="False"/>
  <p:tag name="SLIDEGUID" val="75772B8DD2614DE0B7DFF412A2973223"/>
  <p:tag name="SLIDEID" val="75772B8DD2614DE0B7DFF412A2973223"/>
  <p:tag name="SLIDEORDER" val="1"/>
  <p:tag name="SLIDETYPE" val="Q"/>
  <p:tag name="DEMOGRAPHIC" val="False"/>
  <p:tag name="SPEEDSCORING" val="False"/>
  <p:tag name="CORRECTPOINTVALUE" val="1"/>
  <p:tag name="INCORRECTPOINTVALUE" val="1"/>
  <p:tag name="QUESTIONALIAS" val="Practice:  Write the Negation"/>
  <p:tag name="VALUEFORMAT" val="0%"/>
  <p:tag name="ANSWERSALIAS" val="Some dogs with long hair do get cold.|smicln|All dogs with long hair get cold.|smicln|Some dogs with short hair do not get cold"/>
  <p:tag name="VALUES" val="Incorrect|smicln|Correct|smicln|Incorrect"/>
  <p:tag name="RESPONSESGATHERED" val="True"/>
  <p:tag name="TOTALRESPONSES" val="30"/>
  <p:tag name="RESPONSECOUNT" val="30"/>
  <p:tag name="SLICED" val="False"/>
  <p:tag name="RESPONSES" val="1;1;1;2;1;3;2;2;3;3;3;1;3;3;2;2;2;1;3;1;2;2;3;3;1;1;2;2;3;1;"/>
  <p:tag name="CHARTSTRINGSTD" val="10 10 10"/>
  <p:tag name="CHARTSTRINGREV" val="10 10 10"/>
  <p:tag name="CHARTSTRINGSTDPER" val="0.333333333333333 0.333333333333333 0.333333333333333"/>
  <p:tag name="CHARTSTRINGREVPER" val="0.333333333333333 0.333333333333333 0.333333333333333"/>
  <p:tag name="ANONYMOUSTEMP" val="False"/>
</p:tagLst>
</file>

<file path=ppt/tags/tag98.xml><?xml version="1.0" encoding="utf-8"?>
<p:tagLst xmlns:a="http://schemas.openxmlformats.org/drawingml/2006/main" xmlns:r="http://schemas.openxmlformats.org/officeDocument/2006/relationships" xmlns:p="http://schemas.openxmlformats.org/presentationml/2006/main">
  <p:tag name="CPSSHAPETYPE" val="QuestionStem"/>
</p:tagLst>
</file>

<file path=ppt/tags/tag99.xml><?xml version="1.0" encoding="utf-8"?>
<p:tagLst xmlns:a="http://schemas.openxmlformats.org/drawingml/2006/main" xmlns:r="http://schemas.openxmlformats.org/officeDocument/2006/relationships" xmlns:p="http://schemas.openxmlformats.org/presentationml/2006/main">
  <p:tag name="CORSHAPE" val="True"/>
  <p:tag name="SHAPETYPE" val="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3151</TotalTime>
  <Words>1215</Words>
  <Application>Microsoft Office PowerPoint</Application>
  <PresentationFormat>On-screen Show (4:3)</PresentationFormat>
  <Paragraphs>261</Paragraphs>
  <Slides>27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Solstice</vt:lpstr>
      <vt:lpstr>Microsoft Graph Chart</vt:lpstr>
      <vt:lpstr>Clickers in the Classroom</vt:lpstr>
      <vt:lpstr>Example:  Flooring (1.3.22)</vt:lpstr>
      <vt:lpstr>Example:  Dripping Faucet #2 (1.3.26)</vt:lpstr>
      <vt:lpstr>Review:  Universal set</vt:lpstr>
      <vt:lpstr>Review:  Not well defined</vt:lpstr>
      <vt:lpstr>Review:  Compare the sets</vt:lpstr>
      <vt:lpstr>Clicker Example</vt:lpstr>
      <vt:lpstr>Clickers Ready:</vt:lpstr>
      <vt:lpstr>b  {l, i, b, e, r, t, y}</vt:lpstr>
      <vt:lpstr>{b}  {l, i, b, e, r, t, y}</vt:lpstr>
      <vt:lpstr>{b}  {l, i, b, e, r, t, y}</vt:lpstr>
      <vt:lpstr>{l, i, b, e, r, t, y}  {l, i, b, e, r, t, y} </vt:lpstr>
      <vt:lpstr>{l, i, b, e, r, t, y}  {l, i, b, e, r, t, y}</vt:lpstr>
      <vt:lpstr>{l, i, b, e, r, t, y}  {l, i, b, e, r, t, y} </vt:lpstr>
      <vt:lpstr>  {l, i, b, e, r, t, y}</vt:lpstr>
      <vt:lpstr>  {l, i, b, e, r, t, y}</vt:lpstr>
      <vt:lpstr>{}  {l, i, b, e, r, t, y}</vt:lpstr>
      <vt:lpstr>Elements &amp; Sets Examples:  True or False?</vt:lpstr>
      <vt:lpstr>A ∩ B' = ?</vt:lpstr>
      <vt:lpstr>Example:</vt:lpstr>
      <vt:lpstr>Example:   Writing Negations</vt:lpstr>
      <vt:lpstr>Example:   Writing Negations</vt:lpstr>
      <vt:lpstr>Example:   Writing Negations</vt:lpstr>
      <vt:lpstr>Practice:  Write the Negation</vt:lpstr>
      <vt:lpstr>Practice:  Write the Negation</vt:lpstr>
      <vt:lpstr>Examples:  Sampling technique?</vt:lpstr>
      <vt:lpstr>Examples:  Sampling technique?</vt:lpstr>
    </vt:vector>
  </TitlesOfParts>
  <Company>Addison Wesley 2005</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Addison Wesley 2005</dc:creator>
  <cp:lastModifiedBy>Young, Robert B</cp:lastModifiedBy>
  <cp:revision>209</cp:revision>
  <dcterms:created xsi:type="dcterms:W3CDTF">2003-12-06T17:13:01Z</dcterms:created>
  <dcterms:modified xsi:type="dcterms:W3CDTF">2011-07-26T12:23:21Z</dcterms:modified>
</cp:coreProperties>
</file>