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1.xml" ContentType="application/vnd.openxmlformats-officedocument.themeOverride+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257" r:id="rId3"/>
    <p:sldId id="258" r:id="rId4"/>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714" autoAdjust="0"/>
  </p:normalViewPr>
  <p:slideViewPr>
    <p:cSldViewPr snapToGrid="0" snapToObjects="1">
      <p:cViewPr varScale="1">
        <p:scale>
          <a:sx n="10" d="100"/>
          <a:sy n="10" d="100"/>
        </p:scale>
        <p:origin x="1011" y="114"/>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yanmontalvo:Documents:Liberty:Research:Spring%202014:Colonizations:Q%20Group:Q%20Group%20Colonization.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Macintosh%20HD:Users:rebekahbetar:Documents:Fabich:Growth%20Curves%20Rocking%20and%20Rolling:Mixture%20of%20Sugars%20(and%20gluc%20seed-lactose).xlsx" TargetMode="External"/><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yanmontalvo:Documents:Liberty:Research:Spring%202014:Colonizations:R%20Group:R%20Group%20Coloniz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ryanmontalvo:Documents:Liberty:Research:Spring%202014:Colonizations:R%20Group:R%20Group%20Coloniz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ryanmontalvo:Documents:Liberty:Research:Spring%202014:Colonizations:Q%20Group:Q%20Group%20Coloniz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(A) Colonization</a:t>
            </a:r>
            <a:r>
              <a:rPr lang="en-US" baseline="0" dirty="0" smtClean="0"/>
              <a:t> of </a:t>
            </a:r>
            <a:r>
              <a:rPr lang="en-US" dirty="0" smtClean="0"/>
              <a:t>MG1655∆qseC</a:t>
            </a:r>
            <a:r>
              <a:rPr lang="en-US" baseline="0" dirty="0" smtClean="0"/>
              <a:t> 10</a:t>
            </a:r>
            <a:r>
              <a:rPr lang="en-US" baseline="30000" dirty="0" smtClean="0"/>
              <a:t>5 </a:t>
            </a:r>
            <a:r>
              <a:rPr lang="en-US" baseline="0" dirty="0" smtClean="0"/>
              <a:t>CFU Vs. </a:t>
            </a:r>
            <a:r>
              <a:rPr lang="en-US" dirty="0" smtClean="0"/>
              <a:t>MG1655</a:t>
            </a:r>
            <a:r>
              <a:rPr lang="en-US" baseline="0" dirty="0" smtClean="0"/>
              <a:t> </a:t>
            </a:r>
            <a:r>
              <a:rPr lang="en-US" dirty="0" smtClean="0"/>
              <a:t>WT </a:t>
            </a:r>
            <a:r>
              <a:rPr lang="en-US" sz="1800" b="1" i="0" u="none" strike="noStrike" baseline="0" dirty="0" smtClean="0">
                <a:effectLst/>
              </a:rPr>
              <a:t>10</a:t>
            </a:r>
            <a:r>
              <a:rPr lang="en-US" sz="1800" b="1" i="0" u="none" strike="noStrike" baseline="30000" dirty="0" smtClean="0">
                <a:effectLst/>
              </a:rPr>
              <a:t>5 </a:t>
            </a:r>
            <a:r>
              <a:rPr lang="en-US" sz="1800" b="1" i="0" u="none" strike="noStrike" baseline="0" dirty="0" smtClean="0">
                <a:effectLst/>
              </a:rPr>
              <a:t>CFU </a:t>
            </a:r>
            <a:endParaRPr lang="en-US" dirty="0"/>
          </a:p>
        </c:rich>
      </c:tx>
      <c:layout/>
      <c:overlay val="0"/>
    </c:title>
    <c:autoTitleDeleted val="0"/>
    <c:plotArea>
      <c:layout/>
      <c:lineChart>
        <c:grouping val="standard"/>
        <c:varyColors val="0"/>
        <c:ser>
          <c:idx val="2"/>
          <c:order val="2"/>
          <c:tx>
            <c:strRef>
              <c:f>Graph!$C$47</c:f>
              <c:strCache>
                <c:ptCount val="1"/>
              </c:strCache>
            </c:strRef>
          </c:tx>
          <c:cat>
            <c:numRef>
              <c:f>Graph!$B$48:$B$51</c:f>
              <c:numCache>
                <c:formatCode>General</c:formatCode>
                <c:ptCount val="4"/>
              </c:numCache>
            </c:numRef>
          </c:cat>
          <c:val>
            <c:numRef>
              <c:f>Graph!$C$48:$C$51</c:f>
              <c:numCache>
                <c:formatCode>General</c:formatCode>
                <c:ptCount val="4"/>
              </c:numCache>
            </c:numRef>
          </c:val>
          <c:smooth val="0"/>
        </c:ser>
        <c:ser>
          <c:idx val="3"/>
          <c:order val="3"/>
          <c:tx>
            <c:strRef>
              <c:f>Graph!$D$47</c:f>
              <c:strCache>
                <c:ptCount val="1"/>
              </c:strCache>
            </c:strRef>
          </c:tx>
          <c:cat>
            <c:numRef>
              <c:f>Graph!$B$48:$B$51</c:f>
              <c:numCache>
                <c:formatCode>General</c:formatCode>
                <c:ptCount val="4"/>
              </c:numCache>
            </c:numRef>
          </c:cat>
          <c:val>
            <c:numRef>
              <c:f>Graph!$D$48:$D$51</c:f>
              <c:numCache>
                <c:formatCode>General</c:formatCode>
                <c:ptCount val="4"/>
              </c:numCache>
            </c:numRef>
          </c:val>
          <c:smooth val="0"/>
        </c:ser>
        <c:ser>
          <c:idx val="0"/>
          <c:order val="0"/>
          <c:tx>
            <c:strRef>
              <c:f>Graph!$B$7</c:f>
              <c:strCache>
                <c:ptCount val="1"/>
                <c:pt idx="0">
                  <c:v>WT Avg</c:v>
                </c:pt>
              </c:strCache>
            </c:strRef>
          </c:tx>
          <c:spPr>
            <a:ln>
              <a:solidFill>
                <a:srgbClr val="1270FC"/>
              </a:solidFill>
            </a:ln>
          </c:spPr>
          <c:marker>
            <c:spPr>
              <a:solidFill>
                <a:srgbClr val="1270FC"/>
              </a:solidFill>
              <a:ln>
                <a:solidFill>
                  <a:srgbClr val="1270FC"/>
                </a:solidFill>
              </a:ln>
            </c:spPr>
          </c:marker>
          <c:errBars>
            <c:errDir val="y"/>
            <c:errBarType val="both"/>
            <c:errValType val="cust"/>
            <c:noEndCap val="0"/>
            <c:plus>
              <c:numRef>
                <c:f>Graph!$C$11:$K$11</c:f>
                <c:numCache>
                  <c:formatCode>General</c:formatCode>
                  <c:ptCount val="9"/>
                  <c:pt idx="0">
                    <c:v>0.43970931180684503</c:v>
                  </c:pt>
                  <c:pt idx="1">
                    <c:v>0.299755580067955</c:v>
                  </c:pt>
                  <c:pt idx="2">
                    <c:v>0.84746568887087803</c:v>
                  </c:pt>
                  <c:pt idx="3">
                    <c:v>0.56356347294120501</c:v>
                  </c:pt>
                  <c:pt idx="4">
                    <c:v>0.217579562755324</c:v>
                  </c:pt>
                  <c:pt idx="5">
                    <c:v>0.39106854304372002</c:v>
                  </c:pt>
                  <c:pt idx="6">
                    <c:v>0.45059977467187801</c:v>
                  </c:pt>
                  <c:pt idx="7">
                    <c:v>0.57044159789843196</c:v>
                  </c:pt>
                  <c:pt idx="8">
                    <c:v>0.72760618732150495</c:v>
                  </c:pt>
                </c:numCache>
              </c:numRef>
            </c:plus>
            <c:minus>
              <c:numRef>
                <c:f>Graph!$C$11:$K$11</c:f>
                <c:numCache>
                  <c:formatCode>General</c:formatCode>
                  <c:ptCount val="9"/>
                  <c:pt idx="0">
                    <c:v>0.43970931180684503</c:v>
                  </c:pt>
                  <c:pt idx="1">
                    <c:v>0.299755580067955</c:v>
                  </c:pt>
                  <c:pt idx="2">
                    <c:v>0.84746568887087803</c:v>
                  </c:pt>
                  <c:pt idx="3">
                    <c:v>0.56356347294120501</c:v>
                  </c:pt>
                  <c:pt idx="4">
                    <c:v>0.217579562755324</c:v>
                  </c:pt>
                  <c:pt idx="5">
                    <c:v>0.39106854304372002</c:v>
                  </c:pt>
                  <c:pt idx="6">
                    <c:v>0.45059977467187801</c:v>
                  </c:pt>
                  <c:pt idx="7">
                    <c:v>0.57044159789843196</c:v>
                  </c:pt>
                  <c:pt idx="8">
                    <c:v>0.72760618732150495</c:v>
                  </c:pt>
                </c:numCache>
              </c:numRef>
            </c:minus>
          </c:errBars>
          <c:cat>
            <c:strRef>
              <c:f>Graph!$C$6:$K$6</c:f>
              <c:strCache>
                <c:ptCount val="9"/>
                <c:pt idx="0">
                  <c:v>5Hr</c:v>
                </c:pt>
                <c:pt idx="1">
                  <c:v>D1</c:v>
                </c:pt>
                <c:pt idx="2">
                  <c:v>D3</c:v>
                </c:pt>
                <c:pt idx="3">
                  <c:v>D5</c:v>
                </c:pt>
                <c:pt idx="4">
                  <c:v>D7</c:v>
                </c:pt>
                <c:pt idx="5">
                  <c:v>D9</c:v>
                </c:pt>
                <c:pt idx="6">
                  <c:v>D11</c:v>
                </c:pt>
                <c:pt idx="7">
                  <c:v>D13</c:v>
                </c:pt>
                <c:pt idx="8">
                  <c:v>D15</c:v>
                </c:pt>
              </c:strCache>
            </c:strRef>
          </c:cat>
          <c:val>
            <c:numRef>
              <c:f>Graph!$C$7:$I$7</c:f>
              <c:numCache>
                <c:formatCode>General</c:formatCode>
                <c:ptCount val="7"/>
                <c:pt idx="0">
                  <c:v>5.7191257850081421</c:v>
                </c:pt>
                <c:pt idx="1">
                  <c:v>6.9492460141066701</c:v>
                </c:pt>
                <c:pt idx="2">
                  <c:v>6.1278451521913846</c:v>
                </c:pt>
                <c:pt idx="3">
                  <c:v>5.385108472746384</c:v>
                </c:pt>
                <c:pt idx="4">
                  <c:v>4.7951518502058637</c:v>
                </c:pt>
                <c:pt idx="5">
                  <c:v>4.1876922875055227</c:v>
                </c:pt>
                <c:pt idx="6">
                  <c:v>4.1534095016252746</c:v>
                </c:pt>
              </c:numCache>
            </c:numRef>
          </c:val>
          <c:smooth val="0"/>
        </c:ser>
        <c:ser>
          <c:idx val="1"/>
          <c:order val="1"/>
          <c:tx>
            <c:strRef>
              <c:f>Graph!$B$13</c:f>
              <c:strCache>
                <c:ptCount val="1"/>
                <c:pt idx="0">
                  <c:v>∆qseC Avg</c:v>
                </c:pt>
              </c:strCache>
            </c:strRef>
          </c:tx>
          <c:spPr>
            <a:ln>
              <a:solidFill>
                <a:srgbClr val="65CE1E"/>
              </a:solidFill>
            </a:ln>
          </c:spPr>
          <c:marker>
            <c:spPr>
              <a:solidFill>
                <a:srgbClr val="65CE1E"/>
              </a:solidFill>
              <a:ln>
                <a:solidFill>
                  <a:srgbClr val="65CE1E"/>
                </a:solidFill>
              </a:ln>
            </c:spPr>
          </c:marker>
          <c:errBars>
            <c:errDir val="y"/>
            <c:errBarType val="both"/>
            <c:errValType val="cust"/>
            <c:noEndCap val="0"/>
            <c:plus>
              <c:numRef>
                <c:f>Graph!$C$17:$K$17</c:f>
                <c:numCache>
                  <c:formatCode>General</c:formatCode>
                  <c:ptCount val="9"/>
                  <c:pt idx="0">
                    <c:v>0.55966157060240695</c:v>
                  </c:pt>
                  <c:pt idx="1">
                    <c:v>0.100930027622689</c:v>
                  </c:pt>
                  <c:pt idx="2">
                    <c:v>0.186146511041998</c:v>
                  </c:pt>
                  <c:pt idx="3">
                    <c:v>0.442381886466653</c:v>
                  </c:pt>
                  <c:pt idx="4">
                    <c:v>0.149989068069108</c:v>
                  </c:pt>
                  <c:pt idx="5">
                    <c:v>0.22175584274472199</c:v>
                  </c:pt>
                  <c:pt idx="6">
                    <c:v>3.9535969973116501E-2</c:v>
                  </c:pt>
                  <c:pt idx="7">
                    <c:v>0.21636328567504701</c:v>
                  </c:pt>
                  <c:pt idx="8">
                    <c:v>4.7428250793145499E-2</c:v>
                  </c:pt>
                </c:numCache>
              </c:numRef>
            </c:plus>
            <c:minus>
              <c:numRef>
                <c:f>Graph!$C$17:$K$17</c:f>
                <c:numCache>
                  <c:formatCode>General</c:formatCode>
                  <c:ptCount val="9"/>
                  <c:pt idx="0">
                    <c:v>0.55966157060240695</c:v>
                  </c:pt>
                  <c:pt idx="1">
                    <c:v>0.100930027622689</c:v>
                  </c:pt>
                  <c:pt idx="2">
                    <c:v>0.186146511041998</c:v>
                  </c:pt>
                  <c:pt idx="3">
                    <c:v>0.442381886466653</c:v>
                  </c:pt>
                  <c:pt idx="4">
                    <c:v>0.149989068069108</c:v>
                  </c:pt>
                  <c:pt idx="5">
                    <c:v>0.22175584274472199</c:v>
                  </c:pt>
                  <c:pt idx="6">
                    <c:v>3.9535969973116501E-2</c:v>
                  </c:pt>
                  <c:pt idx="7">
                    <c:v>0.21636328567504701</c:v>
                  </c:pt>
                  <c:pt idx="8">
                    <c:v>4.7428250793145499E-2</c:v>
                  </c:pt>
                </c:numCache>
              </c:numRef>
            </c:minus>
          </c:errBars>
          <c:cat>
            <c:strRef>
              <c:f>Graph!$C$6:$K$6</c:f>
              <c:strCache>
                <c:ptCount val="9"/>
                <c:pt idx="0">
                  <c:v>5Hr</c:v>
                </c:pt>
                <c:pt idx="1">
                  <c:v>D1</c:v>
                </c:pt>
                <c:pt idx="2">
                  <c:v>D3</c:v>
                </c:pt>
                <c:pt idx="3">
                  <c:v>D5</c:v>
                </c:pt>
                <c:pt idx="4">
                  <c:v>D7</c:v>
                </c:pt>
                <c:pt idx="5">
                  <c:v>D9</c:v>
                </c:pt>
                <c:pt idx="6">
                  <c:v>D11</c:v>
                </c:pt>
                <c:pt idx="7">
                  <c:v>D13</c:v>
                </c:pt>
                <c:pt idx="8">
                  <c:v>D15</c:v>
                </c:pt>
              </c:strCache>
            </c:strRef>
          </c:cat>
          <c:val>
            <c:numRef>
              <c:f>Graph!$C$13:$I$13</c:f>
              <c:numCache>
                <c:formatCode>General</c:formatCode>
                <c:ptCount val="7"/>
                <c:pt idx="0">
                  <c:v>5.6798816666735856</c:v>
                </c:pt>
                <c:pt idx="1">
                  <c:v>7.1901485451141269</c:v>
                </c:pt>
                <c:pt idx="2">
                  <c:v>7.0054456436349737</c:v>
                </c:pt>
                <c:pt idx="3">
                  <c:v>6.8576103068969232</c:v>
                </c:pt>
                <c:pt idx="4">
                  <c:v>6.9551068152666069</c:v>
                </c:pt>
                <c:pt idx="5">
                  <c:v>6.546811375191723</c:v>
                </c:pt>
                <c:pt idx="6">
                  <c:v>6.404271453419276</c:v>
                </c:pt>
              </c:numCache>
            </c:numRef>
          </c:val>
          <c:smooth val="0"/>
        </c:ser>
        <c:dLbls>
          <c:showLegendKey val="0"/>
          <c:showVal val="0"/>
          <c:showCatName val="0"/>
          <c:showSerName val="0"/>
          <c:showPercent val="0"/>
          <c:showBubbleSize val="0"/>
        </c:dLbls>
        <c:marker val="1"/>
        <c:smooth val="0"/>
        <c:axId val="246879408"/>
        <c:axId val="246875880"/>
      </c:lineChart>
      <c:catAx>
        <c:axId val="246879408"/>
        <c:scaling>
          <c:orientation val="minMax"/>
        </c:scaling>
        <c:delete val="0"/>
        <c:axPos val="b"/>
        <c:title>
          <c:tx>
            <c:rich>
              <a:bodyPr/>
              <a:lstStyle/>
              <a:p>
                <a:pPr>
                  <a:defRPr/>
                </a:pPr>
                <a:r>
                  <a:rPr lang="en-US"/>
                  <a:t>Days</a:t>
                </a:r>
              </a:p>
            </c:rich>
          </c:tx>
          <c:layout/>
          <c:overlay val="0"/>
        </c:title>
        <c:numFmt formatCode="General" sourceLinked="1"/>
        <c:majorTickMark val="out"/>
        <c:minorTickMark val="none"/>
        <c:tickLblPos val="nextTo"/>
        <c:crossAx val="246875880"/>
        <c:crosses val="autoZero"/>
        <c:auto val="1"/>
        <c:lblAlgn val="ctr"/>
        <c:lblOffset val="100"/>
        <c:noMultiLvlLbl val="0"/>
      </c:catAx>
      <c:valAx>
        <c:axId val="246875880"/>
        <c:scaling>
          <c:orientation val="minMax"/>
        </c:scaling>
        <c:delete val="0"/>
        <c:axPos val="l"/>
        <c:title>
          <c:tx>
            <c:rich>
              <a:bodyPr rot="-5400000" vert="horz"/>
              <a:lstStyle/>
              <a:p>
                <a:pPr>
                  <a:defRPr/>
                </a:pPr>
                <a:r>
                  <a:rPr lang="en-US"/>
                  <a:t>Log CFU/G Feces</a:t>
                </a:r>
              </a:p>
            </c:rich>
          </c:tx>
          <c:layout/>
          <c:overlay val="0"/>
        </c:title>
        <c:numFmt formatCode="General" sourceLinked="1"/>
        <c:majorTickMark val="out"/>
        <c:minorTickMark val="none"/>
        <c:tickLblPos val="nextTo"/>
        <c:crossAx val="246879408"/>
        <c:crosses val="autoZero"/>
        <c:crossBetween val="between"/>
      </c:valAx>
    </c:plotArea>
    <c:legend>
      <c:legendPos val="r"/>
      <c:legendEntry>
        <c:idx val="0"/>
        <c:delete val="1"/>
      </c:legendEntry>
      <c:legendEntry>
        <c:idx val="1"/>
        <c:delete val="1"/>
      </c:legendEntry>
      <c:layout>
        <c:manualLayout>
          <c:xMode val="edge"/>
          <c:yMode val="edge"/>
          <c:x val="0.80384573311613805"/>
          <c:y val="0.53612258863681606"/>
          <c:w val="0.167304016632842"/>
          <c:h val="0.22093414065816"/>
        </c:manualLayout>
      </c:layout>
      <c:overlay val="1"/>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smtClean="0"/>
              <a:t>MG1655 µ on 0.2% Sugar Mixture</a:t>
            </a:r>
            <a:endParaRPr lang="en-US" sz="1400" dirty="0"/>
          </a:p>
        </c:rich>
      </c:tx>
      <c:layout>
        <c:manualLayout>
          <c:xMode val="edge"/>
          <c:yMode val="edge"/>
          <c:x val="0.196815482316685"/>
          <c:y val="4.5344163282307597E-3"/>
        </c:manualLayout>
      </c:layout>
      <c:overlay val="0"/>
    </c:title>
    <c:autoTitleDeleted val="0"/>
    <c:plotArea>
      <c:layout/>
      <c:barChart>
        <c:barDir val="col"/>
        <c:grouping val="clustered"/>
        <c:varyColors val="0"/>
        <c:ser>
          <c:idx val="0"/>
          <c:order val="0"/>
          <c:spPr>
            <a:solidFill>
              <a:srgbClr val="65CE1E"/>
            </a:solidFill>
            <a:ln>
              <a:solidFill>
                <a:srgbClr val="65CE1E"/>
              </a:solidFill>
            </a:ln>
          </c:spPr>
          <c:invertIfNegative val="0"/>
          <c:dPt>
            <c:idx val="0"/>
            <c:invertIfNegative val="0"/>
            <c:bubble3D val="0"/>
            <c:spPr>
              <a:solidFill>
                <a:srgbClr val="00B4FF"/>
              </a:solidFill>
              <a:ln>
                <a:solidFill>
                  <a:srgbClr val="00B4FF"/>
                </a:solidFill>
              </a:ln>
            </c:spPr>
          </c:dPt>
          <c:errBars>
            <c:errBarType val="both"/>
            <c:errValType val="cust"/>
            <c:noEndCap val="0"/>
            <c:plus>
              <c:numRef>
                <c:f>(Sheet1!$R$37,Sheet1!$S$37)</c:f>
                <c:numCache>
                  <c:formatCode>General</c:formatCode>
                  <c:ptCount val="2"/>
                  <c:pt idx="0">
                    <c:v>1.26497291378002E-2</c:v>
                  </c:pt>
                  <c:pt idx="1">
                    <c:v>6.2236867479423903E-3</c:v>
                  </c:pt>
                </c:numCache>
              </c:numRef>
            </c:plus>
            <c:minus>
              <c:numRef>
                <c:f>(Sheet1!$R$37,Sheet1!$S$37)</c:f>
                <c:numCache>
                  <c:formatCode>General</c:formatCode>
                  <c:ptCount val="2"/>
                  <c:pt idx="0">
                    <c:v>1.26497291378002E-2</c:v>
                  </c:pt>
                  <c:pt idx="1">
                    <c:v>6.2236867479423903E-3</c:v>
                  </c:pt>
                </c:numCache>
              </c:numRef>
            </c:minus>
          </c:errBars>
          <c:cat>
            <c:strRef>
              <c:f>Sheet1!$R$38:$S$38</c:f>
              <c:strCache>
                <c:ptCount val="2"/>
                <c:pt idx="0">
                  <c:v>MG1655 wt</c:v>
                </c:pt>
                <c:pt idx="1">
                  <c:v>MG1655∆qseC</c:v>
                </c:pt>
              </c:strCache>
            </c:strRef>
          </c:cat>
          <c:val>
            <c:numRef>
              <c:f>Sheet1!$R$39:$S$39</c:f>
              <c:numCache>
                <c:formatCode>General</c:formatCode>
                <c:ptCount val="2"/>
                <c:pt idx="0">
                  <c:v>0.52629499999999996</c:v>
                </c:pt>
                <c:pt idx="1">
                  <c:v>0.68917499999999998</c:v>
                </c:pt>
              </c:numCache>
            </c:numRef>
          </c:val>
        </c:ser>
        <c:dLbls>
          <c:showLegendKey val="0"/>
          <c:showVal val="0"/>
          <c:showCatName val="0"/>
          <c:showSerName val="0"/>
          <c:showPercent val="0"/>
          <c:showBubbleSize val="0"/>
        </c:dLbls>
        <c:gapWidth val="150"/>
        <c:axId val="387990696"/>
        <c:axId val="387987560"/>
      </c:barChart>
      <c:catAx>
        <c:axId val="387990696"/>
        <c:scaling>
          <c:orientation val="minMax"/>
        </c:scaling>
        <c:delete val="1"/>
        <c:axPos val="b"/>
        <c:numFmt formatCode="General" sourceLinked="0"/>
        <c:majorTickMark val="out"/>
        <c:minorTickMark val="none"/>
        <c:tickLblPos val="nextTo"/>
        <c:crossAx val="387987560"/>
        <c:crosses val="autoZero"/>
        <c:auto val="1"/>
        <c:lblAlgn val="ctr"/>
        <c:lblOffset val="100"/>
        <c:noMultiLvlLbl val="0"/>
      </c:catAx>
      <c:valAx>
        <c:axId val="387987560"/>
        <c:scaling>
          <c:orientation val="minMax"/>
        </c:scaling>
        <c:delete val="0"/>
        <c:axPos val="l"/>
        <c:majorGridlines/>
        <c:numFmt formatCode="General" sourceLinked="1"/>
        <c:majorTickMark val="out"/>
        <c:minorTickMark val="none"/>
        <c:tickLblPos val="nextTo"/>
        <c:crossAx val="387990696"/>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MG1655 µ on 0.02% Lactose</a:t>
            </a:r>
            <a:endParaRPr lang="en-US" baseline="0" dirty="0"/>
          </a:p>
        </c:rich>
      </c:tx>
      <c:layout/>
      <c:overlay val="0"/>
    </c:title>
    <c:autoTitleDeleted val="0"/>
    <c:plotArea>
      <c:layout/>
      <c:barChart>
        <c:barDir val="col"/>
        <c:grouping val="clustered"/>
        <c:varyColors val="0"/>
        <c:ser>
          <c:idx val="0"/>
          <c:order val="0"/>
          <c:spPr>
            <a:solidFill>
              <a:srgbClr val="00B4FF"/>
            </a:solidFill>
          </c:spPr>
          <c:invertIfNegative val="0"/>
          <c:dPt>
            <c:idx val="1"/>
            <c:invertIfNegative val="0"/>
            <c:bubble3D val="0"/>
            <c:spPr>
              <a:solidFill>
                <a:srgbClr val="65CE1E"/>
              </a:solidFill>
              <a:ln>
                <a:solidFill>
                  <a:srgbClr val="65CE1E"/>
                </a:solidFill>
              </a:ln>
            </c:spPr>
          </c:dPt>
          <c:errBars>
            <c:errBarType val="both"/>
            <c:errValType val="cust"/>
            <c:noEndCap val="0"/>
            <c:plus>
              <c:numRef>
                <c:f>('Growth Curves- Gluc-Lac-Mal'!$AG$42,'Growth Curves- Gluc-Lac-Mal'!$AH$42)</c:f>
                <c:numCache>
                  <c:formatCode>General</c:formatCode>
                  <c:ptCount val="2"/>
                  <c:pt idx="0">
                    <c:v>4.62123169308346E-2</c:v>
                  </c:pt>
                  <c:pt idx="1">
                    <c:v>1.1819831805135701E-2</c:v>
                  </c:pt>
                </c:numCache>
              </c:numRef>
            </c:plus>
            <c:minus>
              <c:numRef>
                <c:f>('Growth Curves- Gluc-Lac-Mal'!$AG$42,'Growth Curves- Gluc-Lac-Mal'!$AH$42)</c:f>
                <c:numCache>
                  <c:formatCode>General</c:formatCode>
                  <c:ptCount val="2"/>
                  <c:pt idx="0">
                    <c:v>4.62123169308346E-2</c:v>
                  </c:pt>
                  <c:pt idx="1">
                    <c:v>1.1819831805135701E-2</c:v>
                  </c:pt>
                </c:numCache>
              </c:numRef>
            </c:minus>
          </c:errBars>
          <c:val>
            <c:numRef>
              <c:f>('Growth Curves- Gluc-Lac-Mal'!$AG$44,'Growth Curves- Gluc-Lac-Mal'!$AH$44)</c:f>
              <c:numCache>
                <c:formatCode>General</c:formatCode>
                <c:ptCount val="2"/>
                <c:pt idx="0">
                  <c:v>0.57137899999999997</c:v>
                </c:pt>
                <c:pt idx="1">
                  <c:v>0.69715833000000005</c:v>
                </c:pt>
              </c:numCache>
            </c:numRef>
          </c:val>
        </c:ser>
        <c:dLbls>
          <c:showLegendKey val="0"/>
          <c:showVal val="0"/>
          <c:showCatName val="0"/>
          <c:showSerName val="0"/>
          <c:showPercent val="0"/>
          <c:showBubbleSize val="0"/>
        </c:dLbls>
        <c:gapWidth val="150"/>
        <c:axId val="387987952"/>
        <c:axId val="387993440"/>
      </c:barChart>
      <c:catAx>
        <c:axId val="387987952"/>
        <c:scaling>
          <c:orientation val="minMax"/>
        </c:scaling>
        <c:delete val="1"/>
        <c:axPos val="b"/>
        <c:title>
          <c:tx>
            <c:rich>
              <a:bodyPr/>
              <a:lstStyle/>
              <a:p>
                <a:pPr>
                  <a:defRPr/>
                </a:pPr>
                <a:r>
                  <a:rPr lang="en-US" dirty="0" smtClean="0"/>
                  <a:t>MG1655</a:t>
                </a:r>
                <a:r>
                  <a:rPr lang="en-US" baseline="0" dirty="0" smtClean="0"/>
                  <a:t>                                 MG1655∆</a:t>
                </a:r>
                <a:r>
                  <a:rPr lang="en-US" i="1" baseline="0" dirty="0" smtClean="0"/>
                  <a:t>qseC</a:t>
                </a:r>
                <a:endParaRPr lang="en-US" i="1" dirty="0"/>
              </a:p>
            </c:rich>
          </c:tx>
          <c:layout>
            <c:manualLayout>
              <c:xMode val="edge"/>
              <c:yMode val="edge"/>
              <c:x val="0.22462529667505099"/>
              <c:y val="0.88977695985336502"/>
            </c:manualLayout>
          </c:layout>
          <c:overlay val="0"/>
        </c:title>
        <c:majorTickMark val="out"/>
        <c:minorTickMark val="none"/>
        <c:tickLblPos val="nextTo"/>
        <c:crossAx val="387993440"/>
        <c:crosses val="autoZero"/>
        <c:auto val="0"/>
        <c:lblAlgn val="ctr"/>
        <c:lblOffset val="100"/>
        <c:noMultiLvlLbl val="0"/>
      </c:catAx>
      <c:valAx>
        <c:axId val="387993440"/>
        <c:scaling>
          <c:orientation val="minMax"/>
        </c:scaling>
        <c:delete val="0"/>
        <c:axPos val="l"/>
        <c:majorGridlines/>
        <c:numFmt formatCode="General" sourceLinked="1"/>
        <c:majorTickMark val="out"/>
        <c:minorTickMark val="none"/>
        <c:tickLblPos val="nextTo"/>
        <c:crossAx val="38798795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(B) Colonization of MG1655∆qseC </a:t>
            </a:r>
            <a:r>
              <a:rPr lang="en-US" sz="1800" b="1" i="0" u="none" strike="noStrike" baseline="0" dirty="0" smtClean="0">
                <a:effectLst/>
              </a:rPr>
              <a:t>10</a:t>
            </a:r>
            <a:r>
              <a:rPr lang="en-US" sz="1800" b="1" i="0" u="none" strike="noStrike" baseline="30000" dirty="0" smtClean="0">
                <a:effectLst/>
              </a:rPr>
              <a:t>5 </a:t>
            </a:r>
            <a:r>
              <a:rPr lang="en-US" sz="1800" b="1" i="0" u="none" strike="noStrike" baseline="0" dirty="0" smtClean="0">
                <a:effectLst/>
              </a:rPr>
              <a:t>CFU Vs. </a:t>
            </a:r>
            <a:r>
              <a:rPr lang="en-US" dirty="0" smtClean="0"/>
              <a:t>MG1655</a:t>
            </a:r>
            <a:r>
              <a:rPr lang="en-US" baseline="0" dirty="0" smtClean="0"/>
              <a:t> </a:t>
            </a:r>
            <a:r>
              <a:rPr lang="en-US" dirty="0" smtClean="0"/>
              <a:t>WT </a:t>
            </a:r>
            <a:r>
              <a:rPr lang="en-US" sz="1800" b="1" i="0" u="none" strike="noStrike" baseline="0" dirty="0" smtClean="0">
                <a:effectLst/>
              </a:rPr>
              <a:t>10</a:t>
            </a:r>
            <a:r>
              <a:rPr lang="en-US" sz="1800" b="1" i="0" u="none" strike="noStrike" baseline="30000" dirty="0" smtClean="0">
                <a:effectLst/>
              </a:rPr>
              <a:t>8 </a:t>
            </a:r>
            <a:r>
              <a:rPr lang="en-US" sz="1800" b="1" i="0" u="none" strike="noStrike" baseline="0" dirty="0" smtClean="0">
                <a:effectLst/>
              </a:rPr>
              <a:t>CFU </a:t>
            </a:r>
            <a:endParaRPr lang="en-US" dirty="0"/>
          </a:p>
        </c:rich>
      </c:tx>
      <c:layout/>
      <c:overlay val="0"/>
    </c:title>
    <c:autoTitleDeleted val="0"/>
    <c:plotArea>
      <c:layout/>
      <c:lineChart>
        <c:grouping val="standard"/>
        <c:varyColors val="0"/>
        <c:ser>
          <c:idx val="0"/>
          <c:order val="0"/>
          <c:tx>
            <c:strRef>
              <c:f>Graph!$B$7</c:f>
              <c:strCache>
                <c:ptCount val="1"/>
                <c:pt idx="0">
                  <c:v>WT Avg</c:v>
                </c:pt>
              </c:strCache>
            </c:strRef>
          </c:tx>
          <c:spPr>
            <a:ln>
              <a:solidFill>
                <a:srgbClr val="1270FC"/>
              </a:solidFill>
            </a:ln>
          </c:spPr>
          <c:marker>
            <c:spPr>
              <a:solidFill>
                <a:srgbClr val="1270FC"/>
              </a:solidFill>
              <a:ln>
                <a:solidFill>
                  <a:srgbClr val="1270FC"/>
                </a:solidFill>
              </a:ln>
            </c:spPr>
          </c:marker>
          <c:errBars>
            <c:errDir val="y"/>
            <c:errBarType val="both"/>
            <c:errValType val="cust"/>
            <c:noEndCap val="0"/>
            <c:plus>
              <c:numRef>
                <c:f>Graph!$C$11:$K$11</c:f>
                <c:numCache>
                  <c:formatCode>General</c:formatCode>
                  <c:ptCount val="9"/>
                  <c:pt idx="0">
                    <c:v>0</c:v>
                  </c:pt>
                  <c:pt idx="1">
                    <c:v>0.45944403232531</c:v>
                  </c:pt>
                  <c:pt idx="2">
                    <c:v>0.33482930812091799</c:v>
                  </c:pt>
                  <c:pt idx="3">
                    <c:v>0.901783663537989</c:v>
                  </c:pt>
                  <c:pt idx="4">
                    <c:v>0.65412929250978102</c:v>
                  </c:pt>
                  <c:pt idx="5">
                    <c:v>0.17452365918974</c:v>
                  </c:pt>
                  <c:pt idx="6">
                    <c:v>0.78937511367443103</c:v>
                  </c:pt>
                  <c:pt idx="7">
                    <c:v>0</c:v>
                  </c:pt>
                  <c:pt idx="8">
                    <c:v>0</c:v>
                  </c:pt>
                </c:numCache>
              </c:numRef>
            </c:plus>
            <c:minus>
              <c:numRef>
                <c:f>Graph!$C$11:$K$11</c:f>
                <c:numCache>
                  <c:formatCode>General</c:formatCode>
                  <c:ptCount val="9"/>
                  <c:pt idx="0">
                    <c:v>0</c:v>
                  </c:pt>
                  <c:pt idx="1">
                    <c:v>0.45944403232531</c:v>
                  </c:pt>
                  <c:pt idx="2">
                    <c:v>0.33482930812091799</c:v>
                  </c:pt>
                  <c:pt idx="3">
                    <c:v>0.901783663537989</c:v>
                  </c:pt>
                  <c:pt idx="4">
                    <c:v>0.65412929250978102</c:v>
                  </c:pt>
                  <c:pt idx="5">
                    <c:v>0.17452365918974</c:v>
                  </c:pt>
                  <c:pt idx="6">
                    <c:v>0.78937511367443103</c:v>
                  </c:pt>
                  <c:pt idx="7">
                    <c:v>0</c:v>
                  </c:pt>
                  <c:pt idx="8">
                    <c:v>0</c:v>
                  </c:pt>
                </c:numCache>
              </c:numRef>
            </c:minus>
          </c:errBars>
          <c:cat>
            <c:strRef>
              <c:f>Graph!$C$6:$K$6</c:f>
              <c:strCache>
                <c:ptCount val="9"/>
                <c:pt idx="0">
                  <c:v>5Hr</c:v>
                </c:pt>
                <c:pt idx="1">
                  <c:v>D1</c:v>
                </c:pt>
                <c:pt idx="2">
                  <c:v>D3</c:v>
                </c:pt>
                <c:pt idx="3">
                  <c:v>D5</c:v>
                </c:pt>
                <c:pt idx="4">
                  <c:v>D7</c:v>
                </c:pt>
                <c:pt idx="5">
                  <c:v>D9</c:v>
                </c:pt>
                <c:pt idx="6">
                  <c:v>D11</c:v>
                </c:pt>
                <c:pt idx="7">
                  <c:v>D13</c:v>
                </c:pt>
                <c:pt idx="8">
                  <c:v>D15</c:v>
                </c:pt>
              </c:strCache>
            </c:strRef>
          </c:cat>
          <c:val>
            <c:numRef>
              <c:f>Graph!$C$7:$I$7</c:f>
              <c:numCache>
                <c:formatCode>General</c:formatCode>
                <c:ptCount val="7"/>
                <c:pt idx="0">
                  <c:v>8.3979400086720375</c:v>
                </c:pt>
                <c:pt idx="1">
                  <c:v>6.7153760118927464</c:v>
                </c:pt>
                <c:pt idx="2">
                  <c:v>7.6310874286293311</c:v>
                </c:pt>
                <c:pt idx="3">
                  <c:v>6.9098565754339889</c:v>
                </c:pt>
                <c:pt idx="4">
                  <c:v>5.8283370715261746</c:v>
                </c:pt>
                <c:pt idx="5">
                  <c:v>5.279616363579084</c:v>
                </c:pt>
                <c:pt idx="6">
                  <c:v>5.5990891802769047</c:v>
                </c:pt>
              </c:numCache>
            </c:numRef>
          </c:val>
          <c:smooth val="0"/>
        </c:ser>
        <c:ser>
          <c:idx val="1"/>
          <c:order val="1"/>
          <c:tx>
            <c:strRef>
              <c:f>Graph!$B$13</c:f>
              <c:strCache>
                <c:ptCount val="1"/>
                <c:pt idx="0">
                  <c:v>∆qseC Avg</c:v>
                </c:pt>
              </c:strCache>
            </c:strRef>
          </c:tx>
          <c:spPr>
            <a:ln>
              <a:solidFill>
                <a:srgbClr val="65CE1E"/>
              </a:solidFill>
            </a:ln>
          </c:spPr>
          <c:marker>
            <c:spPr>
              <a:solidFill>
                <a:srgbClr val="008080"/>
              </a:solidFill>
              <a:ln>
                <a:solidFill>
                  <a:srgbClr val="65CE1E"/>
                </a:solidFill>
              </a:ln>
            </c:spPr>
          </c:marker>
          <c:errBars>
            <c:errDir val="y"/>
            <c:errBarType val="both"/>
            <c:errValType val="cust"/>
            <c:noEndCap val="0"/>
            <c:plus>
              <c:numRef>
                <c:f>Graph!$C$17:$K$17</c:f>
                <c:numCache>
                  <c:formatCode>General</c:formatCode>
                  <c:ptCount val="9"/>
                  <c:pt idx="0">
                    <c:v>0.107673937450466</c:v>
                  </c:pt>
                  <c:pt idx="1">
                    <c:v>0.731097126709774</c:v>
                  </c:pt>
                  <c:pt idx="2">
                    <c:v>0.29125392707369901</c:v>
                  </c:pt>
                  <c:pt idx="3">
                    <c:v>0.39493402704247399</c:v>
                  </c:pt>
                  <c:pt idx="4">
                    <c:v>0.41654568677856402</c:v>
                  </c:pt>
                  <c:pt idx="5">
                    <c:v>0.55334071129332196</c:v>
                  </c:pt>
                  <c:pt idx="6">
                    <c:v>0.345900483212779</c:v>
                  </c:pt>
                  <c:pt idx="7">
                    <c:v>0</c:v>
                  </c:pt>
                  <c:pt idx="8">
                    <c:v>0</c:v>
                  </c:pt>
                </c:numCache>
              </c:numRef>
            </c:plus>
            <c:minus>
              <c:numRef>
                <c:f>Graph!$C$17:$K$17</c:f>
                <c:numCache>
                  <c:formatCode>General</c:formatCode>
                  <c:ptCount val="9"/>
                  <c:pt idx="0">
                    <c:v>0.107673937450466</c:v>
                  </c:pt>
                  <c:pt idx="1">
                    <c:v>0.731097126709774</c:v>
                  </c:pt>
                  <c:pt idx="2">
                    <c:v>0.29125392707369901</c:v>
                  </c:pt>
                  <c:pt idx="3">
                    <c:v>0.39493402704247399</c:v>
                  </c:pt>
                  <c:pt idx="4">
                    <c:v>0.41654568677856402</c:v>
                  </c:pt>
                  <c:pt idx="5">
                    <c:v>0.55334071129332196</c:v>
                  </c:pt>
                  <c:pt idx="6">
                    <c:v>0.345900483212779</c:v>
                  </c:pt>
                  <c:pt idx="7">
                    <c:v>0</c:v>
                  </c:pt>
                  <c:pt idx="8">
                    <c:v>0</c:v>
                  </c:pt>
                </c:numCache>
              </c:numRef>
            </c:minus>
          </c:errBars>
          <c:cat>
            <c:strRef>
              <c:f>Graph!$C$6:$K$6</c:f>
              <c:strCache>
                <c:ptCount val="9"/>
                <c:pt idx="0">
                  <c:v>5Hr</c:v>
                </c:pt>
                <c:pt idx="1">
                  <c:v>D1</c:v>
                </c:pt>
                <c:pt idx="2">
                  <c:v>D3</c:v>
                </c:pt>
                <c:pt idx="3">
                  <c:v>D5</c:v>
                </c:pt>
                <c:pt idx="4">
                  <c:v>D7</c:v>
                </c:pt>
                <c:pt idx="5">
                  <c:v>D9</c:v>
                </c:pt>
                <c:pt idx="6">
                  <c:v>D11</c:v>
                </c:pt>
                <c:pt idx="7">
                  <c:v>D13</c:v>
                </c:pt>
                <c:pt idx="8">
                  <c:v>D15</c:v>
                </c:pt>
              </c:strCache>
            </c:strRef>
          </c:cat>
          <c:val>
            <c:numRef>
              <c:f>Graph!$C$13:$I$13</c:f>
              <c:numCache>
                <c:formatCode>General</c:formatCode>
                <c:ptCount val="7"/>
                <c:pt idx="0">
                  <c:v>6.0527120793756994</c:v>
                </c:pt>
                <c:pt idx="1">
                  <c:v>5.8363845101647076</c:v>
                </c:pt>
                <c:pt idx="2">
                  <c:v>7.1826308787037814</c:v>
                </c:pt>
                <c:pt idx="3">
                  <c:v>6.9715485574072318</c:v>
                </c:pt>
                <c:pt idx="4">
                  <c:v>6.5635463372386544</c:v>
                </c:pt>
                <c:pt idx="5">
                  <c:v>6.7377508343318731</c:v>
                </c:pt>
                <c:pt idx="6">
                  <c:v>7.1416272122103548</c:v>
                </c:pt>
              </c:numCache>
            </c:numRef>
          </c:val>
          <c:smooth val="0"/>
        </c:ser>
        <c:dLbls>
          <c:showLegendKey val="0"/>
          <c:showVal val="0"/>
          <c:showCatName val="0"/>
          <c:showSerName val="0"/>
          <c:showPercent val="0"/>
          <c:showBubbleSize val="0"/>
        </c:dLbls>
        <c:marker val="1"/>
        <c:smooth val="0"/>
        <c:axId val="246877448"/>
        <c:axId val="246872352"/>
      </c:lineChart>
      <c:catAx>
        <c:axId val="246877448"/>
        <c:scaling>
          <c:orientation val="minMax"/>
        </c:scaling>
        <c:delete val="0"/>
        <c:axPos val="b"/>
        <c:title>
          <c:tx>
            <c:rich>
              <a:bodyPr/>
              <a:lstStyle/>
              <a:p>
                <a:pPr>
                  <a:defRPr/>
                </a:pPr>
                <a:r>
                  <a:rPr lang="en-US"/>
                  <a:t>Days</a:t>
                </a:r>
              </a:p>
            </c:rich>
          </c:tx>
          <c:layout/>
          <c:overlay val="0"/>
        </c:title>
        <c:numFmt formatCode="General" sourceLinked="0"/>
        <c:majorTickMark val="out"/>
        <c:minorTickMark val="none"/>
        <c:tickLblPos val="nextTo"/>
        <c:crossAx val="246872352"/>
        <c:crosses val="autoZero"/>
        <c:auto val="1"/>
        <c:lblAlgn val="ctr"/>
        <c:lblOffset val="100"/>
        <c:noMultiLvlLbl val="0"/>
      </c:catAx>
      <c:valAx>
        <c:axId val="246872352"/>
        <c:scaling>
          <c:orientation val="minMax"/>
          <c:min val="0"/>
        </c:scaling>
        <c:delete val="0"/>
        <c:axPos val="l"/>
        <c:title>
          <c:tx>
            <c:rich>
              <a:bodyPr rot="-5400000" vert="horz"/>
              <a:lstStyle/>
              <a:p>
                <a:pPr>
                  <a:defRPr/>
                </a:pPr>
                <a:r>
                  <a:rPr lang="en-US"/>
                  <a:t>Log CFU/G Feces</a:t>
                </a:r>
              </a:p>
            </c:rich>
          </c:tx>
          <c:layout/>
          <c:overlay val="0"/>
        </c:title>
        <c:numFmt formatCode="General" sourceLinked="1"/>
        <c:majorTickMark val="out"/>
        <c:minorTickMark val="none"/>
        <c:tickLblPos val="nextTo"/>
        <c:crossAx val="246877448"/>
        <c:crosses val="autoZero"/>
        <c:crossBetween val="midCat"/>
      </c:valAx>
    </c:plotArea>
    <c:legend>
      <c:legendPos val="r"/>
      <c:layout>
        <c:manualLayout>
          <c:xMode val="edge"/>
          <c:yMode val="edge"/>
          <c:x val="0.826613840361483"/>
          <c:y val="0.61517499739845305"/>
          <c:w val="0.161758338001913"/>
          <c:h val="0.19771922074097201"/>
        </c:manualLayout>
      </c:layout>
      <c:overlay val="1"/>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Fitness Adv. ∆</a:t>
            </a:r>
            <a:r>
              <a:rPr lang="en-US" dirty="0" err="1"/>
              <a:t>qseC</a:t>
            </a:r>
            <a:r>
              <a:rPr lang="en-US" dirty="0"/>
              <a:t> Mutant </a:t>
            </a:r>
            <a:r>
              <a:rPr lang="en-US" dirty="0" smtClean="0"/>
              <a:t>B </a:t>
            </a:r>
            <a:r>
              <a:rPr lang="en-US" dirty="0"/>
              <a:t>Group</a:t>
            </a:r>
          </a:p>
        </c:rich>
      </c:tx>
      <c:layout/>
      <c:overlay val="1"/>
    </c:title>
    <c:autoTitleDeleted val="0"/>
    <c:plotArea>
      <c:layout/>
      <c:barChart>
        <c:barDir val="col"/>
        <c:grouping val="clustered"/>
        <c:varyColors val="0"/>
        <c:ser>
          <c:idx val="0"/>
          <c:order val="0"/>
          <c:tx>
            <c:v>Fitness Adv. ∆qseC Mutant</c:v>
          </c:tx>
          <c:spPr>
            <a:solidFill>
              <a:srgbClr val="65CE1E"/>
            </a:solidFill>
            <a:ln>
              <a:solidFill>
                <a:srgbClr val="65CE1E"/>
              </a:solidFill>
            </a:ln>
            <a:effectLst/>
          </c:spPr>
          <c:invertIfNegative val="0"/>
          <c:cat>
            <c:strRef>
              <c:f>'Fitness '!$C$47:$I$47</c:f>
              <c:strCache>
                <c:ptCount val="7"/>
                <c:pt idx="0">
                  <c:v>5hr</c:v>
                </c:pt>
                <c:pt idx="1">
                  <c:v>D1</c:v>
                </c:pt>
                <c:pt idx="2">
                  <c:v>D3</c:v>
                </c:pt>
                <c:pt idx="3">
                  <c:v>D5</c:v>
                </c:pt>
                <c:pt idx="4">
                  <c:v>D7</c:v>
                </c:pt>
                <c:pt idx="5">
                  <c:v>D9</c:v>
                </c:pt>
                <c:pt idx="6">
                  <c:v>D11</c:v>
                </c:pt>
              </c:strCache>
            </c:strRef>
          </c:cat>
          <c:val>
            <c:numRef>
              <c:f>'Fitness '!$C$48:$I$48</c:f>
              <c:numCache>
                <c:formatCode>General</c:formatCode>
                <c:ptCount val="7"/>
                <c:pt idx="0">
                  <c:v>7.22782901868605E-3</c:v>
                </c:pt>
                <c:pt idx="1">
                  <c:v>1.36799375973878E-2</c:v>
                </c:pt>
                <c:pt idx="2">
                  <c:v>1.4648126226006E-2</c:v>
                </c:pt>
                <c:pt idx="3">
                  <c:v>1.6711439209767299E-2</c:v>
                </c:pt>
                <c:pt idx="4">
                  <c:v>1.9710979019506199E-2</c:v>
                </c:pt>
                <c:pt idx="5">
                  <c:v>2.3051167248698601E-2</c:v>
                </c:pt>
                <c:pt idx="6">
                  <c:v>2.50732248602012E-2</c:v>
                </c:pt>
              </c:numCache>
            </c:numRef>
          </c:val>
        </c:ser>
        <c:dLbls>
          <c:showLegendKey val="0"/>
          <c:showVal val="0"/>
          <c:showCatName val="0"/>
          <c:showSerName val="0"/>
          <c:showPercent val="0"/>
          <c:showBubbleSize val="0"/>
        </c:dLbls>
        <c:gapWidth val="150"/>
        <c:axId val="246877840"/>
        <c:axId val="246872744"/>
      </c:barChart>
      <c:catAx>
        <c:axId val="246877840"/>
        <c:scaling>
          <c:orientation val="minMax"/>
        </c:scaling>
        <c:delete val="0"/>
        <c:axPos val="b"/>
        <c:numFmt formatCode="General" sourceLinked="0"/>
        <c:majorTickMark val="out"/>
        <c:minorTickMark val="none"/>
        <c:tickLblPos val="nextTo"/>
        <c:crossAx val="246872744"/>
        <c:crosses val="autoZero"/>
        <c:auto val="1"/>
        <c:lblAlgn val="ctr"/>
        <c:lblOffset val="100"/>
        <c:noMultiLvlLbl val="0"/>
      </c:catAx>
      <c:valAx>
        <c:axId val="246872744"/>
        <c:scaling>
          <c:orientation val="minMax"/>
        </c:scaling>
        <c:delete val="0"/>
        <c:axPos val="l"/>
        <c:numFmt formatCode="General" sourceLinked="1"/>
        <c:majorTickMark val="out"/>
        <c:minorTickMark val="none"/>
        <c:tickLblPos val="nextTo"/>
        <c:crossAx val="24687784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Fitness Adv. ∆</a:t>
            </a:r>
            <a:r>
              <a:rPr lang="en-US" dirty="0" err="1"/>
              <a:t>qseC</a:t>
            </a:r>
            <a:r>
              <a:rPr lang="en-US" dirty="0"/>
              <a:t> Mutant </a:t>
            </a:r>
            <a:r>
              <a:rPr lang="en-US" dirty="0" smtClean="0"/>
              <a:t>A </a:t>
            </a:r>
            <a:r>
              <a:rPr lang="en-US" dirty="0"/>
              <a:t>Group</a:t>
            </a:r>
          </a:p>
        </c:rich>
      </c:tx>
      <c:layout/>
      <c:overlay val="1"/>
    </c:title>
    <c:autoTitleDeleted val="0"/>
    <c:plotArea>
      <c:layout/>
      <c:barChart>
        <c:barDir val="col"/>
        <c:grouping val="clustered"/>
        <c:varyColors val="0"/>
        <c:ser>
          <c:idx val="0"/>
          <c:order val="0"/>
          <c:spPr>
            <a:solidFill>
              <a:srgbClr val="65CE1E"/>
            </a:solidFill>
            <a:ln>
              <a:solidFill>
                <a:srgbClr val="65CE1E"/>
              </a:solidFill>
            </a:ln>
            <a:effectLst/>
          </c:spPr>
          <c:invertIfNegative val="0"/>
          <c:cat>
            <c:strRef>
              <c:f>Fitness!$C$45:$I$45</c:f>
              <c:strCache>
                <c:ptCount val="7"/>
                <c:pt idx="0">
                  <c:v>5hr</c:v>
                </c:pt>
                <c:pt idx="1">
                  <c:v>D1</c:v>
                </c:pt>
                <c:pt idx="2">
                  <c:v>D3</c:v>
                </c:pt>
                <c:pt idx="3">
                  <c:v>D5</c:v>
                </c:pt>
                <c:pt idx="4">
                  <c:v>D7</c:v>
                </c:pt>
                <c:pt idx="5">
                  <c:v>D9</c:v>
                </c:pt>
                <c:pt idx="6">
                  <c:v>D11</c:v>
                </c:pt>
              </c:strCache>
            </c:strRef>
          </c:cat>
          <c:val>
            <c:numRef>
              <c:f>Fitness!$C$46:$I$46</c:f>
              <c:numCache>
                <c:formatCode>General</c:formatCode>
                <c:ptCount val="7"/>
                <c:pt idx="0">
                  <c:v>-1.1051428332723E-3</c:v>
                </c:pt>
                <c:pt idx="1">
                  <c:v>1.0279203773345101E-3</c:v>
                </c:pt>
                <c:pt idx="2">
                  <c:v>5.48434346094213E-3</c:v>
                </c:pt>
                <c:pt idx="3">
                  <c:v>7.53167248696128E-3</c:v>
                </c:pt>
                <c:pt idx="4">
                  <c:v>1.08214333780509E-2</c:v>
                </c:pt>
                <c:pt idx="5">
                  <c:v>1.14801327413377E-2</c:v>
                </c:pt>
                <c:pt idx="6">
                  <c:v>1.2163774263450999E-2</c:v>
                </c:pt>
              </c:numCache>
            </c:numRef>
          </c:val>
        </c:ser>
        <c:dLbls>
          <c:showLegendKey val="0"/>
          <c:showVal val="0"/>
          <c:showCatName val="0"/>
          <c:showSerName val="0"/>
          <c:showPercent val="0"/>
          <c:showBubbleSize val="0"/>
        </c:dLbls>
        <c:gapWidth val="150"/>
        <c:axId val="246873136"/>
        <c:axId val="246807648"/>
      </c:barChart>
      <c:catAx>
        <c:axId val="246873136"/>
        <c:scaling>
          <c:orientation val="minMax"/>
        </c:scaling>
        <c:delete val="0"/>
        <c:axPos val="b"/>
        <c:numFmt formatCode="General" sourceLinked="0"/>
        <c:majorTickMark val="out"/>
        <c:minorTickMark val="none"/>
        <c:tickLblPos val="nextTo"/>
        <c:crossAx val="246807648"/>
        <c:crosses val="autoZero"/>
        <c:auto val="1"/>
        <c:lblAlgn val="ctr"/>
        <c:lblOffset val="100"/>
        <c:noMultiLvlLbl val="0"/>
      </c:catAx>
      <c:valAx>
        <c:axId val="246807648"/>
        <c:scaling>
          <c:orientation val="minMax"/>
          <c:max val="0.03"/>
        </c:scaling>
        <c:delete val="0"/>
        <c:axPos val="l"/>
        <c:numFmt formatCode="General" sourceLinked="1"/>
        <c:majorTickMark val="out"/>
        <c:minorTickMark val="none"/>
        <c:tickLblPos val="nextTo"/>
        <c:crossAx val="246873136"/>
        <c:crosses val="autoZero"/>
        <c:crossBetween val="between"/>
      </c:valAx>
      <c:spPr>
        <a:effectLst/>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latin typeface="Times New Roman"/>
                <a:cs typeface="Times New Roman"/>
              </a:defRPr>
            </a:pPr>
            <a:r>
              <a:rPr lang="en-US">
                <a:latin typeface="Times New Roman"/>
                <a:cs typeface="Times New Roman"/>
              </a:rPr>
              <a:t>Growth of MG1655 vs. MG1655∆</a:t>
            </a:r>
            <a:r>
              <a:rPr lang="en-US" i="1">
                <a:latin typeface="Times New Roman"/>
                <a:cs typeface="Times New Roman"/>
              </a:rPr>
              <a:t>qseC</a:t>
            </a:r>
            <a:r>
              <a:rPr lang="en-US">
                <a:latin typeface="Times New Roman"/>
                <a:cs typeface="Times New Roman"/>
              </a:rPr>
              <a:t> on 0.02% Glucose-Lactose</a:t>
            </a:r>
            <a:r>
              <a:rPr lang="en-US" baseline="0">
                <a:latin typeface="Times New Roman"/>
                <a:cs typeface="Times New Roman"/>
              </a:rPr>
              <a:t> (1:3) Mixture </a:t>
            </a:r>
            <a:endParaRPr lang="en-US">
              <a:latin typeface="Times New Roman"/>
              <a:cs typeface="Times New Roman"/>
            </a:endParaRPr>
          </a:p>
        </c:rich>
      </c:tx>
      <c:layout/>
      <c:overlay val="0"/>
    </c:title>
    <c:autoTitleDeleted val="0"/>
    <c:plotArea>
      <c:layout/>
      <c:scatterChart>
        <c:scatterStyle val="smoothMarker"/>
        <c:varyColors val="0"/>
        <c:ser>
          <c:idx val="0"/>
          <c:order val="0"/>
          <c:tx>
            <c:strRef>
              <c:f>Diauxie!$C$44</c:f>
              <c:strCache>
                <c:ptCount val="1"/>
                <c:pt idx="0">
                  <c:v>WT Avg</c:v>
                </c:pt>
              </c:strCache>
            </c:strRef>
          </c:tx>
          <c:errBars>
            <c:errDir val="y"/>
            <c:errBarType val="both"/>
            <c:errValType val="cust"/>
            <c:noEndCap val="0"/>
            <c:plus>
              <c:numRef>
                <c:f>Diauxie!$C$86:$C$115</c:f>
                <c:numCache>
                  <c:formatCode>General</c:formatCode>
                  <c:ptCount val="30"/>
                  <c:pt idx="0">
                    <c:v>7.5277265270908304E-3</c:v>
                  </c:pt>
                  <c:pt idx="1">
                    <c:v>1.37840487520903E-2</c:v>
                  </c:pt>
                  <c:pt idx="2">
                    <c:v>1.2110601416389999E-2</c:v>
                  </c:pt>
                  <c:pt idx="3">
                    <c:v>1.6329931618554599E-2</c:v>
                  </c:pt>
                  <c:pt idx="4">
                    <c:v>2.16024689946928E-2</c:v>
                  </c:pt>
                  <c:pt idx="5">
                    <c:v>2.7748873851023301E-2</c:v>
                  </c:pt>
                  <c:pt idx="6">
                    <c:v>2.1602468994693001E-2</c:v>
                  </c:pt>
                  <c:pt idx="7">
                    <c:v>2.6583202716502202E-2</c:v>
                  </c:pt>
                  <c:pt idx="8">
                    <c:v>2.2286019533928999E-2</c:v>
                  </c:pt>
                  <c:pt idx="9">
                    <c:v>2.5033311140691399E-2</c:v>
                  </c:pt>
                  <c:pt idx="10">
                    <c:v>2.65832027165025E-2</c:v>
                  </c:pt>
                  <c:pt idx="11">
                    <c:v>3.1622776601683798E-2</c:v>
                  </c:pt>
                  <c:pt idx="12">
                    <c:v>3.2041639575194403E-2</c:v>
                  </c:pt>
                  <c:pt idx="13">
                    <c:v>3.4302575219167797E-2</c:v>
                  </c:pt>
                  <c:pt idx="14">
                    <c:v>3.2659863237109003E-2</c:v>
                  </c:pt>
                  <c:pt idx="15">
                    <c:v>3.8297084310253499E-2</c:v>
                  </c:pt>
                  <c:pt idx="16">
                    <c:v>4.5055521304275203E-2</c:v>
                  </c:pt>
                  <c:pt idx="17">
                    <c:v>4.1793141383086603E-2</c:v>
                  </c:pt>
                  <c:pt idx="18">
                    <c:v>4.5934736311423398E-2</c:v>
                  </c:pt>
                  <c:pt idx="19">
                    <c:v>4.51663591625448E-2</c:v>
                  </c:pt>
                  <c:pt idx="20">
                    <c:v>3.9370039370059E-2</c:v>
                  </c:pt>
                  <c:pt idx="21">
                    <c:v>2.3452078799117201E-2</c:v>
                  </c:pt>
                  <c:pt idx="22">
                    <c:v>1.50554530541816E-2</c:v>
                  </c:pt>
                  <c:pt idx="23">
                    <c:v>1.0488088481701499E-2</c:v>
                  </c:pt>
                  <c:pt idx="24">
                    <c:v>1.0488088481701499E-2</c:v>
                  </c:pt>
                  <c:pt idx="25">
                    <c:v>2.4494897427831799E-2</c:v>
                  </c:pt>
                  <c:pt idx="26">
                    <c:v>3.3316662497915303E-2</c:v>
                  </c:pt>
                  <c:pt idx="27">
                    <c:v>3.1251666622224603E-2</c:v>
                  </c:pt>
                  <c:pt idx="28">
                    <c:v>4.4459719597256399E-2</c:v>
                  </c:pt>
                  <c:pt idx="29">
                    <c:v>4.5350486950711602E-2</c:v>
                  </c:pt>
                </c:numCache>
              </c:numRef>
            </c:plus>
            <c:minus>
              <c:numRef>
                <c:f>Diauxie!$C$86:$C$115</c:f>
                <c:numCache>
                  <c:formatCode>General</c:formatCode>
                  <c:ptCount val="30"/>
                  <c:pt idx="0">
                    <c:v>7.5277265270908304E-3</c:v>
                  </c:pt>
                  <c:pt idx="1">
                    <c:v>1.37840487520903E-2</c:v>
                  </c:pt>
                  <c:pt idx="2">
                    <c:v>1.2110601416389999E-2</c:v>
                  </c:pt>
                  <c:pt idx="3">
                    <c:v>1.6329931618554599E-2</c:v>
                  </c:pt>
                  <c:pt idx="4">
                    <c:v>2.16024689946928E-2</c:v>
                  </c:pt>
                  <c:pt idx="5">
                    <c:v>2.7748873851023301E-2</c:v>
                  </c:pt>
                  <c:pt idx="6">
                    <c:v>2.1602468994693001E-2</c:v>
                  </c:pt>
                  <c:pt idx="7">
                    <c:v>2.6583202716502202E-2</c:v>
                  </c:pt>
                  <c:pt idx="8">
                    <c:v>2.2286019533928999E-2</c:v>
                  </c:pt>
                  <c:pt idx="9">
                    <c:v>2.5033311140691399E-2</c:v>
                  </c:pt>
                  <c:pt idx="10">
                    <c:v>2.65832027165025E-2</c:v>
                  </c:pt>
                  <c:pt idx="11">
                    <c:v>3.1622776601683798E-2</c:v>
                  </c:pt>
                  <c:pt idx="12">
                    <c:v>3.2041639575194403E-2</c:v>
                  </c:pt>
                  <c:pt idx="13">
                    <c:v>3.4302575219167797E-2</c:v>
                  </c:pt>
                  <c:pt idx="14">
                    <c:v>3.2659863237109003E-2</c:v>
                  </c:pt>
                  <c:pt idx="15">
                    <c:v>3.8297084310253499E-2</c:v>
                  </c:pt>
                  <c:pt idx="16">
                    <c:v>4.5055521304275203E-2</c:v>
                  </c:pt>
                  <c:pt idx="17">
                    <c:v>4.1793141383086603E-2</c:v>
                  </c:pt>
                  <c:pt idx="18">
                    <c:v>4.5934736311423398E-2</c:v>
                  </c:pt>
                  <c:pt idx="19">
                    <c:v>4.51663591625448E-2</c:v>
                  </c:pt>
                  <c:pt idx="20">
                    <c:v>3.9370039370059E-2</c:v>
                  </c:pt>
                  <c:pt idx="21">
                    <c:v>2.3452078799117201E-2</c:v>
                  </c:pt>
                  <c:pt idx="22">
                    <c:v>1.50554530541816E-2</c:v>
                  </c:pt>
                  <c:pt idx="23">
                    <c:v>1.0488088481701499E-2</c:v>
                  </c:pt>
                  <c:pt idx="24">
                    <c:v>1.0488088481701499E-2</c:v>
                  </c:pt>
                  <c:pt idx="25">
                    <c:v>2.4494897427831799E-2</c:v>
                  </c:pt>
                  <c:pt idx="26">
                    <c:v>3.3316662497915303E-2</c:v>
                  </c:pt>
                  <c:pt idx="27">
                    <c:v>3.1251666622224603E-2</c:v>
                  </c:pt>
                  <c:pt idx="28">
                    <c:v>4.4459719597256399E-2</c:v>
                  </c:pt>
                  <c:pt idx="29">
                    <c:v>4.5350486950711602E-2</c:v>
                  </c:pt>
                </c:numCache>
              </c:numRef>
            </c:minus>
          </c:errBars>
          <c:xVal>
            <c:numRef>
              <c:f>Diauxie!$B$45:$B$83</c:f>
              <c:numCache>
                <c:formatCode>General</c:formatCode>
                <c:ptCount val="39"/>
                <c:pt idx="0">
                  <c:v>1</c:v>
                </c:pt>
                <c:pt idx="1">
                  <c:v>2</c:v>
                </c:pt>
                <c:pt idx="2">
                  <c:v>3</c:v>
                </c:pt>
                <c:pt idx="3">
                  <c:v>4</c:v>
                </c:pt>
                <c:pt idx="4">
                  <c:v>5</c:v>
                </c:pt>
                <c:pt idx="5">
                  <c:v>5.5</c:v>
                </c:pt>
                <c:pt idx="6">
                  <c:v>6</c:v>
                </c:pt>
                <c:pt idx="7">
                  <c:v>6.25</c:v>
                </c:pt>
                <c:pt idx="8">
                  <c:v>6.5</c:v>
                </c:pt>
                <c:pt idx="9">
                  <c:v>6.75</c:v>
                </c:pt>
                <c:pt idx="10">
                  <c:v>7</c:v>
                </c:pt>
                <c:pt idx="11">
                  <c:v>7.25</c:v>
                </c:pt>
                <c:pt idx="12">
                  <c:v>7.5</c:v>
                </c:pt>
                <c:pt idx="13">
                  <c:v>7.75</c:v>
                </c:pt>
                <c:pt idx="14">
                  <c:v>8</c:v>
                </c:pt>
                <c:pt idx="15">
                  <c:v>8.25</c:v>
                </c:pt>
                <c:pt idx="16">
                  <c:v>8.5</c:v>
                </c:pt>
                <c:pt idx="17">
                  <c:v>8.75</c:v>
                </c:pt>
                <c:pt idx="18">
                  <c:v>9</c:v>
                </c:pt>
                <c:pt idx="19">
                  <c:v>9.25</c:v>
                </c:pt>
                <c:pt idx="20">
                  <c:v>9.5</c:v>
                </c:pt>
                <c:pt idx="21">
                  <c:v>9.75</c:v>
                </c:pt>
                <c:pt idx="22">
                  <c:v>10</c:v>
                </c:pt>
                <c:pt idx="23">
                  <c:v>10.25</c:v>
                </c:pt>
                <c:pt idx="24">
                  <c:v>10.5</c:v>
                </c:pt>
                <c:pt idx="25">
                  <c:v>10.75</c:v>
                </c:pt>
                <c:pt idx="26">
                  <c:v>11</c:v>
                </c:pt>
                <c:pt idx="27">
                  <c:v>11.25</c:v>
                </c:pt>
                <c:pt idx="28">
                  <c:v>11.5</c:v>
                </c:pt>
                <c:pt idx="29">
                  <c:v>11.75</c:v>
                </c:pt>
                <c:pt idx="30">
                  <c:v>12</c:v>
                </c:pt>
                <c:pt idx="31">
                  <c:v>12.25</c:v>
                </c:pt>
                <c:pt idx="32">
                  <c:v>12.5</c:v>
                </c:pt>
                <c:pt idx="33">
                  <c:v>12.75</c:v>
                </c:pt>
                <c:pt idx="34">
                  <c:v>13</c:v>
                </c:pt>
                <c:pt idx="35">
                  <c:v>13.25</c:v>
                </c:pt>
                <c:pt idx="36">
                  <c:v>13.5</c:v>
                </c:pt>
                <c:pt idx="37">
                  <c:v>13.75</c:v>
                </c:pt>
                <c:pt idx="38">
                  <c:v>14</c:v>
                </c:pt>
              </c:numCache>
            </c:numRef>
          </c:xVal>
          <c:yVal>
            <c:numRef>
              <c:f>Diauxie!$C$45:$C$83</c:f>
              <c:numCache>
                <c:formatCode>General</c:formatCode>
                <c:ptCount val="39"/>
                <c:pt idx="0">
                  <c:v>4.1666666666666699E-2</c:v>
                </c:pt>
                <c:pt idx="1">
                  <c:v>5.5E-2</c:v>
                </c:pt>
                <c:pt idx="2">
                  <c:v>6.3333333333333297E-2</c:v>
                </c:pt>
                <c:pt idx="3">
                  <c:v>9.6666666666666595E-2</c:v>
                </c:pt>
                <c:pt idx="4">
                  <c:v>0.123333333333333</c:v>
                </c:pt>
                <c:pt idx="5">
                  <c:v>0.14199999999999999</c:v>
                </c:pt>
                <c:pt idx="6">
                  <c:v>0.17333333333333301</c:v>
                </c:pt>
                <c:pt idx="7">
                  <c:v>0.19666666666666699</c:v>
                </c:pt>
                <c:pt idx="8">
                  <c:v>0.21833333333333299</c:v>
                </c:pt>
                <c:pt idx="9">
                  <c:v>0.236666666666667</c:v>
                </c:pt>
                <c:pt idx="10">
                  <c:v>0.26333333333333298</c:v>
                </c:pt>
                <c:pt idx="11">
                  <c:v>0.28999999999999998</c:v>
                </c:pt>
                <c:pt idx="12">
                  <c:v>0.31666666666666698</c:v>
                </c:pt>
                <c:pt idx="13">
                  <c:v>0.35166666666666702</c:v>
                </c:pt>
                <c:pt idx="14">
                  <c:v>0.37333333333333302</c:v>
                </c:pt>
                <c:pt idx="15">
                  <c:v>0.40333333333333299</c:v>
                </c:pt>
                <c:pt idx="16">
                  <c:v>0.45500000000000002</c:v>
                </c:pt>
                <c:pt idx="17">
                  <c:v>0.49333333333333301</c:v>
                </c:pt>
                <c:pt idx="18">
                  <c:v>0.52500000000000002</c:v>
                </c:pt>
                <c:pt idx="19">
                  <c:v>0.56000000000000005</c:v>
                </c:pt>
                <c:pt idx="20">
                  <c:v>0.60499999999999998</c:v>
                </c:pt>
                <c:pt idx="21">
                  <c:v>0.61499999999999999</c:v>
                </c:pt>
                <c:pt idx="22">
                  <c:v>0.62666666666666604</c:v>
                </c:pt>
                <c:pt idx="23">
                  <c:v>0.625</c:v>
                </c:pt>
                <c:pt idx="24">
                  <c:v>0.63500000000000001</c:v>
                </c:pt>
                <c:pt idx="25">
                  <c:v>0.66</c:v>
                </c:pt>
                <c:pt idx="26">
                  <c:v>0.67500000000000004</c:v>
                </c:pt>
                <c:pt idx="27">
                  <c:v>0.68833333333333302</c:v>
                </c:pt>
                <c:pt idx="28">
                  <c:v>0.74166666666666703</c:v>
                </c:pt>
                <c:pt idx="29">
                  <c:v>0.788333333333333</c:v>
                </c:pt>
              </c:numCache>
            </c:numRef>
          </c:yVal>
          <c:smooth val="1"/>
        </c:ser>
        <c:ser>
          <c:idx val="1"/>
          <c:order val="1"/>
          <c:tx>
            <c:strRef>
              <c:f>Diauxie!$D$44</c:f>
              <c:strCache>
                <c:ptCount val="1"/>
                <c:pt idx="0">
                  <c:v>QseC Avg</c:v>
                </c:pt>
              </c:strCache>
            </c:strRef>
          </c:tx>
          <c:spPr>
            <a:ln>
              <a:solidFill>
                <a:srgbClr val="65CE1E"/>
              </a:solidFill>
            </a:ln>
          </c:spPr>
          <c:marker>
            <c:spPr>
              <a:solidFill>
                <a:srgbClr val="65CE1E"/>
              </a:solidFill>
              <a:ln>
                <a:solidFill>
                  <a:srgbClr val="65CE1E"/>
                </a:solidFill>
              </a:ln>
            </c:spPr>
          </c:marker>
          <c:errBars>
            <c:errDir val="y"/>
            <c:errBarType val="both"/>
            <c:errValType val="cust"/>
            <c:noEndCap val="0"/>
            <c:plus>
              <c:numRef>
                <c:f>Diauxie!$D$86:$D$112</c:f>
                <c:numCache>
                  <c:formatCode>General</c:formatCode>
                  <c:ptCount val="27"/>
                  <c:pt idx="0">
                    <c:v>1.41421356237309E-2</c:v>
                  </c:pt>
                  <c:pt idx="1">
                    <c:v>1.8348478592697198E-2</c:v>
                  </c:pt>
                  <c:pt idx="2">
                    <c:v>1.8348478592697299E-2</c:v>
                  </c:pt>
                  <c:pt idx="3">
                    <c:v>2.5819888974716099E-2</c:v>
                  </c:pt>
                  <c:pt idx="4">
                    <c:v>3.7771241264574103E-2</c:v>
                  </c:pt>
                  <c:pt idx="5">
                    <c:v>5.0099900199501501E-2</c:v>
                  </c:pt>
                  <c:pt idx="6">
                    <c:v>6.2849025449883106E-2</c:v>
                  </c:pt>
                  <c:pt idx="7">
                    <c:v>7.2226495600067706E-2</c:v>
                  </c:pt>
                  <c:pt idx="8">
                    <c:v>8.7101473389758002E-2</c:v>
                  </c:pt>
                  <c:pt idx="9">
                    <c:v>9.3968079686668704E-2</c:v>
                  </c:pt>
                  <c:pt idx="10">
                    <c:v>0.106097439491566</c:v>
                  </c:pt>
                  <c:pt idx="11">
                    <c:v>9.5236547606473404E-2</c:v>
                  </c:pt>
                  <c:pt idx="12">
                    <c:v>8.2865352631040098E-2</c:v>
                  </c:pt>
                  <c:pt idx="13">
                    <c:v>7.0071392165419397E-2</c:v>
                  </c:pt>
                  <c:pt idx="14">
                    <c:v>7.8909230554268295E-2</c:v>
                  </c:pt>
                  <c:pt idx="15">
                    <c:v>8.6871552689396905E-2</c:v>
                  </c:pt>
                  <c:pt idx="16">
                    <c:v>8.4063468086123194E-2</c:v>
                  </c:pt>
                  <c:pt idx="17">
                    <c:v>8.8034084308295096E-2</c:v>
                  </c:pt>
                  <c:pt idx="18">
                    <c:v>9.6280839215287198E-2</c:v>
                  </c:pt>
                  <c:pt idx="19">
                    <c:v>0.103810725200562</c:v>
                  </c:pt>
                  <c:pt idx="20">
                    <c:v>9.5794919837466699E-2</c:v>
                  </c:pt>
                  <c:pt idx="22">
                    <c:v>8.1178814970409602E-2</c:v>
                  </c:pt>
                  <c:pt idx="26">
                    <c:v>6.4420493633625703E-2</c:v>
                  </c:pt>
                </c:numCache>
              </c:numRef>
            </c:plus>
            <c:minus>
              <c:numRef>
                <c:f>Diauxie!$D$86:$D$112</c:f>
                <c:numCache>
                  <c:formatCode>General</c:formatCode>
                  <c:ptCount val="27"/>
                  <c:pt idx="0">
                    <c:v>1.41421356237309E-2</c:v>
                  </c:pt>
                  <c:pt idx="1">
                    <c:v>1.8348478592697198E-2</c:v>
                  </c:pt>
                  <c:pt idx="2">
                    <c:v>1.8348478592697299E-2</c:v>
                  </c:pt>
                  <c:pt idx="3">
                    <c:v>2.5819888974716099E-2</c:v>
                  </c:pt>
                  <c:pt idx="4">
                    <c:v>3.7771241264574103E-2</c:v>
                  </c:pt>
                  <c:pt idx="5">
                    <c:v>5.0099900199501501E-2</c:v>
                  </c:pt>
                  <c:pt idx="6">
                    <c:v>6.2849025449883106E-2</c:v>
                  </c:pt>
                  <c:pt idx="7">
                    <c:v>7.2226495600067706E-2</c:v>
                  </c:pt>
                  <c:pt idx="8">
                    <c:v>8.7101473389758002E-2</c:v>
                  </c:pt>
                  <c:pt idx="9">
                    <c:v>9.3968079686668704E-2</c:v>
                  </c:pt>
                  <c:pt idx="10">
                    <c:v>0.106097439491566</c:v>
                  </c:pt>
                  <c:pt idx="11">
                    <c:v>9.5236547606473404E-2</c:v>
                  </c:pt>
                  <c:pt idx="12">
                    <c:v>8.2865352631040098E-2</c:v>
                  </c:pt>
                  <c:pt idx="13">
                    <c:v>7.0071392165419397E-2</c:v>
                  </c:pt>
                  <c:pt idx="14">
                    <c:v>7.8909230554268295E-2</c:v>
                  </c:pt>
                  <c:pt idx="15">
                    <c:v>8.6871552689396905E-2</c:v>
                  </c:pt>
                  <c:pt idx="16">
                    <c:v>8.4063468086123194E-2</c:v>
                  </c:pt>
                  <c:pt idx="17">
                    <c:v>8.8034084308295096E-2</c:v>
                  </c:pt>
                  <c:pt idx="18">
                    <c:v>9.6280839215287198E-2</c:v>
                  </c:pt>
                  <c:pt idx="19">
                    <c:v>0.103810725200562</c:v>
                  </c:pt>
                  <c:pt idx="20">
                    <c:v>9.5794919837466699E-2</c:v>
                  </c:pt>
                  <c:pt idx="22">
                    <c:v>8.1178814970409602E-2</c:v>
                  </c:pt>
                  <c:pt idx="26">
                    <c:v>6.4420493633625703E-2</c:v>
                  </c:pt>
                </c:numCache>
              </c:numRef>
            </c:minus>
          </c:errBars>
          <c:xVal>
            <c:numRef>
              <c:f>Diauxie!$B$45:$B$83</c:f>
              <c:numCache>
                <c:formatCode>General</c:formatCode>
                <c:ptCount val="39"/>
                <c:pt idx="0">
                  <c:v>1</c:v>
                </c:pt>
                <c:pt idx="1">
                  <c:v>2</c:v>
                </c:pt>
                <c:pt idx="2">
                  <c:v>3</c:v>
                </c:pt>
                <c:pt idx="3">
                  <c:v>4</c:v>
                </c:pt>
                <c:pt idx="4">
                  <c:v>5</c:v>
                </c:pt>
                <c:pt idx="5">
                  <c:v>5.5</c:v>
                </c:pt>
                <c:pt idx="6">
                  <c:v>6</c:v>
                </c:pt>
                <c:pt idx="7">
                  <c:v>6.25</c:v>
                </c:pt>
                <c:pt idx="8">
                  <c:v>6.5</c:v>
                </c:pt>
                <c:pt idx="9">
                  <c:v>6.75</c:v>
                </c:pt>
                <c:pt idx="10">
                  <c:v>7</c:v>
                </c:pt>
                <c:pt idx="11">
                  <c:v>7.25</c:v>
                </c:pt>
                <c:pt idx="12">
                  <c:v>7.5</c:v>
                </c:pt>
                <c:pt idx="13">
                  <c:v>7.75</c:v>
                </c:pt>
                <c:pt idx="14">
                  <c:v>8</c:v>
                </c:pt>
                <c:pt idx="15">
                  <c:v>8.25</c:v>
                </c:pt>
                <c:pt idx="16">
                  <c:v>8.5</c:v>
                </c:pt>
                <c:pt idx="17">
                  <c:v>8.75</c:v>
                </c:pt>
                <c:pt idx="18">
                  <c:v>9</c:v>
                </c:pt>
                <c:pt idx="19">
                  <c:v>9.25</c:v>
                </c:pt>
                <c:pt idx="20">
                  <c:v>9.5</c:v>
                </c:pt>
                <c:pt idx="21">
                  <c:v>9.75</c:v>
                </c:pt>
                <c:pt idx="22">
                  <c:v>10</c:v>
                </c:pt>
                <c:pt idx="23">
                  <c:v>10.25</c:v>
                </c:pt>
                <c:pt idx="24">
                  <c:v>10.5</c:v>
                </c:pt>
                <c:pt idx="25">
                  <c:v>10.75</c:v>
                </c:pt>
                <c:pt idx="26">
                  <c:v>11</c:v>
                </c:pt>
                <c:pt idx="27">
                  <c:v>11.25</c:v>
                </c:pt>
                <c:pt idx="28">
                  <c:v>11.5</c:v>
                </c:pt>
                <c:pt idx="29">
                  <c:v>11.75</c:v>
                </c:pt>
                <c:pt idx="30">
                  <c:v>12</c:v>
                </c:pt>
                <c:pt idx="31">
                  <c:v>12.25</c:v>
                </c:pt>
                <c:pt idx="32">
                  <c:v>12.5</c:v>
                </c:pt>
                <c:pt idx="33">
                  <c:v>12.75</c:v>
                </c:pt>
                <c:pt idx="34">
                  <c:v>13</c:v>
                </c:pt>
                <c:pt idx="35">
                  <c:v>13.25</c:v>
                </c:pt>
                <c:pt idx="36">
                  <c:v>13.5</c:v>
                </c:pt>
                <c:pt idx="37">
                  <c:v>13.75</c:v>
                </c:pt>
                <c:pt idx="38">
                  <c:v>14</c:v>
                </c:pt>
              </c:numCache>
            </c:numRef>
          </c:xVal>
          <c:yVal>
            <c:numRef>
              <c:f>Diauxie!$D$45:$D$83</c:f>
              <c:numCache>
                <c:formatCode>General</c:formatCode>
                <c:ptCount val="39"/>
                <c:pt idx="0">
                  <c:v>7.0000000000000007E-2</c:v>
                </c:pt>
                <c:pt idx="1">
                  <c:v>7.8333333333333297E-2</c:v>
                </c:pt>
                <c:pt idx="2">
                  <c:v>0.108333333333333</c:v>
                </c:pt>
                <c:pt idx="3">
                  <c:v>0.17333333333333301</c:v>
                </c:pt>
                <c:pt idx="4">
                  <c:v>0.25666666666666699</c:v>
                </c:pt>
                <c:pt idx="5">
                  <c:v>0.315</c:v>
                </c:pt>
                <c:pt idx="6">
                  <c:v>0.39500000000000002</c:v>
                </c:pt>
                <c:pt idx="7">
                  <c:v>0.44833333333333297</c:v>
                </c:pt>
                <c:pt idx="8">
                  <c:v>0.52666666666666695</c:v>
                </c:pt>
                <c:pt idx="9">
                  <c:v>0.58499999999999996</c:v>
                </c:pt>
                <c:pt idx="10">
                  <c:v>0.63833333333333298</c:v>
                </c:pt>
                <c:pt idx="11">
                  <c:v>0.68500000000000005</c:v>
                </c:pt>
                <c:pt idx="12">
                  <c:v>0.72333333333333305</c:v>
                </c:pt>
                <c:pt idx="13">
                  <c:v>0.77500000000000002</c:v>
                </c:pt>
                <c:pt idx="14">
                  <c:v>0.80666666666666698</c:v>
                </c:pt>
                <c:pt idx="15">
                  <c:v>0.85666666666666702</c:v>
                </c:pt>
                <c:pt idx="16">
                  <c:v>0.913333333333333</c:v>
                </c:pt>
                <c:pt idx="17">
                  <c:v>0.98499999999999999</c:v>
                </c:pt>
                <c:pt idx="18">
                  <c:v>1.0349999999999999</c:v>
                </c:pt>
                <c:pt idx="19">
                  <c:v>1.0883333333333329</c:v>
                </c:pt>
                <c:pt idx="20">
                  <c:v>1.1816666666666671</c:v>
                </c:pt>
                <c:pt idx="21">
                  <c:v>1.228</c:v>
                </c:pt>
                <c:pt idx="22">
                  <c:v>1.2749999999999999</c:v>
                </c:pt>
                <c:pt idx="23">
                  <c:v>1.33</c:v>
                </c:pt>
                <c:pt idx="24">
                  <c:v>1.375</c:v>
                </c:pt>
                <c:pt idx="25">
                  <c:v>1.43</c:v>
                </c:pt>
                <c:pt idx="26">
                  <c:v>1.4750000000000001</c:v>
                </c:pt>
                <c:pt idx="27">
                  <c:v>1.48</c:v>
                </c:pt>
                <c:pt idx="28">
                  <c:v>1.5</c:v>
                </c:pt>
                <c:pt idx="29">
                  <c:v>1.52</c:v>
                </c:pt>
                <c:pt idx="30">
                  <c:v>1.55</c:v>
                </c:pt>
              </c:numCache>
            </c:numRef>
          </c:yVal>
          <c:smooth val="1"/>
        </c:ser>
        <c:dLbls>
          <c:showLegendKey val="0"/>
          <c:showVal val="0"/>
          <c:showCatName val="0"/>
          <c:showSerName val="0"/>
          <c:showPercent val="0"/>
          <c:showBubbleSize val="0"/>
        </c:dLbls>
        <c:axId val="246806472"/>
        <c:axId val="246805296"/>
      </c:scatterChart>
      <c:valAx>
        <c:axId val="246806472"/>
        <c:scaling>
          <c:orientation val="minMax"/>
        </c:scaling>
        <c:delete val="0"/>
        <c:axPos val="b"/>
        <c:title>
          <c:tx>
            <c:rich>
              <a:bodyPr/>
              <a:lstStyle/>
              <a:p>
                <a:pPr>
                  <a:defRPr/>
                </a:pPr>
                <a:r>
                  <a:rPr lang="en-US" dirty="0"/>
                  <a:t>Time in Hours</a:t>
                </a:r>
              </a:p>
            </c:rich>
          </c:tx>
          <c:layout/>
          <c:overlay val="0"/>
        </c:title>
        <c:numFmt formatCode="General" sourceLinked="1"/>
        <c:majorTickMark val="out"/>
        <c:minorTickMark val="none"/>
        <c:tickLblPos val="nextTo"/>
        <c:crossAx val="246805296"/>
        <c:crosses val="autoZero"/>
        <c:crossBetween val="midCat"/>
      </c:valAx>
      <c:valAx>
        <c:axId val="246805296"/>
        <c:scaling>
          <c:logBase val="10"/>
          <c:orientation val="minMax"/>
        </c:scaling>
        <c:delete val="0"/>
        <c:axPos val="l"/>
        <c:majorGridlines/>
        <c:title>
          <c:tx>
            <c:rich>
              <a:bodyPr rot="-5400000" vert="horz"/>
              <a:lstStyle/>
              <a:p>
                <a:pPr>
                  <a:defRPr/>
                </a:pPr>
                <a:r>
                  <a:rPr lang="en-US"/>
                  <a:t>Log10</a:t>
                </a:r>
                <a:r>
                  <a:rPr lang="en-US" baseline="0"/>
                  <a:t> Optical Density at 600nm</a:t>
                </a:r>
                <a:endParaRPr lang="en-US"/>
              </a:p>
            </c:rich>
          </c:tx>
          <c:layout/>
          <c:overlay val="0"/>
        </c:title>
        <c:numFmt formatCode="General" sourceLinked="1"/>
        <c:majorTickMark val="out"/>
        <c:minorTickMark val="none"/>
        <c:tickLblPos val="nextTo"/>
        <c:crossAx val="246806472"/>
        <c:crosses val="autoZero"/>
        <c:crossBetween val="midCat"/>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Growth on Sugar Mixture</a:t>
            </a:r>
          </a:p>
        </c:rich>
      </c:tx>
      <c:layout>
        <c:manualLayout>
          <c:xMode val="edge"/>
          <c:yMode val="edge"/>
          <c:x val="0.23307501455212201"/>
          <c:y val="5.1814267330900401E-2"/>
        </c:manualLayout>
      </c:layout>
      <c:overlay val="0"/>
    </c:title>
    <c:autoTitleDeleted val="0"/>
    <c:plotArea>
      <c:layout/>
      <c:scatterChart>
        <c:scatterStyle val="smoothMarker"/>
        <c:varyColors val="0"/>
        <c:ser>
          <c:idx val="0"/>
          <c:order val="0"/>
          <c:tx>
            <c:strRef>
              <c:f>'Sugar Mixture'!$Q$2</c:f>
              <c:strCache>
                <c:ptCount val="1"/>
                <c:pt idx="0">
                  <c:v>WT Avg</c:v>
                </c:pt>
              </c:strCache>
            </c:strRef>
          </c:tx>
          <c:errBars>
            <c:errDir val="y"/>
            <c:errBarType val="both"/>
            <c:errValType val="cust"/>
            <c:noEndCap val="0"/>
            <c:plus>
              <c:numRef>
                <c:f>'Sugar Mixture'!$Q$17:$Q$28</c:f>
                <c:numCache>
                  <c:formatCode>General</c:formatCode>
                  <c:ptCount val="12"/>
                  <c:pt idx="0">
                    <c:v>7.0710678118654701E-3</c:v>
                  </c:pt>
                  <c:pt idx="1">
                    <c:v>7.0710678118654797E-3</c:v>
                  </c:pt>
                  <c:pt idx="2">
                    <c:v>7.07106781186551E-3</c:v>
                  </c:pt>
                  <c:pt idx="3">
                    <c:v>7.0710678118654701E-3</c:v>
                  </c:pt>
                  <c:pt idx="4">
                    <c:v>0</c:v>
                  </c:pt>
                  <c:pt idx="5">
                    <c:v>7.0710678118654797E-3</c:v>
                  </c:pt>
                  <c:pt idx="6">
                    <c:v>2.1213203435596399E-2</c:v>
                  </c:pt>
                  <c:pt idx="7">
                    <c:v>1.4142135623730999E-2</c:v>
                  </c:pt>
                  <c:pt idx="8">
                    <c:v>0</c:v>
                  </c:pt>
                  <c:pt idx="9">
                    <c:v>1.4142135623730999E-2</c:v>
                  </c:pt>
                  <c:pt idx="10">
                    <c:v>1.4142135623730999E-2</c:v>
                  </c:pt>
                  <c:pt idx="11">
                    <c:v>5.6568542494923699E-2</c:v>
                  </c:pt>
                </c:numCache>
              </c:numRef>
            </c:plus>
            <c:minus>
              <c:numRef>
                <c:f>'Sugar Mixture'!$Q$17:$Q$28</c:f>
                <c:numCache>
                  <c:formatCode>General</c:formatCode>
                  <c:ptCount val="12"/>
                  <c:pt idx="0">
                    <c:v>7.0710678118654701E-3</c:v>
                  </c:pt>
                  <c:pt idx="1">
                    <c:v>7.0710678118654797E-3</c:v>
                  </c:pt>
                  <c:pt idx="2">
                    <c:v>7.07106781186551E-3</c:v>
                  </c:pt>
                  <c:pt idx="3">
                    <c:v>7.0710678118654701E-3</c:v>
                  </c:pt>
                  <c:pt idx="4">
                    <c:v>0</c:v>
                  </c:pt>
                  <c:pt idx="5">
                    <c:v>7.0710678118654797E-3</c:v>
                  </c:pt>
                  <c:pt idx="6">
                    <c:v>2.1213203435596399E-2</c:v>
                  </c:pt>
                  <c:pt idx="7">
                    <c:v>1.4142135623730999E-2</c:v>
                  </c:pt>
                  <c:pt idx="8">
                    <c:v>0</c:v>
                  </c:pt>
                  <c:pt idx="9">
                    <c:v>1.4142135623730999E-2</c:v>
                  </c:pt>
                  <c:pt idx="10">
                    <c:v>1.4142135623730999E-2</c:v>
                  </c:pt>
                  <c:pt idx="11">
                    <c:v>5.6568542494923699E-2</c:v>
                  </c:pt>
                </c:numCache>
              </c:numRef>
            </c:minus>
          </c:errBars>
          <c:xVal>
            <c:numRef>
              <c:f>'Sugar Mixture'!$P$3:$P$14</c:f>
              <c:numCache>
                <c:formatCode>General</c:formatCode>
                <c:ptCount val="12"/>
                <c:pt idx="0">
                  <c:v>0</c:v>
                </c:pt>
                <c:pt idx="1">
                  <c:v>1</c:v>
                </c:pt>
                <c:pt idx="2">
                  <c:v>3</c:v>
                </c:pt>
                <c:pt idx="3">
                  <c:v>4</c:v>
                </c:pt>
                <c:pt idx="4">
                  <c:v>5</c:v>
                </c:pt>
                <c:pt idx="5">
                  <c:v>6</c:v>
                </c:pt>
                <c:pt idx="6">
                  <c:v>7</c:v>
                </c:pt>
                <c:pt idx="7">
                  <c:v>8</c:v>
                </c:pt>
                <c:pt idx="8">
                  <c:v>9</c:v>
                </c:pt>
                <c:pt idx="9">
                  <c:v>10</c:v>
                </c:pt>
                <c:pt idx="10">
                  <c:v>11</c:v>
                </c:pt>
                <c:pt idx="11">
                  <c:v>12</c:v>
                </c:pt>
              </c:numCache>
            </c:numRef>
          </c:xVal>
          <c:yVal>
            <c:numRef>
              <c:f>'Sugar Mixture'!$Q$3:$Q$14</c:f>
              <c:numCache>
                <c:formatCode>General</c:formatCode>
                <c:ptCount val="12"/>
                <c:pt idx="0">
                  <c:v>5.0000000000000001E-3</c:v>
                </c:pt>
                <c:pt idx="1">
                  <c:v>1.4999999999999999E-2</c:v>
                </c:pt>
                <c:pt idx="2">
                  <c:v>4.4999999999999998E-2</c:v>
                </c:pt>
                <c:pt idx="3">
                  <c:v>7.4999999999999997E-2</c:v>
                </c:pt>
                <c:pt idx="4">
                  <c:v>0.11</c:v>
                </c:pt>
                <c:pt idx="5">
                  <c:v>0.16500000000000001</c:v>
                </c:pt>
                <c:pt idx="6">
                  <c:v>0.255</c:v>
                </c:pt>
                <c:pt idx="7">
                  <c:v>0.37</c:v>
                </c:pt>
                <c:pt idx="8">
                  <c:v>0.56000000000000005</c:v>
                </c:pt>
                <c:pt idx="9">
                  <c:v>0.73</c:v>
                </c:pt>
                <c:pt idx="10">
                  <c:v>0.95</c:v>
                </c:pt>
                <c:pt idx="11">
                  <c:v>1.1100000000000001</c:v>
                </c:pt>
              </c:numCache>
            </c:numRef>
          </c:yVal>
          <c:smooth val="1"/>
        </c:ser>
        <c:ser>
          <c:idx val="1"/>
          <c:order val="1"/>
          <c:tx>
            <c:strRef>
              <c:f>'Sugar Mixture'!$R$2</c:f>
              <c:strCache>
                <c:ptCount val="1"/>
                <c:pt idx="0">
                  <c:v>QseC Avg</c:v>
                </c:pt>
              </c:strCache>
            </c:strRef>
          </c:tx>
          <c:spPr>
            <a:ln>
              <a:solidFill>
                <a:srgbClr val="65CE1E"/>
              </a:solidFill>
            </a:ln>
          </c:spPr>
          <c:marker>
            <c:symbol val="circle"/>
            <c:size val="9"/>
            <c:spPr>
              <a:solidFill>
                <a:srgbClr val="65CE1E"/>
              </a:solidFill>
              <a:ln>
                <a:solidFill>
                  <a:srgbClr val="65CE1E"/>
                </a:solidFill>
              </a:ln>
            </c:spPr>
          </c:marker>
          <c:errBars>
            <c:errDir val="y"/>
            <c:errBarType val="both"/>
            <c:errValType val="cust"/>
            <c:noEndCap val="0"/>
            <c:plus>
              <c:numRef>
                <c:f>'Sugar Mixture'!$R$17:$R$28</c:f>
                <c:numCache>
                  <c:formatCode>General</c:formatCode>
                  <c:ptCount val="12"/>
                  <c:pt idx="0">
                    <c:v>4.2491873609703702E-18</c:v>
                  </c:pt>
                  <c:pt idx="1">
                    <c:v>8.4983747219407497E-18</c:v>
                  </c:pt>
                  <c:pt idx="2">
                    <c:v>9.9999999999999898E-3</c:v>
                  </c:pt>
                  <c:pt idx="3">
                    <c:v>0.01</c:v>
                  </c:pt>
                  <c:pt idx="4">
                    <c:v>5.7735026918962597E-3</c:v>
                  </c:pt>
                  <c:pt idx="5">
                    <c:v>1.5275252316519499E-2</c:v>
                  </c:pt>
                  <c:pt idx="6">
                    <c:v>0.03</c:v>
                  </c:pt>
                  <c:pt idx="7">
                    <c:v>2.5166114784235898E-2</c:v>
                  </c:pt>
                  <c:pt idx="8">
                    <c:v>1.99999999999999E-2</c:v>
                  </c:pt>
                  <c:pt idx="9">
                    <c:v>1.7320508075688801E-2</c:v>
                  </c:pt>
                  <c:pt idx="10">
                    <c:v>5.7735026918962597E-3</c:v>
                  </c:pt>
                  <c:pt idx="11">
                    <c:v>1.5275252316519499E-2</c:v>
                  </c:pt>
                </c:numCache>
              </c:numRef>
            </c:plus>
            <c:minus>
              <c:numRef>
                <c:f>'Sugar Mixture'!$R$17:$R$28</c:f>
                <c:numCache>
                  <c:formatCode>General</c:formatCode>
                  <c:ptCount val="12"/>
                  <c:pt idx="0">
                    <c:v>4.2491873609703702E-18</c:v>
                  </c:pt>
                  <c:pt idx="1">
                    <c:v>8.4983747219407497E-18</c:v>
                  </c:pt>
                  <c:pt idx="2">
                    <c:v>9.9999999999999898E-3</c:v>
                  </c:pt>
                  <c:pt idx="3">
                    <c:v>0.01</c:v>
                  </c:pt>
                  <c:pt idx="4">
                    <c:v>5.7735026918962597E-3</c:v>
                  </c:pt>
                  <c:pt idx="5">
                    <c:v>1.5275252316519499E-2</c:v>
                  </c:pt>
                  <c:pt idx="6">
                    <c:v>0.03</c:v>
                  </c:pt>
                  <c:pt idx="7">
                    <c:v>2.5166114784235898E-2</c:v>
                  </c:pt>
                  <c:pt idx="8">
                    <c:v>1.99999999999999E-2</c:v>
                  </c:pt>
                  <c:pt idx="9">
                    <c:v>1.7320508075688801E-2</c:v>
                  </c:pt>
                  <c:pt idx="10">
                    <c:v>5.7735026918962597E-3</c:v>
                  </c:pt>
                  <c:pt idx="11">
                    <c:v>1.5275252316519499E-2</c:v>
                  </c:pt>
                </c:numCache>
              </c:numRef>
            </c:minus>
          </c:errBars>
          <c:xVal>
            <c:numRef>
              <c:f>'Sugar Mixture'!$P$3:$P$14</c:f>
              <c:numCache>
                <c:formatCode>General</c:formatCode>
                <c:ptCount val="12"/>
                <c:pt idx="0">
                  <c:v>0</c:v>
                </c:pt>
                <c:pt idx="1">
                  <c:v>1</c:v>
                </c:pt>
                <c:pt idx="2">
                  <c:v>3</c:v>
                </c:pt>
                <c:pt idx="3">
                  <c:v>4</c:v>
                </c:pt>
                <c:pt idx="4">
                  <c:v>5</c:v>
                </c:pt>
                <c:pt idx="5">
                  <c:v>6</c:v>
                </c:pt>
                <c:pt idx="6">
                  <c:v>7</c:v>
                </c:pt>
                <c:pt idx="7">
                  <c:v>8</c:v>
                </c:pt>
                <c:pt idx="8">
                  <c:v>9</c:v>
                </c:pt>
                <c:pt idx="9">
                  <c:v>10</c:v>
                </c:pt>
                <c:pt idx="10">
                  <c:v>11</c:v>
                </c:pt>
                <c:pt idx="11">
                  <c:v>12</c:v>
                </c:pt>
              </c:numCache>
            </c:numRef>
          </c:xVal>
          <c:yVal>
            <c:numRef>
              <c:f>'Sugar Mixture'!$R$3:$R$14</c:f>
              <c:numCache>
                <c:formatCode>General</c:formatCode>
                <c:ptCount val="12"/>
                <c:pt idx="0">
                  <c:v>2.5000000000000001E-2</c:v>
                </c:pt>
                <c:pt idx="1">
                  <c:v>0.05</c:v>
                </c:pt>
                <c:pt idx="2">
                  <c:v>0.14000000000000001</c:v>
                </c:pt>
                <c:pt idx="3">
                  <c:v>0.27</c:v>
                </c:pt>
                <c:pt idx="4">
                  <c:v>0.49333333333333301</c:v>
                </c:pt>
                <c:pt idx="5">
                  <c:v>0.78333333333333299</c:v>
                </c:pt>
                <c:pt idx="6">
                  <c:v>1.04</c:v>
                </c:pt>
                <c:pt idx="7">
                  <c:v>1.216666666666667</c:v>
                </c:pt>
                <c:pt idx="8">
                  <c:v>1.39</c:v>
                </c:pt>
                <c:pt idx="9">
                  <c:v>1.53</c:v>
                </c:pt>
                <c:pt idx="10">
                  <c:v>1.6033333333333331</c:v>
                </c:pt>
                <c:pt idx="11">
                  <c:v>1.6633333333333331</c:v>
                </c:pt>
              </c:numCache>
            </c:numRef>
          </c:yVal>
          <c:smooth val="1"/>
        </c:ser>
        <c:dLbls>
          <c:showLegendKey val="0"/>
          <c:showVal val="0"/>
          <c:showCatName val="0"/>
          <c:showSerName val="0"/>
          <c:showPercent val="0"/>
          <c:showBubbleSize val="0"/>
        </c:dLbls>
        <c:axId val="387988736"/>
        <c:axId val="387987168"/>
      </c:scatterChart>
      <c:valAx>
        <c:axId val="387988736"/>
        <c:scaling>
          <c:orientation val="minMax"/>
        </c:scaling>
        <c:delete val="0"/>
        <c:axPos val="b"/>
        <c:title>
          <c:tx>
            <c:rich>
              <a:bodyPr/>
              <a:lstStyle/>
              <a:p>
                <a:pPr>
                  <a:defRPr/>
                </a:pPr>
                <a:r>
                  <a:rPr lang="en-US"/>
                  <a:t>Time in Hours</a:t>
                </a:r>
              </a:p>
            </c:rich>
          </c:tx>
          <c:layout/>
          <c:overlay val="0"/>
        </c:title>
        <c:numFmt formatCode="General" sourceLinked="1"/>
        <c:majorTickMark val="out"/>
        <c:minorTickMark val="none"/>
        <c:tickLblPos val="nextTo"/>
        <c:crossAx val="387987168"/>
        <c:crosses val="autoZero"/>
        <c:crossBetween val="midCat"/>
      </c:valAx>
      <c:valAx>
        <c:axId val="387987168"/>
        <c:scaling>
          <c:logBase val="10"/>
          <c:orientation val="minMax"/>
        </c:scaling>
        <c:delete val="0"/>
        <c:axPos val="l"/>
        <c:majorGridlines/>
        <c:title>
          <c:tx>
            <c:rich>
              <a:bodyPr rot="-5400000" vert="horz"/>
              <a:lstStyle/>
              <a:p>
                <a:pPr>
                  <a:defRPr/>
                </a:pPr>
                <a:r>
                  <a:rPr lang="en-US"/>
                  <a:t>Log10</a:t>
                </a:r>
                <a:r>
                  <a:rPr lang="en-US" baseline="0"/>
                  <a:t> Optical Density at 600nm</a:t>
                </a:r>
                <a:endParaRPr lang="en-US"/>
              </a:p>
            </c:rich>
          </c:tx>
          <c:layout>
            <c:manualLayout>
              <c:xMode val="edge"/>
              <c:yMode val="edge"/>
              <c:x val="5.5423790417856299E-2"/>
              <c:y val="0.317205552646319"/>
            </c:manualLayout>
          </c:layout>
          <c:overlay val="0"/>
        </c:title>
        <c:numFmt formatCode="General" sourceLinked="1"/>
        <c:majorTickMark val="out"/>
        <c:minorTickMark val="none"/>
        <c:tickLblPos val="nextTo"/>
        <c:crossAx val="387988736"/>
        <c:crosses val="autoZero"/>
        <c:crossBetween val="midCat"/>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1206708917482898E-2"/>
          <c:y val="7.5067024128686294E-2"/>
          <c:w val="0.64749167786953499"/>
          <c:h val="0.89008042895442396"/>
        </c:manualLayout>
      </c:layout>
      <c:scatterChart>
        <c:scatterStyle val="smoothMarker"/>
        <c:varyColors val="0"/>
        <c:ser>
          <c:idx val="0"/>
          <c:order val="0"/>
          <c:tx>
            <c:strRef>
              <c:f>'Growth Curves- Gluc-Lac-Mal'!$L$23</c:f>
              <c:strCache>
                <c:ptCount val="1"/>
                <c:pt idx="0">
                  <c:v>WT Avg</c:v>
                </c:pt>
              </c:strCache>
            </c:strRef>
          </c:tx>
          <c:errBars>
            <c:errDir val="y"/>
            <c:errBarType val="both"/>
            <c:errValType val="cust"/>
            <c:noEndCap val="0"/>
            <c:plus>
              <c:numRef>
                <c:f>'Growth Curves- Gluc-Lac-Mal'!$L$42:$L$56</c:f>
                <c:numCache>
                  <c:formatCode>General</c:formatCode>
                  <c:ptCount val="15"/>
                  <c:pt idx="0">
                    <c:v>1.30384048104053E-2</c:v>
                  </c:pt>
                  <c:pt idx="1">
                    <c:v>1.15470053837925E-2</c:v>
                  </c:pt>
                  <c:pt idx="2">
                    <c:v>7.0710678118654797E-3</c:v>
                  </c:pt>
                  <c:pt idx="3">
                    <c:v>1.5165750888103E-2</c:v>
                  </c:pt>
                  <c:pt idx="4">
                    <c:v>2.3452078799116999E-2</c:v>
                  </c:pt>
                  <c:pt idx="5">
                    <c:v>3.1144823004794799E-2</c:v>
                  </c:pt>
                  <c:pt idx="6">
                    <c:v>5.4129474410897598E-2</c:v>
                  </c:pt>
                  <c:pt idx="7">
                    <c:v>7.0710678118654797E-3</c:v>
                  </c:pt>
                  <c:pt idx="8">
                    <c:v>2.1213203435596399E-2</c:v>
                  </c:pt>
                  <c:pt idx="9">
                    <c:v>2.1213203435596399E-2</c:v>
                  </c:pt>
                  <c:pt idx="10">
                    <c:v>5.6568542494923803E-2</c:v>
                  </c:pt>
                  <c:pt idx="11">
                    <c:v>7.3280283842244998E-2</c:v>
                  </c:pt>
                  <c:pt idx="12">
                    <c:v>6.9785385289471702E-2</c:v>
                  </c:pt>
                  <c:pt idx="13">
                    <c:v>0.10310189135025601</c:v>
                  </c:pt>
                  <c:pt idx="14">
                    <c:v>0.102567051239665</c:v>
                  </c:pt>
                </c:numCache>
              </c:numRef>
            </c:plus>
            <c:minus>
              <c:numRef>
                <c:f>'Growth Curves- Gluc-Lac-Mal'!$L$42:$L$56</c:f>
                <c:numCache>
                  <c:formatCode>General</c:formatCode>
                  <c:ptCount val="15"/>
                  <c:pt idx="0">
                    <c:v>1.30384048104053E-2</c:v>
                  </c:pt>
                  <c:pt idx="1">
                    <c:v>1.15470053837925E-2</c:v>
                  </c:pt>
                  <c:pt idx="2">
                    <c:v>7.0710678118654797E-3</c:v>
                  </c:pt>
                  <c:pt idx="3">
                    <c:v>1.5165750888103E-2</c:v>
                  </c:pt>
                  <c:pt idx="4">
                    <c:v>2.3452078799116999E-2</c:v>
                  </c:pt>
                  <c:pt idx="5">
                    <c:v>3.1144823004794799E-2</c:v>
                  </c:pt>
                  <c:pt idx="6">
                    <c:v>5.4129474410897598E-2</c:v>
                  </c:pt>
                  <c:pt idx="7">
                    <c:v>7.0710678118654797E-3</c:v>
                  </c:pt>
                  <c:pt idx="8">
                    <c:v>2.1213203435596399E-2</c:v>
                  </c:pt>
                  <c:pt idx="9">
                    <c:v>2.1213203435596399E-2</c:v>
                  </c:pt>
                  <c:pt idx="10">
                    <c:v>5.6568542494923803E-2</c:v>
                  </c:pt>
                  <c:pt idx="11">
                    <c:v>7.3280283842244998E-2</c:v>
                  </c:pt>
                  <c:pt idx="12">
                    <c:v>6.9785385289471702E-2</c:v>
                  </c:pt>
                  <c:pt idx="13">
                    <c:v>0.10310189135025601</c:v>
                  </c:pt>
                  <c:pt idx="14">
                    <c:v>0.102567051239665</c:v>
                  </c:pt>
                </c:numCache>
              </c:numRef>
            </c:minus>
          </c:errBars>
          <c:xVal>
            <c:numRef>
              <c:f>'Growth Curves- Gluc-Lac-Mal'!$K$24:$K$38</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xVal>
          <c:yVal>
            <c:numRef>
              <c:f>'Growth Curves- Gluc-Lac-Mal'!$L$24:$L$38</c:f>
              <c:numCache>
                <c:formatCode>General</c:formatCode>
                <c:ptCount val="15"/>
                <c:pt idx="0">
                  <c:v>2.8000000000000001E-2</c:v>
                </c:pt>
                <c:pt idx="1">
                  <c:v>0.04</c:v>
                </c:pt>
                <c:pt idx="2">
                  <c:v>0.06</c:v>
                </c:pt>
                <c:pt idx="3">
                  <c:v>7.5999999999999998E-2</c:v>
                </c:pt>
                <c:pt idx="4">
                  <c:v>0.11</c:v>
                </c:pt>
                <c:pt idx="5">
                  <c:v>0.17799999999999999</c:v>
                </c:pt>
                <c:pt idx="6">
                  <c:v>0.254</c:v>
                </c:pt>
                <c:pt idx="7">
                  <c:v>0.29499999999999998</c:v>
                </c:pt>
                <c:pt idx="8">
                  <c:v>0.435</c:v>
                </c:pt>
                <c:pt idx="9">
                  <c:v>0.63500000000000001</c:v>
                </c:pt>
                <c:pt idx="10">
                  <c:v>0.87</c:v>
                </c:pt>
                <c:pt idx="11">
                  <c:v>1.1419999999999999</c:v>
                </c:pt>
                <c:pt idx="12">
                  <c:v>1.258</c:v>
                </c:pt>
                <c:pt idx="13">
                  <c:v>1.306</c:v>
                </c:pt>
                <c:pt idx="14">
                  <c:v>1.3380000000000001</c:v>
                </c:pt>
              </c:numCache>
            </c:numRef>
          </c:yVal>
          <c:smooth val="1"/>
        </c:ser>
        <c:ser>
          <c:idx val="1"/>
          <c:order val="1"/>
          <c:tx>
            <c:strRef>
              <c:f>'Growth Curves- Gluc-Lac-Mal'!$M$23</c:f>
              <c:strCache>
                <c:ptCount val="1"/>
                <c:pt idx="0">
                  <c:v>QseC Avg</c:v>
                </c:pt>
              </c:strCache>
            </c:strRef>
          </c:tx>
          <c:spPr>
            <a:ln>
              <a:solidFill>
                <a:srgbClr val="65CE1E"/>
              </a:solidFill>
            </a:ln>
          </c:spPr>
          <c:marker>
            <c:spPr>
              <a:solidFill>
                <a:srgbClr val="65CE1E"/>
              </a:solidFill>
              <a:ln>
                <a:solidFill>
                  <a:srgbClr val="65CE1E"/>
                </a:solidFill>
              </a:ln>
            </c:spPr>
          </c:marker>
          <c:errBars>
            <c:errDir val="y"/>
            <c:errBarType val="both"/>
            <c:errValType val="cust"/>
            <c:noEndCap val="0"/>
            <c:plus>
              <c:numRef>
                <c:f>'Growth Curves- Gluc-Lac-Mal'!$M$42:$M$56</c:f>
                <c:numCache>
                  <c:formatCode>General</c:formatCode>
                  <c:ptCount val="15"/>
                  <c:pt idx="0">
                    <c:v>0.01</c:v>
                  </c:pt>
                  <c:pt idx="1">
                    <c:v>9.99999999999991E-3</c:v>
                  </c:pt>
                  <c:pt idx="2">
                    <c:v>9.9999999999999898E-3</c:v>
                  </c:pt>
                  <c:pt idx="3">
                    <c:v>2.1602468994692901E-2</c:v>
                  </c:pt>
                  <c:pt idx="4">
                    <c:v>3.5355339059327397E-2</c:v>
                  </c:pt>
                  <c:pt idx="5">
                    <c:v>3.3040379335998397E-2</c:v>
                  </c:pt>
                  <c:pt idx="6">
                    <c:v>5.6789083458002799E-2</c:v>
                  </c:pt>
                  <c:pt idx="7">
                    <c:v>1.4142135623730999E-2</c:v>
                  </c:pt>
                  <c:pt idx="8">
                    <c:v>0</c:v>
                  </c:pt>
                  <c:pt idx="9">
                    <c:v>3.5355339059327397E-2</c:v>
                  </c:pt>
                  <c:pt idx="10">
                    <c:v>3.5355339059327397E-2</c:v>
                  </c:pt>
                  <c:pt idx="11">
                    <c:v>9.0369611411506401E-2</c:v>
                  </c:pt>
                  <c:pt idx="12">
                    <c:v>7.6321687612368697E-2</c:v>
                  </c:pt>
                  <c:pt idx="13">
                    <c:v>6.8007352543677194E-2</c:v>
                  </c:pt>
                  <c:pt idx="14">
                    <c:v>6.9761498454854506E-2</c:v>
                  </c:pt>
                </c:numCache>
              </c:numRef>
            </c:plus>
            <c:minus>
              <c:numRef>
                <c:f>'Growth Curves- Gluc-Lac-Mal'!$M$42:$M$56</c:f>
                <c:numCache>
                  <c:formatCode>General</c:formatCode>
                  <c:ptCount val="15"/>
                  <c:pt idx="0">
                    <c:v>0.01</c:v>
                  </c:pt>
                  <c:pt idx="1">
                    <c:v>9.99999999999991E-3</c:v>
                  </c:pt>
                  <c:pt idx="2">
                    <c:v>9.9999999999999898E-3</c:v>
                  </c:pt>
                  <c:pt idx="3">
                    <c:v>2.1602468994692901E-2</c:v>
                  </c:pt>
                  <c:pt idx="4">
                    <c:v>3.5355339059327397E-2</c:v>
                  </c:pt>
                  <c:pt idx="5">
                    <c:v>3.3040379335998397E-2</c:v>
                  </c:pt>
                  <c:pt idx="6">
                    <c:v>5.6789083458002799E-2</c:v>
                  </c:pt>
                  <c:pt idx="7">
                    <c:v>1.4142135623730999E-2</c:v>
                  </c:pt>
                  <c:pt idx="8">
                    <c:v>0</c:v>
                  </c:pt>
                  <c:pt idx="9">
                    <c:v>3.5355339059327397E-2</c:v>
                  </c:pt>
                  <c:pt idx="10">
                    <c:v>3.5355339059327397E-2</c:v>
                  </c:pt>
                  <c:pt idx="11">
                    <c:v>9.0369611411506401E-2</c:v>
                  </c:pt>
                  <c:pt idx="12">
                    <c:v>7.6321687612368697E-2</c:v>
                  </c:pt>
                  <c:pt idx="13">
                    <c:v>6.8007352543677194E-2</c:v>
                  </c:pt>
                  <c:pt idx="14">
                    <c:v>6.9761498454854506E-2</c:v>
                  </c:pt>
                </c:numCache>
              </c:numRef>
            </c:minus>
          </c:errBars>
          <c:xVal>
            <c:numRef>
              <c:f>'Growth Curves- Gluc-Lac-Mal'!$K$24:$K$38</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xVal>
          <c:yVal>
            <c:numRef>
              <c:f>'Growth Curves- Gluc-Lac-Mal'!$M$24:$M$38</c:f>
              <c:numCache>
                <c:formatCode>General</c:formatCode>
                <c:ptCount val="15"/>
                <c:pt idx="0">
                  <c:v>5.5E-2</c:v>
                </c:pt>
                <c:pt idx="1">
                  <c:v>7.4999999999999997E-2</c:v>
                </c:pt>
                <c:pt idx="2">
                  <c:v>0.155</c:v>
                </c:pt>
                <c:pt idx="3">
                  <c:v>0.26</c:v>
                </c:pt>
                <c:pt idx="4">
                  <c:v>0.435</c:v>
                </c:pt>
                <c:pt idx="5">
                  <c:v>0.74250000000000005</c:v>
                </c:pt>
                <c:pt idx="6">
                  <c:v>1.0674999999999999</c:v>
                </c:pt>
                <c:pt idx="7">
                  <c:v>1.4</c:v>
                </c:pt>
                <c:pt idx="8">
                  <c:v>1.49</c:v>
                </c:pt>
                <c:pt idx="9">
                  <c:v>1.5049999999999999</c:v>
                </c:pt>
                <c:pt idx="10">
                  <c:v>1.5449999999999999</c:v>
                </c:pt>
                <c:pt idx="11">
                  <c:v>1.5049999999999999</c:v>
                </c:pt>
                <c:pt idx="12">
                  <c:v>1.5425</c:v>
                </c:pt>
                <c:pt idx="13">
                  <c:v>1.5925</c:v>
                </c:pt>
                <c:pt idx="14">
                  <c:v>1.66</c:v>
                </c:pt>
              </c:numCache>
            </c:numRef>
          </c:yVal>
          <c:smooth val="1"/>
        </c:ser>
        <c:dLbls>
          <c:showLegendKey val="0"/>
          <c:showVal val="0"/>
          <c:showCatName val="0"/>
          <c:showSerName val="0"/>
          <c:showPercent val="0"/>
          <c:showBubbleSize val="0"/>
        </c:dLbls>
        <c:axId val="387991088"/>
        <c:axId val="387989912"/>
      </c:scatterChart>
      <c:valAx>
        <c:axId val="387991088"/>
        <c:scaling>
          <c:orientation val="minMax"/>
          <c:max val="15"/>
        </c:scaling>
        <c:delete val="0"/>
        <c:axPos val="b"/>
        <c:numFmt formatCode="General" sourceLinked="1"/>
        <c:majorTickMark val="out"/>
        <c:minorTickMark val="none"/>
        <c:tickLblPos val="nextTo"/>
        <c:crossAx val="387989912"/>
        <c:crosses val="autoZero"/>
        <c:crossBetween val="midCat"/>
      </c:valAx>
      <c:valAx>
        <c:axId val="387989912"/>
        <c:scaling>
          <c:logBase val="10"/>
          <c:orientation val="minMax"/>
        </c:scaling>
        <c:delete val="0"/>
        <c:axPos val="l"/>
        <c:majorGridlines/>
        <c:numFmt formatCode="General" sourceLinked="1"/>
        <c:majorTickMark val="out"/>
        <c:minorTickMark val="none"/>
        <c:tickLblPos val="nextTo"/>
        <c:crossAx val="387991088"/>
        <c:crosses val="autoZero"/>
        <c:crossBetween val="midCat"/>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MG1655 µ on 0.02</a:t>
            </a:r>
            <a:r>
              <a:rPr lang="en-US" dirty="0" smtClean="0"/>
              <a:t>% </a:t>
            </a:r>
            <a:r>
              <a:rPr lang="en-US" baseline="0" dirty="0" smtClean="0"/>
              <a:t>Glucose</a:t>
            </a:r>
            <a:r>
              <a:rPr lang="en-US" dirty="0" smtClean="0"/>
              <a:t> </a:t>
            </a:r>
            <a:endParaRPr lang="en-US" dirty="0"/>
          </a:p>
        </c:rich>
      </c:tx>
      <c:layout/>
      <c:overlay val="0"/>
    </c:title>
    <c:autoTitleDeleted val="0"/>
    <c:plotArea>
      <c:layout/>
      <c:barChart>
        <c:barDir val="col"/>
        <c:grouping val="clustered"/>
        <c:varyColors val="0"/>
        <c:ser>
          <c:idx val="0"/>
          <c:order val="0"/>
          <c:spPr>
            <a:solidFill>
              <a:srgbClr val="65CE1E"/>
            </a:solidFill>
          </c:spPr>
          <c:invertIfNegative val="0"/>
          <c:dPt>
            <c:idx val="0"/>
            <c:invertIfNegative val="0"/>
            <c:bubble3D val="0"/>
            <c:spPr>
              <a:solidFill>
                <a:srgbClr val="00B4FF"/>
              </a:solidFill>
            </c:spPr>
          </c:dPt>
          <c:errBars>
            <c:errBarType val="both"/>
            <c:errValType val="cust"/>
            <c:noEndCap val="0"/>
            <c:plus>
              <c:numRef>
                <c:f>('Growth Curves- Gluc-Lac-Mal'!$D$35,'Growth Curves- Gluc-Lac-Mal'!$E$35)</c:f>
                <c:numCache>
                  <c:formatCode>General</c:formatCode>
                  <c:ptCount val="2"/>
                  <c:pt idx="0">
                    <c:v>6.4731900717166405E-2</c:v>
                  </c:pt>
                  <c:pt idx="1">
                    <c:v>4.9782804993923402E-2</c:v>
                  </c:pt>
                </c:numCache>
              </c:numRef>
            </c:plus>
            <c:minus>
              <c:numRef>
                <c:f>('Growth Curves- Gluc-Lac-Mal'!$D$35,'Growth Curves- Gluc-Lac-Mal'!$E$35)</c:f>
                <c:numCache>
                  <c:formatCode>General</c:formatCode>
                  <c:ptCount val="2"/>
                  <c:pt idx="0">
                    <c:v>6.4731900717166405E-2</c:v>
                  </c:pt>
                  <c:pt idx="1">
                    <c:v>4.9782804993923402E-2</c:v>
                  </c:pt>
                </c:numCache>
              </c:numRef>
            </c:minus>
          </c:errBars>
          <c:val>
            <c:numRef>
              <c:f>('Growth Curves- Gluc-Lac-Mal'!$D$36,'Growth Curves- Gluc-Lac-Mal'!$E$36)</c:f>
              <c:numCache>
                <c:formatCode>General</c:formatCode>
                <c:ptCount val="2"/>
                <c:pt idx="0">
                  <c:v>0.54963074320267302</c:v>
                </c:pt>
                <c:pt idx="1">
                  <c:v>0.75236546382359404</c:v>
                </c:pt>
              </c:numCache>
            </c:numRef>
          </c:val>
        </c:ser>
        <c:dLbls>
          <c:showLegendKey val="0"/>
          <c:showVal val="0"/>
          <c:showCatName val="0"/>
          <c:showSerName val="0"/>
          <c:showPercent val="0"/>
          <c:showBubbleSize val="0"/>
        </c:dLbls>
        <c:gapWidth val="150"/>
        <c:axId val="387993832"/>
        <c:axId val="387988344"/>
      </c:barChart>
      <c:catAx>
        <c:axId val="387993832"/>
        <c:scaling>
          <c:orientation val="minMax"/>
        </c:scaling>
        <c:delete val="1"/>
        <c:axPos val="b"/>
        <c:title>
          <c:tx>
            <c:rich>
              <a:bodyPr/>
              <a:lstStyle/>
              <a:p>
                <a:pPr>
                  <a:defRPr/>
                </a:pPr>
                <a:r>
                  <a:rPr lang="en-US" dirty="0"/>
                  <a:t>MG1655</a:t>
                </a:r>
                <a:r>
                  <a:rPr lang="en-US" baseline="0" dirty="0"/>
                  <a:t> </a:t>
                </a:r>
                <a:r>
                  <a:rPr lang="en-US" baseline="0" dirty="0" smtClean="0"/>
                  <a:t>                                </a:t>
                </a:r>
                <a:r>
                  <a:rPr lang="en-US" baseline="0" dirty="0"/>
                  <a:t>MG1655∆</a:t>
                </a:r>
                <a:r>
                  <a:rPr lang="en-US" i="1" baseline="0" dirty="0" smtClean="0"/>
                  <a:t>qseC</a:t>
                </a:r>
                <a:endParaRPr lang="en-US" i="1" dirty="0"/>
              </a:p>
            </c:rich>
          </c:tx>
          <c:layout>
            <c:manualLayout>
              <c:xMode val="edge"/>
              <c:yMode val="edge"/>
              <c:x val="0.244726132330819"/>
              <c:y val="0.88464246177518202"/>
            </c:manualLayout>
          </c:layout>
          <c:overlay val="0"/>
        </c:title>
        <c:majorTickMark val="out"/>
        <c:minorTickMark val="none"/>
        <c:tickLblPos val="nextTo"/>
        <c:crossAx val="387988344"/>
        <c:crosses val="autoZero"/>
        <c:auto val="0"/>
        <c:lblAlgn val="ctr"/>
        <c:lblOffset val="100"/>
        <c:noMultiLvlLbl val="0"/>
      </c:catAx>
      <c:valAx>
        <c:axId val="387988344"/>
        <c:scaling>
          <c:orientation val="minMax"/>
        </c:scaling>
        <c:delete val="0"/>
        <c:axPos val="l"/>
        <c:majorGridlines/>
        <c:numFmt formatCode="General" sourceLinked="1"/>
        <c:majorTickMark val="out"/>
        <c:minorTickMark val="none"/>
        <c:tickLblPos val="nextTo"/>
        <c:crossAx val="387993832"/>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Growth on 0.02% Lactose</a:t>
            </a:r>
          </a:p>
        </c:rich>
      </c:tx>
      <c:layout/>
      <c:overlay val="0"/>
    </c:title>
    <c:autoTitleDeleted val="0"/>
    <c:plotArea>
      <c:layout/>
      <c:scatterChart>
        <c:scatterStyle val="smoothMarker"/>
        <c:varyColors val="0"/>
        <c:ser>
          <c:idx val="0"/>
          <c:order val="0"/>
          <c:tx>
            <c:strRef>
              <c:f>'Growth Curves- Gluc-Lac-Mal'!$T$23</c:f>
              <c:strCache>
                <c:ptCount val="1"/>
                <c:pt idx="0">
                  <c:v>WT Avg</c:v>
                </c:pt>
              </c:strCache>
            </c:strRef>
          </c:tx>
          <c:errBars>
            <c:errDir val="y"/>
            <c:errBarType val="both"/>
            <c:errValType val="cust"/>
            <c:noEndCap val="0"/>
            <c:plus>
              <c:numRef>
                <c:f>'Growth Curves- Gluc-Lac-Mal'!$T$37:$T$46</c:f>
                <c:numCache>
                  <c:formatCode>General</c:formatCode>
                  <c:ptCount val="10"/>
                  <c:pt idx="0">
                    <c:v>0</c:v>
                  </c:pt>
                  <c:pt idx="1">
                    <c:v>0</c:v>
                  </c:pt>
                  <c:pt idx="2">
                    <c:v>7.0710678118654701E-3</c:v>
                  </c:pt>
                  <c:pt idx="3">
                    <c:v>1.41421356237309E-2</c:v>
                  </c:pt>
                  <c:pt idx="4">
                    <c:v>7.0710678118654797E-3</c:v>
                  </c:pt>
                  <c:pt idx="5">
                    <c:v>1.41421356237309E-2</c:v>
                  </c:pt>
                  <c:pt idx="6">
                    <c:v>1.4142135623730999E-2</c:v>
                  </c:pt>
                  <c:pt idx="7">
                    <c:v>3.5355339059327397E-2</c:v>
                  </c:pt>
                  <c:pt idx="8">
                    <c:v>2.8284271247461901E-2</c:v>
                  </c:pt>
                  <c:pt idx="9">
                    <c:v>2.8284271247461901E-2</c:v>
                  </c:pt>
                </c:numCache>
              </c:numRef>
            </c:plus>
            <c:minus>
              <c:numRef>
                <c:f>'Growth Curves- Gluc-Lac-Mal'!$T$37:$T$46</c:f>
                <c:numCache>
                  <c:formatCode>General</c:formatCode>
                  <c:ptCount val="10"/>
                  <c:pt idx="0">
                    <c:v>0</c:v>
                  </c:pt>
                  <c:pt idx="1">
                    <c:v>0</c:v>
                  </c:pt>
                  <c:pt idx="2">
                    <c:v>7.0710678118654701E-3</c:v>
                  </c:pt>
                  <c:pt idx="3">
                    <c:v>1.41421356237309E-2</c:v>
                  </c:pt>
                  <c:pt idx="4">
                    <c:v>7.0710678118654797E-3</c:v>
                  </c:pt>
                  <c:pt idx="5">
                    <c:v>1.41421356237309E-2</c:v>
                  </c:pt>
                  <c:pt idx="6">
                    <c:v>1.4142135623730999E-2</c:v>
                  </c:pt>
                  <c:pt idx="7">
                    <c:v>3.5355339059327397E-2</c:v>
                  </c:pt>
                  <c:pt idx="8">
                    <c:v>2.8284271247461901E-2</c:v>
                  </c:pt>
                  <c:pt idx="9">
                    <c:v>2.8284271247461901E-2</c:v>
                  </c:pt>
                </c:numCache>
              </c:numRef>
            </c:minus>
          </c:errBars>
          <c:xVal>
            <c:numRef>
              <c:f>'Growth Curves- Gluc-Lac-Mal'!$S$24:$S$33</c:f>
              <c:numCache>
                <c:formatCode>General</c:formatCode>
                <c:ptCount val="10"/>
                <c:pt idx="0">
                  <c:v>0</c:v>
                </c:pt>
                <c:pt idx="1">
                  <c:v>1</c:v>
                </c:pt>
                <c:pt idx="2">
                  <c:v>3</c:v>
                </c:pt>
                <c:pt idx="3">
                  <c:v>4</c:v>
                </c:pt>
                <c:pt idx="4">
                  <c:v>5</c:v>
                </c:pt>
                <c:pt idx="5">
                  <c:v>6</c:v>
                </c:pt>
                <c:pt idx="6">
                  <c:v>8</c:v>
                </c:pt>
                <c:pt idx="7">
                  <c:v>10.5</c:v>
                </c:pt>
                <c:pt idx="8">
                  <c:v>11.5</c:v>
                </c:pt>
                <c:pt idx="9">
                  <c:v>12.5</c:v>
                </c:pt>
              </c:numCache>
            </c:numRef>
          </c:xVal>
          <c:yVal>
            <c:numRef>
              <c:f>'Growth Curves- Gluc-Lac-Mal'!$T$24:$T$33</c:f>
              <c:numCache>
                <c:formatCode>General</c:formatCode>
                <c:ptCount val="10"/>
                <c:pt idx="0">
                  <c:v>0.01</c:v>
                </c:pt>
                <c:pt idx="1">
                  <c:v>0.04</c:v>
                </c:pt>
                <c:pt idx="2">
                  <c:v>7.4999999999999997E-2</c:v>
                </c:pt>
                <c:pt idx="3">
                  <c:v>0.11</c:v>
                </c:pt>
                <c:pt idx="4">
                  <c:v>0.155</c:v>
                </c:pt>
                <c:pt idx="5">
                  <c:v>0.24</c:v>
                </c:pt>
                <c:pt idx="6">
                  <c:v>0.54</c:v>
                </c:pt>
                <c:pt idx="7">
                  <c:v>1.0449999999999999</c:v>
                </c:pt>
                <c:pt idx="8">
                  <c:v>1.23</c:v>
                </c:pt>
                <c:pt idx="9">
                  <c:v>1.32</c:v>
                </c:pt>
              </c:numCache>
            </c:numRef>
          </c:yVal>
          <c:smooth val="1"/>
        </c:ser>
        <c:ser>
          <c:idx val="1"/>
          <c:order val="1"/>
          <c:tx>
            <c:strRef>
              <c:f>'Growth Curves- Gluc-Lac-Mal'!$U$23</c:f>
              <c:strCache>
                <c:ptCount val="1"/>
                <c:pt idx="0">
                  <c:v>QseC Avg</c:v>
                </c:pt>
              </c:strCache>
            </c:strRef>
          </c:tx>
          <c:spPr>
            <a:ln>
              <a:solidFill>
                <a:srgbClr val="65CE1E"/>
              </a:solidFill>
            </a:ln>
          </c:spPr>
          <c:marker>
            <c:spPr>
              <a:solidFill>
                <a:srgbClr val="65CE1E"/>
              </a:solidFill>
              <a:ln>
                <a:solidFill>
                  <a:srgbClr val="65CE1E"/>
                </a:solidFill>
              </a:ln>
            </c:spPr>
          </c:marker>
          <c:errBars>
            <c:errDir val="y"/>
            <c:errBarType val="both"/>
            <c:errValType val="cust"/>
            <c:noEndCap val="0"/>
            <c:plus>
              <c:numRef>
                <c:f>'Growth Curves- Gluc-Lac-Mal'!$U$37:$U$46</c:f>
                <c:numCache>
                  <c:formatCode>General</c:formatCode>
                  <c:ptCount val="10"/>
                  <c:pt idx="0">
                    <c:v>0</c:v>
                  </c:pt>
                  <c:pt idx="1">
                    <c:v>0</c:v>
                  </c:pt>
                  <c:pt idx="2">
                    <c:v>5.7735026918962597E-3</c:v>
                  </c:pt>
                  <c:pt idx="3">
                    <c:v>1.15470053837925E-2</c:v>
                  </c:pt>
                  <c:pt idx="4">
                    <c:v>1.5275252316519401E-2</c:v>
                  </c:pt>
                  <c:pt idx="5">
                    <c:v>2.3094010767585001E-2</c:v>
                  </c:pt>
                  <c:pt idx="6">
                    <c:v>8.7177978870813397E-2</c:v>
                  </c:pt>
                  <c:pt idx="7">
                    <c:v>4.0414518843273697E-2</c:v>
                  </c:pt>
                  <c:pt idx="8">
                    <c:v>3.51188458428425E-2</c:v>
                  </c:pt>
                  <c:pt idx="9">
                    <c:v>3.2145502536643202E-2</c:v>
                  </c:pt>
                </c:numCache>
              </c:numRef>
            </c:plus>
            <c:minus>
              <c:numRef>
                <c:f>'Growth Curves- Gluc-Lac-Mal'!$U$37:$U$46</c:f>
                <c:numCache>
                  <c:formatCode>General</c:formatCode>
                  <c:ptCount val="10"/>
                  <c:pt idx="0">
                    <c:v>0</c:v>
                  </c:pt>
                  <c:pt idx="1">
                    <c:v>0</c:v>
                  </c:pt>
                  <c:pt idx="2">
                    <c:v>5.7735026918962597E-3</c:v>
                  </c:pt>
                  <c:pt idx="3">
                    <c:v>1.15470053837925E-2</c:v>
                  </c:pt>
                  <c:pt idx="4">
                    <c:v>1.5275252316519401E-2</c:v>
                  </c:pt>
                  <c:pt idx="5">
                    <c:v>2.3094010767585001E-2</c:v>
                  </c:pt>
                  <c:pt idx="6">
                    <c:v>8.7177978870813397E-2</c:v>
                  </c:pt>
                  <c:pt idx="7">
                    <c:v>4.0414518843273697E-2</c:v>
                  </c:pt>
                  <c:pt idx="8">
                    <c:v>3.51188458428425E-2</c:v>
                  </c:pt>
                  <c:pt idx="9">
                    <c:v>3.2145502536643202E-2</c:v>
                  </c:pt>
                </c:numCache>
              </c:numRef>
            </c:minus>
          </c:errBars>
          <c:xVal>
            <c:numRef>
              <c:f>'Growth Curves- Gluc-Lac-Mal'!$S$24:$S$33</c:f>
              <c:numCache>
                <c:formatCode>General</c:formatCode>
                <c:ptCount val="10"/>
                <c:pt idx="0">
                  <c:v>0</c:v>
                </c:pt>
                <c:pt idx="1">
                  <c:v>1</c:v>
                </c:pt>
                <c:pt idx="2">
                  <c:v>3</c:v>
                </c:pt>
                <c:pt idx="3">
                  <c:v>4</c:v>
                </c:pt>
                <c:pt idx="4">
                  <c:v>5</c:v>
                </c:pt>
                <c:pt idx="5">
                  <c:v>6</c:v>
                </c:pt>
                <c:pt idx="6">
                  <c:v>8</c:v>
                </c:pt>
                <c:pt idx="7">
                  <c:v>10.5</c:v>
                </c:pt>
                <c:pt idx="8">
                  <c:v>11.5</c:v>
                </c:pt>
                <c:pt idx="9">
                  <c:v>12.5</c:v>
                </c:pt>
              </c:numCache>
            </c:numRef>
          </c:xVal>
          <c:yVal>
            <c:numRef>
              <c:f>'Growth Curves- Gluc-Lac-Mal'!$U$24:$U$33</c:f>
              <c:numCache>
                <c:formatCode>General</c:formatCode>
                <c:ptCount val="10"/>
                <c:pt idx="0">
                  <c:v>0.01</c:v>
                </c:pt>
                <c:pt idx="1">
                  <c:v>0.04</c:v>
                </c:pt>
                <c:pt idx="2">
                  <c:v>9.6666666666666706E-2</c:v>
                </c:pt>
                <c:pt idx="3">
                  <c:v>0.163333333333333</c:v>
                </c:pt>
                <c:pt idx="4">
                  <c:v>0.28666666666666701</c:v>
                </c:pt>
                <c:pt idx="5">
                  <c:v>0.49333333333333301</c:v>
                </c:pt>
                <c:pt idx="6">
                  <c:v>1.08</c:v>
                </c:pt>
                <c:pt idx="7">
                  <c:v>1.3933333333333331</c:v>
                </c:pt>
                <c:pt idx="8">
                  <c:v>1.416666666666667</c:v>
                </c:pt>
                <c:pt idx="9">
                  <c:v>1.476666666666667</c:v>
                </c:pt>
              </c:numCache>
            </c:numRef>
          </c:yVal>
          <c:smooth val="1"/>
        </c:ser>
        <c:dLbls>
          <c:showLegendKey val="0"/>
          <c:showVal val="0"/>
          <c:showCatName val="0"/>
          <c:showSerName val="0"/>
          <c:showPercent val="0"/>
          <c:showBubbleSize val="0"/>
        </c:dLbls>
        <c:axId val="387990304"/>
        <c:axId val="387993048"/>
      </c:scatterChart>
      <c:valAx>
        <c:axId val="387990304"/>
        <c:scaling>
          <c:orientation val="minMax"/>
        </c:scaling>
        <c:delete val="0"/>
        <c:axPos val="b"/>
        <c:numFmt formatCode="General" sourceLinked="1"/>
        <c:majorTickMark val="out"/>
        <c:minorTickMark val="none"/>
        <c:tickLblPos val="nextTo"/>
        <c:crossAx val="387993048"/>
        <c:crosses val="autoZero"/>
        <c:crossBetween val="midCat"/>
      </c:valAx>
      <c:valAx>
        <c:axId val="387993048"/>
        <c:scaling>
          <c:logBase val="10"/>
          <c:orientation val="minMax"/>
        </c:scaling>
        <c:delete val="0"/>
        <c:axPos val="l"/>
        <c:majorGridlines/>
        <c:title>
          <c:tx>
            <c:rich>
              <a:bodyPr rot="-5400000" vert="horz"/>
              <a:lstStyle/>
              <a:p>
                <a:pPr>
                  <a:defRPr/>
                </a:pPr>
                <a:r>
                  <a:rPr lang="en-US" dirty="0"/>
                  <a:t>Log10</a:t>
                </a:r>
                <a:r>
                  <a:rPr lang="en-US" baseline="0" dirty="0"/>
                  <a:t> </a:t>
                </a:r>
                <a:r>
                  <a:rPr lang="en-US" dirty="0"/>
                  <a:t>Optical Density at 600nm</a:t>
                </a:r>
              </a:p>
            </c:rich>
          </c:tx>
          <c:layout/>
          <c:overlay val="0"/>
        </c:title>
        <c:numFmt formatCode="General" sourceLinked="1"/>
        <c:majorTickMark val="out"/>
        <c:minorTickMark val="none"/>
        <c:tickLblPos val="nextTo"/>
        <c:crossAx val="387990304"/>
        <c:crosses val="autoZero"/>
        <c:crossBetween val="midCat"/>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12/14/2016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3D97CC-475F-BE49-B579-6BFEF977A37E}"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D97CC-475F-BE49-B579-6BFEF977A37E}"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D97CC-475F-BE49-B579-6BFEF977A37E}"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D97CC-475F-BE49-B579-6BFEF977A37E}"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3D97CC-475F-BE49-B579-6BFEF977A37E}"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smtClean="0"/>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smtClean="0"/>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3D97CC-475F-BE49-B579-6BFEF977A37E}" type="datetimeFigureOut">
              <a:rPr lang="en-US" smtClean="0"/>
              <a:t>12/14/2016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3D97CC-475F-BE49-B579-6BFEF977A37E}" type="datetimeFigureOut">
              <a:rPr lang="en-US" smtClean="0"/>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12/14/2016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12/14/2016</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png"/><Relationship Id="rId18" Type="http://schemas.openxmlformats.org/officeDocument/2006/relationships/chart" Target="../charts/chart9.xml"/><Relationship Id="rId3" Type="http://schemas.openxmlformats.org/officeDocument/2006/relationships/image" Target="../media/image1.jpg"/><Relationship Id="rId21" Type="http://schemas.openxmlformats.org/officeDocument/2006/relationships/image" Target="../media/image8.png"/><Relationship Id="rId7" Type="http://schemas.openxmlformats.org/officeDocument/2006/relationships/chart" Target="../charts/chart4.xml"/><Relationship Id="rId12" Type="http://schemas.openxmlformats.org/officeDocument/2006/relationships/image" Target="../media/image5.png"/><Relationship Id="rId17" Type="http://schemas.openxmlformats.org/officeDocument/2006/relationships/chart" Target="../charts/chart8.xml"/><Relationship Id="rId2" Type="http://schemas.openxmlformats.org/officeDocument/2006/relationships/notesSlide" Target="../notesSlides/notesSlide1.xml"/><Relationship Id="rId16" Type="http://schemas.openxmlformats.org/officeDocument/2006/relationships/chart" Target="../charts/chart7.xml"/><Relationship Id="rId20" Type="http://schemas.openxmlformats.org/officeDocument/2006/relationships/chart" Target="../charts/chart11.xml"/><Relationship Id="rId1" Type="http://schemas.openxmlformats.org/officeDocument/2006/relationships/slideLayout" Target="../slideLayouts/slideLayout1.xml"/><Relationship Id="rId6" Type="http://schemas.openxmlformats.org/officeDocument/2006/relationships/chart" Target="../charts/chart3.xml"/><Relationship Id="rId11" Type="http://schemas.openxmlformats.org/officeDocument/2006/relationships/image" Target="../media/image4.png"/><Relationship Id="rId5" Type="http://schemas.openxmlformats.org/officeDocument/2006/relationships/chart" Target="../charts/chart2.xml"/><Relationship Id="rId15" Type="http://schemas.openxmlformats.org/officeDocument/2006/relationships/chart" Target="../charts/chart6.xml"/><Relationship Id="rId10" Type="http://schemas.openxmlformats.org/officeDocument/2006/relationships/chart" Target="../charts/chart5.xml"/><Relationship Id="rId19" Type="http://schemas.openxmlformats.org/officeDocument/2006/relationships/chart" Target="../charts/chart10.xml"/><Relationship Id="rId4" Type="http://schemas.openxmlformats.org/officeDocument/2006/relationships/chart" Target="../charts/chart1.xml"/><Relationship Id="rId9" Type="http://schemas.openxmlformats.org/officeDocument/2006/relationships/image" Target="../media/image3.pn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129" y="504527"/>
            <a:ext cx="42534030" cy="2726963"/>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9200" b="1" dirty="0" smtClean="0">
                <a:latin typeface="Times New Roman"/>
                <a:cs typeface="Times New Roman"/>
              </a:rPr>
              <a:t>Title of Research Project</a:t>
            </a:r>
            <a:endParaRPr lang="en-US" sz="9200" b="1" dirty="0">
              <a:latin typeface="Times New Roman"/>
              <a:cs typeface="Times New Roman"/>
            </a:endParaRPr>
          </a:p>
          <a:p>
            <a:pPr algn="ctr"/>
            <a:r>
              <a:rPr lang="en-US" sz="5800" b="1" dirty="0" smtClean="0">
                <a:latin typeface="Times New Roman"/>
                <a:cs typeface="Times New Roman"/>
              </a:rPr>
              <a:t>Name of Student(s)</a:t>
            </a:r>
          </a:p>
        </p:txBody>
      </p:sp>
      <p:sp>
        <p:nvSpPr>
          <p:cNvPr id="26" name="Rectangle 25"/>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a:t>
            </a:r>
            <a:r>
              <a:rPr lang="en-US" sz="1100" dirty="0" smtClean="0">
                <a:solidFill>
                  <a:prstClr val="black"/>
                </a:solidFill>
                <a:latin typeface="Lucida Grande"/>
                <a:cs typeface="Lucida Grande"/>
              </a:rPr>
              <a:t> 1        </a:t>
            </a:r>
            <a:r>
              <a:rPr lang="en-US" sz="1100" dirty="0">
                <a:solidFill>
                  <a:prstClr val="black"/>
                </a:solidFill>
                <a:latin typeface="Lucida Grande"/>
                <a:cs typeface="Lucida Grande"/>
              </a:rPr>
              <a:t>2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3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4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5     </a:t>
            </a:r>
            <a:r>
              <a:rPr lang="en-US" sz="1100" dirty="0" smtClean="0">
                <a:solidFill>
                  <a:prstClr val="black"/>
                </a:solidFill>
                <a:latin typeface="Lucida Grande"/>
                <a:cs typeface="Lucida Grande"/>
              </a:rPr>
              <a:t>  6        </a:t>
            </a:r>
            <a:r>
              <a:rPr lang="en-US" sz="1100" dirty="0">
                <a:solidFill>
                  <a:prstClr val="black"/>
                </a:solidFill>
                <a:latin typeface="Lucida Grande"/>
                <a:cs typeface="Lucida Grande"/>
              </a:rPr>
              <a:t>7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8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9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10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11     </a:t>
            </a:r>
            <a:r>
              <a:rPr lang="en-US" sz="1100" dirty="0" smtClean="0">
                <a:solidFill>
                  <a:prstClr val="black"/>
                </a:solidFill>
                <a:latin typeface="Lucida Grande"/>
                <a:cs typeface="Lucida Grande"/>
              </a:rPr>
              <a:t>12      </a:t>
            </a:r>
            <a:r>
              <a:rPr lang="en-US" sz="1100" dirty="0">
                <a:solidFill>
                  <a:prstClr val="black"/>
                </a:solidFill>
                <a:latin typeface="Lucida Grande"/>
                <a:cs typeface="Lucida Grande"/>
              </a:rPr>
              <a:t>13     </a:t>
            </a:r>
            <a:r>
              <a:rPr lang="en-US" sz="1100" dirty="0" smtClean="0">
                <a:solidFill>
                  <a:prstClr val="black"/>
                </a:solidFill>
                <a:latin typeface="Lucida Grande"/>
                <a:cs typeface="Lucida Grande"/>
              </a:rPr>
              <a:t> 14 </a:t>
            </a:r>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103" y="1207589"/>
            <a:ext cx="4840224" cy="1377696"/>
          </a:xfrm>
          <a:prstGeom prst="rect">
            <a:avLst/>
          </a:prstGeom>
        </p:spPr>
      </p:pic>
      <p:sp>
        <p:nvSpPr>
          <p:cNvPr id="159" name="TextBox 158"/>
          <p:cNvSpPr txBox="1"/>
          <p:nvPr/>
        </p:nvSpPr>
        <p:spPr>
          <a:xfrm>
            <a:off x="34040394" y="25903995"/>
            <a:ext cx="9321064" cy="4133825"/>
          </a:xfrm>
          <a:prstGeom prst="rect">
            <a:avLst/>
          </a:prstGeom>
          <a:solidFill>
            <a:schemeClr val="bg1"/>
          </a:solidFill>
          <a:ln>
            <a:solidFill>
              <a:schemeClr val="bg1"/>
            </a:solidFill>
          </a:ln>
        </p:spPr>
        <p:txBody>
          <a:bodyPr wrap="square" lIns="131445" tIns="65723" rIns="131445" bIns="65723" rtlCol="0">
            <a:spAutoFit/>
          </a:bodyPr>
          <a:lstStyle/>
          <a:p>
            <a:endParaRPr lang="en-US" sz="2000" dirty="0" smtClean="0">
              <a:latin typeface="Times New Roman"/>
              <a:cs typeface="Times New Roman"/>
            </a:endParaRPr>
          </a:p>
          <a:p>
            <a:r>
              <a:rPr lang="en-US" sz="2000" dirty="0" err="1"/>
              <a:t>Allinson</a:t>
            </a:r>
            <a:r>
              <a:rPr lang="en-US" sz="2000" dirty="0"/>
              <a:t>, C., &amp; Hayes, J. (1996). The Cognitive Style Index. </a:t>
            </a:r>
            <a:r>
              <a:rPr lang="en-US" sz="2000" i="1" dirty="0"/>
              <a:t>Journal of Management</a:t>
            </a:r>
            <a:endParaRPr lang="en-US" sz="2000" dirty="0"/>
          </a:p>
          <a:p>
            <a:r>
              <a:rPr lang="en-US" sz="2000" i="1" dirty="0" smtClean="0"/>
              <a:t>     Studies</a:t>
            </a:r>
            <a:r>
              <a:rPr lang="en-US" sz="2000" dirty="0"/>
              <a:t>,</a:t>
            </a:r>
            <a:r>
              <a:rPr lang="en-US" sz="2000" i="1" dirty="0"/>
              <a:t> 33</a:t>
            </a:r>
            <a:r>
              <a:rPr lang="en-US" sz="2000" dirty="0"/>
              <a:t>(1), 119–135.</a:t>
            </a:r>
          </a:p>
          <a:p>
            <a:r>
              <a:rPr lang="en-US" sz="2000" dirty="0" err="1"/>
              <a:t>Allport</a:t>
            </a:r>
            <a:r>
              <a:rPr lang="en-US" sz="2000" dirty="0"/>
              <a:t>, G. W. (1937). </a:t>
            </a:r>
            <a:r>
              <a:rPr lang="en-US" sz="2000" i="1" dirty="0"/>
              <a:t>Personality: A psychological interpretation</a:t>
            </a:r>
            <a:r>
              <a:rPr lang="en-US" sz="2000" dirty="0"/>
              <a:t>. New York: Holt &amp; </a:t>
            </a:r>
            <a:r>
              <a:rPr lang="en-US" sz="2000" dirty="0" smtClean="0"/>
              <a:t>      </a:t>
            </a:r>
          </a:p>
          <a:p>
            <a:r>
              <a:rPr lang="en-US" sz="2000" dirty="0"/>
              <a:t> </a:t>
            </a:r>
            <a:r>
              <a:rPr lang="en-US" sz="2000" dirty="0" smtClean="0"/>
              <a:t>    Co</a:t>
            </a:r>
            <a:r>
              <a:rPr lang="en-US" sz="2000" dirty="0"/>
              <a:t>.</a:t>
            </a:r>
          </a:p>
          <a:p>
            <a:r>
              <a:rPr lang="en-US" sz="2000" dirty="0" err="1"/>
              <a:t>Battalio</a:t>
            </a:r>
            <a:r>
              <a:rPr lang="en-US" sz="2000" dirty="0"/>
              <a:t>, J. (2009). Success in distance education: Do learning styles and multiple </a:t>
            </a:r>
            <a:endParaRPr lang="en-US" sz="2000" dirty="0" smtClean="0"/>
          </a:p>
          <a:p>
            <a:r>
              <a:rPr lang="en-US" sz="2000" dirty="0"/>
              <a:t> </a:t>
            </a:r>
            <a:r>
              <a:rPr lang="en-US" sz="2000" dirty="0" smtClean="0"/>
              <a:t>    formats matter</a:t>
            </a:r>
            <a:r>
              <a:rPr lang="en-US" sz="2000" dirty="0"/>
              <a:t>? </a:t>
            </a:r>
            <a:r>
              <a:rPr lang="en-US" sz="2000" i="1" dirty="0"/>
              <a:t>American Journal of Distance Education, 23</a:t>
            </a:r>
            <a:r>
              <a:rPr lang="en-US" sz="2000" dirty="0"/>
              <a:t>(2), 71-87. </a:t>
            </a:r>
          </a:p>
          <a:p>
            <a:r>
              <a:rPr lang="en-US" sz="2000" dirty="0" err="1"/>
              <a:t>Beaumaster</a:t>
            </a:r>
            <a:r>
              <a:rPr lang="en-US" sz="2000" dirty="0"/>
              <a:t>, S., &amp; Long, J. A. (2002). Pedagogy, technology and learning </a:t>
            </a:r>
            <a:r>
              <a:rPr lang="en-US" sz="2000" dirty="0" smtClean="0"/>
              <a:t>styles— </a:t>
            </a:r>
          </a:p>
          <a:p>
            <a:r>
              <a:rPr lang="en-US" sz="2000" dirty="0"/>
              <a:t> </a:t>
            </a:r>
            <a:r>
              <a:rPr lang="en-US" sz="2000" dirty="0" smtClean="0"/>
              <a:t>    their </a:t>
            </a:r>
            <a:r>
              <a:rPr lang="en-US" sz="2000" dirty="0"/>
              <a:t>effect on the online learner. </a:t>
            </a:r>
            <a:r>
              <a:rPr lang="en-US" sz="2000" i="1" dirty="0"/>
              <a:t>Proceedings from National Conference on Alternative  </a:t>
            </a:r>
            <a:r>
              <a:rPr lang="en-US" sz="2000" i="1" dirty="0" smtClean="0"/>
              <a:t>    </a:t>
            </a:r>
          </a:p>
          <a:p>
            <a:r>
              <a:rPr lang="en-US" sz="2000" i="1" dirty="0"/>
              <a:t> </a:t>
            </a:r>
            <a:r>
              <a:rPr lang="en-US" sz="2000" i="1" dirty="0" smtClean="0"/>
              <a:t>     and </a:t>
            </a:r>
            <a:r>
              <a:rPr lang="en-US" sz="2000" i="1" dirty="0"/>
              <a:t>External Degree Programs for Adults ’02</a:t>
            </a:r>
            <a:r>
              <a:rPr lang="en-US" sz="2000" dirty="0"/>
              <a:t>, </a:t>
            </a:r>
            <a:r>
              <a:rPr lang="en-US" sz="2000" i="1" dirty="0"/>
              <a:t>Pittsburg, PA,</a:t>
            </a:r>
            <a:r>
              <a:rPr lang="en-US" sz="2000" dirty="0"/>
              <a:t> 80-97.  Retrieved from </a:t>
            </a:r>
            <a:endParaRPr lang="en-US" sz="2000" dirty="0" smtClean="0"/>
          </a:p>
          <a:p>
            <a:r>
              <a:rPr lang="en-US" sz="2000" dirty="0"/>
              <a:t> </a:t>
            </a:r>
            <a:r>
              <a:rPr lang="en-US" sz="2000" dirty="0" smtClean="0"/>
              <a:t>     http</a:t>
            </a:r>
            <a:r>
              <a:rPr lang="en-US" sz="2000" dirty="0"/>
              <a:t>://ahea.org/files/pro2002beaumaster.pdf</a:t>
            </a:r>
          </a:p>
          <a:p>
            <a:endParaRPr lang="en-US" sz="2000" dirty="0" smtClean="0">
              <a:latin typeface="Times New Roman"/>
              <a:cs typeface="Times New Roman"/>
            </a:endParaRPr>
          </a:p>
        </p:txBody>
      </p:sp>
      <p:sp>
        <p:nvSpPr>
          <p:cNvPr id="160" name="Rectangle 159"/>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a:t>
            </a:r>
            <a:r>
              <a:rPr lang="en-US" sz="1100" dirty="0" smtClean="0">
                <a:solidFill>
                  <a:prstClr val="black"/>
                </a:solidFill>
                <a:latin typeface="Lucida Grande"/>
                <a:cs typeface="Lucida Grande"/>
              </a:rPr>
              <a:t> 1        </a:t>
            </a:r>
            <a:r>
              <a:rPr lang="en-US" sz="1100" dirty="0">
                <a:solidFill>
                  <a:prstClr val="black"/>
                </a:solidFill>
                <a:latin typeface="Lucida Grande"/>
                <a:cs typeface="Lucida Grande"/>
              </a:rPr>
              <a:t>2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3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4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5     </a:t>
            </a:r>
            <a:r>
              <a:rPr lang="en-US" sz="1100" dirty="0" smtClean="0">
                <a:solidFill>
                  <a:prstClr val="black"/>
                </a:solidFill>
                <a:latin typeface="Lucida Grande"/>
                <a:cs typeface="Lucida Grande"/>
              </a:rPr>
              <a:t>  6        </a:t>
            </a:r>
            <a:r>
              <a:rPr lang="en-US" sz="1100" dirty="0">
                <a:solidFill>
                  <a:prstClr val="black"/>
                </a:solidFill>
                <a:latin typeface="Lucida Grande"/>
                <a:cs typeface="Lucida Grande"/>
              </a:rPr>
              <a:t>7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8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9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10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11     </a:t>
            </a:r>
            <a:r>
              <a:rPr lang="en-US" sz="1100" dirty="0" smtClean="0">
                <a:solidFill>
                  <a:prstClr val="black"/>
                </a:solidFill>
                <a:latin typeface="Lucida Grande"/>
                <a:cs typeface="Lucida Grande"/>
              </a:rPr>
              <a:t>12      </a:t>
            </a:r>
            <a:r>
              <a:rPr lang="en-US" sz="1100" dirty="0">
                <a:solidFill>
                  <a:prstClr val="black"/>
                </a:solidFill>
                <a:latin typeface="Lucida Grande"/>
                <a:cs typeface="Lucida Grande"/>
              </a:rPr>
              <a:t>13     </a:t>
            </a:r>
            <a:r>
              <a:rPr lang="en-US" sz="1100" dirty="0" smtClean="0">
                <a:solidFill>
                  <a:prstClr val="black"/>
                </a:solidFill>
                <a:latin typeface="Lucida Grande"/>
                <a:cs typeface="Lucida Grande"/>
              </a:rPr>
              <a:t> 14 </a:t>
            </a:r>
            <a:endParaRPr lang="en-US" dirty="0"/>
          </a:p>
        </p:txBody>
      </p:sp>
      <p:grpSp>
        <p:nvGrpSpPr>
          <p:cNvPr id="161" name="Group 160"/>
          <p:cNvGrpSpPr/>
          <p:nvPr/>
        </p:nvGrpSpPr>
        <p:grpSpPr>
          <a:xfrm>
            <a:off x="10980125" y="3934552"/>
            <a:ext cx="22440303" cy="28100713"/>
            <a:chOff x="12513023" y="6861775"/>
            <a:chExt cx="26180354" cy="25277327"/>
          </a:xfrm>
        </p:grpSpPr>
        <p:sp>
          <p:nvSpPr>
            <p:cNvPr id="162" name="TextBox 161"/>
            <p:cNvSpPr txBox="1"/>
            <p:nvPr/>
          </p:nvSpPr>
          <p:spPr>
            <a:xfrm>
              <a:off x="12513023" y="6861775"/>
              <a:ext cx="26180354" cy="25277327"/>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graphicFrame>
          <p:nvGraphicFramePr>
            <p:cNvPr id="163" name="Chart 162"/>
            <p:cNvGraphicFramePr>
              <a:graphicFrameLocks/>
            </p:cNvGraphicFramePr>
            <p:nvPr>
              <p:extLst>
                <p:ext uri="{D42A27DB-BD31-4B8C-83A1-F6EECF244321}">
                  <p14:modId xmlns:p14="http://schemas.microsoft.com/office/powerpoint/2010/main" val="2705825676"/>
                </p:ext>
              </p:extLst>
            </p:nvPr>
          </p:nvGraphicFramePr>
          <p:xfrm>
            <a:off x="14128194" y="10420928"/>
            <a:ext cx="5722654" cy="4617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4" name="Chart 163"/>
            <p:cNvGraphicFramePr>
              <a:graphicFrameLocks/>
            </p:cNvGraphicFramePr>
            <p:nvPr>
              <p:extLst>
                <p:ext uri="{D42A27DB-BD31-4B8C-83A1-F6EECF244321}">
                  <p14:modId xmlns:p14="http://schemas.microsoft.com/office/powerpoint/2010/main" val="1991599744"/>
                </p:ext>
              </p:extLst>
            </p:nvPr>
          </p:nvGraphicFramePr>
          <p:xfrm>
            <a:off x="19766716" y="10469564"/>
            <a:ext cx="5722654" cy="4617720"/>
          </p:xfrm>
          <a:graphic>
            <a:graphicData uri="http://schemas.openxmlformats.org/drawingml/2006/chart">
              <c:chart xmlns:c="http://schemas.openxmlformats.org/drawingml/2006/chart" xmlns:r="http://schemas.openxmlformats.org/officeDocument/2006/relationships" r:id="rId5"/>
            </a:graphicData>
          </a:graphic>
        </p:graphicFrame>
      </p:grpSp>
      <p:sp>
        <p:nvSpPr>
          <p:cNvPr id="165" name="TextBox 164"/>
          <p:cNvSpPr txBox="1"/>
          <p:nvPr/>
        </p:nvSpPr>
        <p:spPr>
          <a:xfrm>
            <a:off x="787508" y="4816792"/>
            <a:ext cx="9312771" cy="6873036"/>
          </a:xfrm>
          <a:prstGeom prst="rect">
            <a:avLst/>
          </a:prstGeom>
          <a:solidFill>
            <a:schemeClr val="bg1"/>
          </a:solidFill>
          <a:ln>
            <a:solidFill>
              <a:srgbClr val="000000"/>
            </a:solidFill>
          </a:ln>
        </p:spPr>
        <p:txBody>
          <a:bodyPr wrap="square" lIns="131445" tIns="65723" rIns="131445" bIns="65723" rtlCol="0">
            <a:spAutoFit/>
          </a:bodyPr>
          <a:lstStyle/>
          <a:p>
            <a:endParaRPr lang="en-US" sz="1800" b="1" dirty="0" smtClean="0"/>
          </a:p>
          <a:p>
            <a:r>
              <a:rPr lang="en-US" sz="2000" b="1" dirty="0" err="1" smtClean="0">
                <a:latin typeface="Times New Roman"/>
                <a:cs typeface="Times New Roman"/>
              </a:rPr>
              <a:t>Backgound</a:t>
            </a:r>
            <a:r>
              <a:rPr lang="en-US" sz="2000" dirty="0" smtClean="0">
                <a:latin typeface="Times New Roman"/>
                <a:cs typeface="Times New Roman"/>
              </a:rPr>
              <a:t>: The </a:t>
            </a:r>
            <a:r>
              <a:rPr lang="en-US" sz="2000" dirty="0">
                <a:latin typeface="Times New Roman"/>
                <a:cs typeface="Times New Roman"/>
              </a:rPr>
              <a:t>phenomenon of how bacteria communicate is called quorum sensing (QS), where the receptor </a:t>
            </a:r>
            <a:r>
              <a:rPr lang="en-US" sz="2000" dirty="0" err="1">
                <a:latin typeface="Times New Roman"/>
                <a:cs typeface="Times New Roman"/>
              </a:rPr>
              <a:t>QseC</a:t>
            </a:r>
            <a:r>
              <a:rPr lang="en-US" sz="2000" dirty="0">
                <a:latin typeface="Times New Roman"/>
                <a:cs typeface="Times New Roman"/>
              </a:rPr>
              <a:t> causes down-stream genetic regulation from the response of </a:t>
            </a:r>
            <a:r>
              <a:rPr lang="en-US" sz="2000" dirty="0" err="1">
                <a:latin typeface="Times New Roman"/>
                <a:cs typeface="Times New Roman"/>
              </a:rPr>
              <a:t>autoinducers</a:t>
            </a:r>
            <a:r>
              <a:rPr lang="en-US" sz="2000" dirty="0">
                <a:latin typeface="Times New Roman"/>
                <a:cs typeface="Times New Roman"/>
              </a:rPr>
              <a:t> released from bacteria, or even in response to epinephrine and norepinephrine.  Previous research shows the connection of QS with motility, and pathogenicity.  We have shown a connection between the receptor kinase </a:t>
            </a:r>
            <a:r>
              <a:rPr lang="en-US" sz="2000" dirty="0" err="1">
                <a:latin typeface="Times New Roman"/>
                <a:cs typeface="Times New Roman"/>
              </a:rPr>
              <a:t>QseC</a:t>
            </a:r>
            <a:r>
              <a:rPr lang="en-US" sz="2000" dirty="0">
                <a:latin typeface="Times New Roman"/>
                <a:cs typeface="Times New Roman"/>
              </a:rPr>
              <a:t> and competitive fitness through nutrient utilization.  </a:t>
            </a:r>
            <a:r>
              <a:rPr lang="en-US" sz="2000" b="1" dirty="0" smtClean="0">
                <a:latin typeface="Times New Roman"/>
                <a:cs typeface="Times New Roman"/>
              </a:rPr>
              <a:t>Methods</a:t>
            </a:r>
            <a:r>
              <a:rPr lang="en-US" sz="2000" dirty="0" smtClean="0">
                <a:latin typeface="Times New Roman"/>
                <a:cs typeface="Times New Roman"/>
              </a:rPr>
              <a:t>: Since </a:t>
            </a:r>
            <a:r>
              <a:rPr lang="en-US" sz="2000" dirty="0">
                <a:latin typeface="Times New Roman"/>
                <a:cs typeface="Times New Roman"/>
              </a:rPr>
              <a:t>no one had previously measured how QS affects bacterial physiology of </a:t>
            </a:r>
            <a:r>
              <a:rPr lang="en-US" sz="2000" i="1" dirty="0">
                <a:latin typeface="Times New Roman"/>
                <a:cs typeface="Times New Roman"/>
              </a:rPr>
              <a:t>E. coli</a:t>
            </a:r>
            <a:r>
              <a:rPr lang="en-US" sz="2000" dirty="0">
                <a:latin typeface="Times New Roman"/>
                <a:cs typeface="Times New Roman"/>
              </a:rPr>
              <a:t>, we measured competitive colonization within the murine model and the growth rates on individual carbon sources of the strain </a:t>
            </a:r>
            <a:r>
              <a:rPr lang="en-US" sz="2000" i="1" dirty="0">
                <a:latin typeface="Times New Roman"/>
                <a:cs typeface="Times New Roman"/>
              </a:rPr>
              <a:t>E. coli</a:t>
            </a:r>
            <a:r>
              <a:rPr lang="en-US" sz="2000" dirty="0">
                <a:latin typeface="Times New Roman"/>
                <a:cs typeface="Times New Roman"/>
              </a:rPr>
              <a:t> MG1655∆</a:t>
            </a:r>
            <a:r>
              <a:rPr lang="en-US" sz="2000" i="1" dirty="0">
                <a:latin typeface="Times New Roman"/>
                <a:cs typeface="Times New Roman"/>
              </a:rPr>
              <a:t>qseC </a:t>
            </a:r>
            <a:r>
              <a:rPr lang="en-US" sz="2000" dirty="0">
                <a:latin typeface="Times New Roman"/>
                <a:cs typeface="Times New Roman"/>
              </a:rPr>
              <a:t>(MG1655 ∆</a:t>
            </a:r>
            <a:r>
              <a:rPr lang="en-US" sz="2000" i="1" dirty="0" err="1">
                <a:latin typeface="Times New Roman"/>
                <a:cs typeface="Times New Roman"/>
              </a:rPr>
              <a:t>qseC</a:t>
            </a:r>
            <a:r>
              <a:rPr lang="en-US" sz="2000" dirty="0">
                <a:latin typeface="Times New Roman"/>
                <a:cs typeface="Times New Roman"/>
              </a:rPr>
              <a:t>). </a:t>
            </a:r>
            <a:r>
              <a:rPr lang="en-US" sz="2000" dirty="0" smtClean="0">
                <a:latin typeface="Times New Roman"/>
                <a:cs typeface="Times New Roman"/>
              </a:rPr>
              <a:t>  </a:t>
            </a:r>
            <a:r>
              <a:rPr lang="en-US" sz="2000" b="1" dirty="0" smtClean="0">
                <a:latin typeface="Times New Roman"/>
                <a:cs typeface="Times New Roman"/>
              </a:rPr>
              <a:t>Results:</a:t>
            </a:r>
            <a:r>
              <a:rPr lang="en-US" sz="2000" dirty="0">
                <a:latin typeface="Times New Roman"/>
                <a:cs typeface="Times New Roman"/>
              </a:rPr>
              <a:t> </a:t>
            </a:r>
            <a:r>
              <a:rPr lang="en-US" sz="2000" dirty="0" smtClean="0">
                <a:latin typeface="Times New Roman"/>
                <a:cs typeface="Times New Roman"/>
              </a:rPr>
              <a:t>There </a:t>
            </a:r>
            <a:r>
              <a:rPr lang="en-US" sz="2000" dirty="0">
                <a:latin typeface="Times New Roman"/>
                <a:cs typeface="Times New Roman"/>
              </a:rPr>
              <a:t>was a significant competitive advantage for colonization without the sensory kinase </a:t>
            </a:r>
            <a:r>
              <a:rPr lang="en-US" sz="2000" dirty="0" err="1">
                <a:latin typeface="Times New Roman"/>
                <a:cs typeface="Times New Roman"/>
              </a:rPr>
              <a:t>QseC</a:t>
            </a:r>
            <a:r>
              <a:rPr lang="en-US" sz="2000" dirty="0">
                <a:latin typeface="Times New Roman"/>
                <a:cs typeface="Times New Roman"/>
              </a:rPr>
              <a:t>.  We found that QS is not limited to the induction of virulence and motility as shown in previous studies, but that downstream central carbon metabolism is heavily influenced.  Specifically, MG1655 ∆</a:t>
            </a:r>
            <a:r>
              <a:rPr lang="en-US" sz="2000" i="1" dirty="0" err="1">
                <a:latin typeface="Times New Roman"/>
                <a:cs typeface="Times New Roman"/>
              </a:rPr>
              <a:t>qseC</a:t>
            </a:r>
            <a:r>
              <a:rPr lang="en-US" sz="2000" dirty="0">
                <a:latin typeface="Times New Roman"/>
                <a:cs typeface="Times New Roman"/>
              </a:rPr>
              <a:t> has a quicker growth rate than the wild type on both </a:t>
            </a:r>
            <a:r>
              <a:rPr lang="en-US" sz="2000" dirty="0" err="1">
                <a:latin typeface="Times New Roman"/>
                <a:cs typeface="Times New Roman"/>
              </a:rPr>
              <a:t>catabolite</a:t>
            </a:r>
            <a:r>
              <a:rPr lang="en-US" sz="2000" dirty="0">
                <a:latin typeface="Times New Roman"/>
                <a:cs typeface="Times New Roman"/>
              </a:rPr>
              <a:t>-repressing and non-</a:t>
            </a:r>
            <a:r>
              <a:rPr lang="en-US" sz="2000" dirty="0" err="1">
                <a:latin typeface="Times New Roman"/>
                <a:cs typeface="Times New Roman"/>
              </a:rPr>
              <a:t>catabolite</a:t>
            </a:r>
            <a:r>
              <a:rPr lang="en-US" sz="2000" dirty="0">
                <a:latin typeface="Times New Roman"/>
                <a:cs typeface="Times New Roman"/>
              </a:rPr>
              <a:t> repressing </a:t>
            </a:r>
            <a:r>
              <a:rPr lang="en-US" sz="2000" dirty="0" smtClean="0">
                <a:latin typeface="Times New Roman"/>
                <a:cs typeface="Times New Roman"/>
              </a:rPr>
              <a:t>sugars. </a:t>
            </a:r>
            <a:r>
              <a:rPr lang="en-US" sz="2000" b="1" dirty="0" smtClean="0">
                <a:latin typeface="Times New Roman"/>
                <a:cs typeface="Times New Roman"/>
              </a:rPr>
              <a:t>Conclusions:</a:t>
            </a:r>
            <a:r>
              <a:rPr lang="en-US" sz="2000" dirty="0">
                <a:latin typeface="Times New Roman"/>
                <a:cs typeface="Times New Roman"/>
              </a:rPr>
              <a:t> </a:t>
            </a:r>
            <a:r>
              <a:rPr lang="en-US" sz="2000" dirty="0" smtClean="0">
                <a:latin typeface="Times New Roman"/>
                <a:cs typeface="Times New Roman"/>
              </a:rPr>
              <a:t>Our </a:t>
            </a:r>
            <a:r>
              <a:rPr lang="en-US" sz="2000" dirty="0">
                <a:latin typeface="Times New Roman"/>
                <a:cs typeface="Times New Roman"/>
              </a:rPr>
              <a:t>results suggest that it might not be wise to target quorum sensing for antimicrobials because it could potentially promote the growth of the undesired pathogens.  The generation time decrease found with MG1655 ∆</a:t>
            </a:r>
            <a:r>
              <a:rPr lang="en-US" sz="2000" i="1" dirty="0" err="1">
                <a:latin typeface="Times New Roman"/>
                <a:cs typeface="Times New Roman"/>
              </a:rPr>
              <a:t>qseC</a:t>
            </a:r>
            <a:r>
              <a:rPr lang="en-US" sz="2000" i="1" dirty="0">
                <a:latin typeface="Times New Roman"/>
                <a:cs typeface="Times New Roman"/>
              </a:rPr>
              <a:t> </a:t>
            </a:r>
            <a:r>
              <a:rPr lang="en-US" sz="2000" dirty="0">
                <a:latin typeface="Times New Roman"/>
                <a:cs typeface="Times New Roman"/>
              </a:rPr>
              <a:t>demonstrates the connection between carbon metabolism, QS, intestinal adaptation, and colonization.  Understanding the mechanisms behind QS, will also lead to greater understanding of how both commensals and pathogens interact within the intestinal </a:t>
            </a:r>
            <a:r>
              <a:rPr lang="en-US" sz="2000" dirty="0" err="1">
                <a:latin typeface="Times New Roman"/>
                <a:cs typeface="Times New Roman"/>
              </a:rPr>
              <a:t>microbiome</a:t>
            </a:r>
            <a:r>
              <a:rPr lang="en-US" sz="2000" dirty="0">
                <a:latin typeface="Times New Roman"/>
                <a:cs typeface="Times New Roman"/>
              </a:rPr>
              <a:t>. </a:t>
            </a:r>
          </a:p>
          <a:p>
            <a:pPr algn="just"/>
            <a:endParaRPr lang="en-US" sz="2000" dirty="0">
              <a:latin typeface="Times New Roman"/>
              <a:cs typeface="Times New Roman"/>
            </a:endParaRPr>
          </a:p>
        </p:txBody>
      </p:sp>
      <p:sp>
        <p:nvSpPr>
          <p:cNvPr id="166" name="TextBox 165"/>
          <p:cNvSpPr txBox="1"/>
          <p:nvPr/>
        </p:nvSpPr>
        <p:spPr>
          <a:xfrm>
            <a:off x="797833" y="3934552"/>
            <a:ext cx="9301416" cy="871394"/>
          </a:xfrm>
          <a:prstGeom prst="rect">
            <a:avLst/>
          </a:prstGeom>
          <a:solidFill>
            <a:srgbClr val="0A254E"/>
          </a:solidFill>
          <a:ln>
            <a:noFill/>
          </a:ln>
        </p:spPr>
        <p:txBody>
          <a:bodyPr wrap="square" lIns="131445" tIns="65723" rIns="131445" bIns="65723" rtlCol="0">
            <a:spAutoFit/>
          </a:bodyPr>
          <a:lstStyle/>
          <a:p>
            <a:pPr algn="ctr"/>
            <a:r>
              <a:rPr lang="en-US" sz="4800" dirty="0" smtClean="0">
                <a:solidFill>
                  <a:schemeClr val="bg1"/>
                </a:solidFill>
                <a:latin typeface="Times New Roman"/>
                <a:cs typeface="Times New Roman"/>
              </a:rPr>
              <a:t>Abstract and/or Background</a:t>
            </a:r>
            <a:endParaRPr lang="en-US" sz="6000" dirty="0">
              <a:solidFill>
                <a:schemeClr val="bg1"/>
              </a:solidFill>
              <a:latin typeface="Times New Roman"/>
              <a:cs typeface="Times New Roman"/>
            </a:endParaRPr>
          </a:p>
        </p:txBody>
      </p:sp>
      <p:sp>
        <p:nvSpPr>
          <p:cNvPr id="167" name="TextBox 166"/>
          <p:cNvSpPr txBox="1"/>
          <p:nvPr/>
        </p:nvSpPr>
        <p:spPr>
          <a:xfrm>
            <a:off x="797829" y="13870986"/>
            <a:ext cx="9312772" cy="8442697"/>
          </a:xfrm>
          <a:prstGeom prst="rect">
            <a:avLst/>
          </a:prstGeom>
          <a:solidFill>
            <a:schemeClr val="bg1"/>
          </a:solidFill>
          <a:ln>
            <a:solidFill>
              <a:schemeClr val="bg1"/>
            </a:solidFill>
          </a:ln>
        </p:spPr>
        <p:txBody>
          <a:bodyPr wrap="square" lIns="131445" tIns="65723" rIns="131445" bIns="65723" rtlCol="0">
            <a:spAutoFit/>
          </a:bodyPr>
          <a:lstStyle/>
          <a:p>
            <a:endParaRPr lang="en-US" sz="2000" dirty="0" smtClean="0">
              <a:latin typeface="Times New Roman"/>
              <a:cs typeface="Times New Roman"/>
            </a:endParaRPr>
          </a:p>
          <a:p>
            <a:endParaRPr lang="en-US" sz="2000" dirty="0" smtClean="0">
              <a:latin typeface="Times New Roman"/>
              <a:cs typeface="Times New Roman"/>
            </a:endParaRPr>
          </a:p>
          <a:p>
            <a:r>
              <a:rPr lang="en-US" sz="2000" dirty="0" smtClean="0">
                <a:latin typeface="Times New Roman"/>
                <a:cs typeface="Times New Roman"/>
              </a:rPr>
              <a:t>For </a:t>
            </a:r>
            <a:r>
              <a:rPr lang="en-US" sz="2000" dirty="0">
                <a:latin typeface="Times New Roman"/>
                <a:cs typeface="Times New Roman"/>
              </a:rPr>
              <a:t>bacteria to colonize and persist within the intestine, they need to overcome a lag phase by utilizing available nutrients or attaching to intestinal epithelium to overcome this lag phase (</a:t>
            </a:r>
            <a:r>
              <a:rPr lang="en-US" sz="2000" i="1" dirty="0">
                <a:latin typeface="Times New Roman"/>
                <a:cs typeface="Times New Roman"/>
              </a:rPr>
              <a:t>1</a:t>
            </a:r>
            <a:r>
              <a:rPr lang="en-US" sz="2000" dirty="0">
                <a:latin typeface="Times New Roman"/>
                <a:cs typeface="Times New Roman"/>
              </a:rPr>
              <a:t>).  </a:t>
            </a:r>
            <a:r>
              <a:rPr lang="en-US" sz="2000" i="1" dirty="0">
                <a:latin typeface="Times New Roman"/>
                <a:cs typeface="Times New Roman"/>
              </a:rPr>
              <a:t>In vitro </a:t>
            </a:r>
            <a:r>
              <a:rPr lang="en-US" sz="2000" dirty="0">
                <a:latin typeface="Times New Roman"/>
                <a:cs typeface="Times New Roman"/>
              </a:rPr>
              <a:t>lag is tied to the idea of </a:t>
            </a:r>
            <a:r>
              <a:rPr lang="en-US" sz="2000" dirty="0" err="1">
                <a:latin typeface="Times New Roman"/>
                <a:cs typeface="Times New Roman"/>
              </a:rPr>
              <a:t>catabolite</a:t>
            </a:r>
            <a:r>
              <a:rPr lang="en-US" sz="2000" dirty="0">
                <a:latin typeface="Times New Roman"/>
                <a:cs typeface="Times New Roman"/>
              </a:rPr>
              <a:t> repression, where there is a pause in growth based on the need to recover enzymatically from the utilization of a </a:t>
            </a:r>
            <a:r>
              <a:rPr lang="en-US" sz="2000" dirty="0" err="1">
                <a:latin typeface="Times New Roman"/>
                <a:cs typeface="Times New Roman"/>
              </a:rPr>
              <a:t>catabolite</a:t>
            </a:r>
            <a:r>
              <a:rPr lang="en-US" sz="2000" dirty="0">
                <a:latin typeface="Times New Roman"/>
                <a:cs typeface="Times New Roman"/>
              </a:rPr>
              <a:t> repressing sugar to a non-</a:t>
            </a:r>
            <a:r>
              <a:rPr lang="en-US" sz="2000" dirty="0" err="1">
                <a:latin typeface="Times New Roman"/>
                <a:cs typeface="Times New Roman"/>
              </a:rPr>
              <a:t>catabolite</a:t>
            </a:r>
            <a:r>
              <a:rPr lang="en-US" sz="2000" dirty="0">
                <a:latin typeface="Times New Roman"/>
                <a:cs typeface="Times New Roman"/>
              </a:rPr>
              <a:t> repressing sugar.  The relationship between carbon catabolism and colonization within the intestinal </a:t>
            </a:r>
            <a:r>
              <a:rPr lang="en-US" sz="2000" dirty="0" err="1">
                <a:latin typeface="Times New Roman"/>
                <a:cs typeface="Times New Roman"/>
              </a:rPr>
              <a:t>microbiome</a:t>
            </a:r>
            <a:r>
              <a:rPr lang="en-US" sz="2000" dirty="0">
                <a:latin typeface="Times New Roman"/>
                <a:cs typeface="Times New Roman"/>
              </a:rPr>
              <a:t> is just beginning to unfold.</a:t>
            </a:r>
          </a:p>
          <a:p>
            <a:r>
              <a:rPr lang="en-US" sz="2000" dirty="0">
                <a:latin typeface="Times New Roman"/>
                <a:cs typeface="Times New Roman"/>
              </a:rPr>
              <a:t>Quorum sensing (QS) is the phenomenon of how bacteria communicate.  The adrenergic receptor kinase </a:t>
            </a:r>
            <a:r>
              <a:rPr lang="en-US" sz="2000" dirty="0" err="1">
                <a:latin typeface="Times New Roman"/>
                <a:cs typeface="Times New Roman"/>
              </a:rPr>
              <a:t>QseC</a:t>
            </a:r>
            <a:r>
              <a:rPr lang="en-US" sz="2000" dirty="0">
                <a:latin typeface="Times New Roman"/>
                <a:cs typeface="Times New Roman"/>
              </a:rPr>
              <a:t> regulates genes in response to </a:t>
            </a:r>
            <a:r>
              <a:rPr lang="en-US" sz="2000" dirty="0" err="1">
                <a:latin typeface="Times New Roman"/>
                <a:cs typeface="Times New Roman"/>
              </a:rPr>
              <a:t>autoinducers</a:t>
            </a:r>
            <a:r>
              <a:rPr lang="en-US" sz="2000" dirty="0">
                <a:latin typeface="Times New Roman"/>
                <a:cs typeface="Times New Roman"/>
              </a:rPr>
              <a:t> released from bacteria as well as responding to epinephrine and norepinephrine (Fig. 1).  The </a:t>
            </a:r>
            <a:r>
              <a:rPr lang="en-US" sz="2000" dirty="0" err="1">
                <a:latin typeface="Times New Roman"/>
                <a:cs typeface="Times New Roman"/>
              </a:rPr>
              <a:t>QseBC</a:t>
            </a:r>
            <a:r>
              <a:rPr lang="en-US" sz="2000" dirty="0">
                <a:latin typeface="Times New Roman"/>
                <a:cs typeface="Times New Roman"/>
              </a:rPr>
              <a:t> pathway is based on both cell-cell signaling and an adrenergic response effecting bacterial gene expression.  Previous studies using </a:t>
            </a:r>
            <a:r>
              <a:rPr lang="en-US" sz="2000" dirty="0" err="1">
                <a:latin typeface="Times New Roman"/>
                <a:cs typeface="Times New Roman"/>
              </a:rPr>
              <a:t>Enterohemorrhagic</a:t>
            </a:r>
            <a:r>
              <a:rPr lang="en-US" sz="2000" dirty="0">
                <a:latin typeface="Times New Roman"/>
                <a:cs typeface="Times New Roman"/>
              </a:rPr>
              <a:t> </a:t>
            </a:r>
            <a:r>
              <a:rPr lang="en-US" sz="2000" i="1" dirty="0">
                <a:latin typeface="Times New Roman"/>
                <a:cs typeface="Times New Roman"/>
              </a:rPr>
              <a:t>E. coli</a:t>
            </a:r>
            <a:r>
              <a:rPr lang="en-US" sz="2000" dirty="0">
                <a:latin typeface="Times New Roman"/>
                <a:cs typeface="Times New Roman"/>
              </a:rPr>
              <a:t> QS have correlated microbial communication with both pathogenic response and motility (via </a:t>
            </a:r>
            <a:r>
              <a:rPr lang="en-US" sz="2000" i="1" dirty="0" err="1">
                <a:latin typeface="Times New Roman"/>
                <a:cs typeface="Times New Roman"/>
              </a:rPr>
              <a:t>flhDC</a:t>
            </a:r>
            <a:r>
              <a:rPr lang="en-US" sz="2000" dirty="0">
                <a:latin typeface="Times New Roman"/>
                <a:cs typeface="Times New Roman"/>
              </a:rPr>
              <a:t>) (</a:t>
            </a:r>
            <a:r>
              <a:rPr lang="en-US" sz="2000" i="1" dirty="0">
                <a:latin typeface="Times New Roman"/>
                <a:cs typeface="Times New Roman"/>
              </a:rPr>
              <a:t>2</a:t>
            </a:r>
            <a:r>
              <a:rPr lang="en-US" sz="2000" dirty="0">
                <a:latin typeface="Times New Roman"/>
                <a:cs typeface="Times New Roman"/>
              </a:rPr>
              <a:t>, </a:t>
            </a:r>
            <a:r>
              <a:rPr lang="en-US" sz="2000" i="1" dirty="0">
                <a:latin typeface="Times New Roman"/>
                <a:cs typeface="Times New Roman"/>
              </a:rPr>
              <a:t>3</a:t>
            </a:r>
            <a:r>
              <a:rPr lang="en-US" sz="2000" dirty="0">
                <a:latin typeface="Times New Roman"/>
                <a:cs typeface="Times New Roman"/>
              </a:rPr>
              <a:t>).  Non-pathogenic </a:t>
            </a:r>
            <a:r>
              <a:rPr lang="en-US" sz="2000" i="1" dirty="0">
                <a:latin typeface="Times New Roman"/>
                <a:cs typeface="Times New Roman"/>
              </a:rPr>
              <a:t>E. coli </a:t>
            </a:r>
            <a:r>
              <a:rPr lang="en-US" sz="2000" dirty="0">
                <a:latin typeface="Times New Roman"/>
                <a:cs typeface="Times New Roman"/>
              </a:rPr>
              <a:t>MG1655 (MG1655) was used in this study to understand the impact of QS apart from pathogenicity since the previous studies of </a:t>
            </a:r>
            <a:r>
              <a:rPr lang="en-US" sz="2000" dirty="0" err="1">
                <a:latin typeface="Times New Roman"/>
                <a:cs typeface="Times New Roman"/>
              </a:rPr>
              <a:t>QseBC</a:t>
            </a:r>
            <a:r>
              <a:rPr lang="en-US" sz="2000" dirty="0">
                <a:latin typeface="Times New Roman"/>
                <a:cs typeface="Times New Roman"/>
              </a:rPr>
              <a:t> were performed using a pathogen (</a:t>
            </a:r>
            <a:r>
              <a:rPr lang="en-US" sz="2000" dirty="0" err="1">
                <a:latin typeface="Times New Roman"/>
                <a:cs typeface="Times New Roman"/>
              </a:rPr>
              <a:t>enterohemorrhagic</a:t>
            </a:r>
            <a:r>
              <a:rPr lang="en-US" sz="2000" dirty="0">
                <a:latin typeface="Times New Roman"/>
                <a:cs typeface="Times New Roman"/>
              </a:rPr>
              <a:t> </a:t>
            </a:r>
            <a:r>
              <a:rPr lang="en-US" sz="2000" i="1" dirty="0">
                <a:latin typeface="Times New Roman"/>
                <a:cs typeface="Times New Roman"/>
              </a:rPr>
              <a:t>E. coli</a:t>
            </a:r>
            <a:r>
              <a:rPr lang="en-US" sz="2000" dirty="0">
                <a:latin typeface="Times New Roman"/>
                <a:cs typeface="Times New Roman"/>
              </a:rPr>
              <a:t>)</a:t>
            </a:r>
            <a:r>
              <a:rPr lang="en-US" sz="2000" i="1" dirty="0">
                <a:latin typeface="Times New Roman"/>
                <a:cs typeface="Times New Roman"/>
              </a:rPr>
              <a:t> </a:t>
            </a:r>
            <a:r>
              <a:rPr lang="en-US" sz="2000" dirty="0">
                <a:latin typeface="Times New Roman"/>
                <a:cs typeface="Times New Roman"/>
              </a:rPr>
              <a:t>(</a:t>
            </a:r>
            <a:r>
              <a:rPr lang="en-US" sz="2000" i="1" dirty="0">
                <a:latin typeface="Times New Roman"/>
                <a:cs typeface="Times New Roman"/>
              </a:rPr>
              <a:t>2</a:t>
            </a:r>
            <a:r>
              <a:rPr lang="en-US" sz="2000" dirty="0">
                <a:latin typeface="Times New Roman"/>
                <a:cs typeface="Times New Roman"/>
              </a:rPr>
              <a:t>).  What does </a:t>
            </a:r>
            <a:r>
              <a:rPr lang="en-US" sz="2000" dirty="0" err="1">
                <a:latin typeface="Times New Roman"/>
                <a:cs typeface="Times New Roman"/>
              </a:rPr>
              <a:t>QseBC</a:t>
            </a:r>
            <a:r>
              <a:rPr lang="en-US" sz="2000" dirty="0">
                <a:latin typeface="Times New Roman"/>
                <a:cs typeface="Times New Roman"/>
              </a:rPr>
              <a:t> regulate in other members of the intestinal </a:t>
            </a:r>
            <a:r>
              <a:rPr lang="en-US" sz="2000" dirty="0" err="1">
                <a:latin typeface="Times New Roman"/>
                <a:cs typeface="Times New Roman"/>
              </a:rPr>
              <a:t>microbiota</a:t>
            </a:r>
            <a:r>
              <a:rPr lang="en-US" sz="2000" dirty="0">
                <a:latin typeface="Times New Roman"/>
                <a:cs typeface="Times New Roman"/>
              </a:rPr>
              <a:t> to promote general health?</a:t>
            </a:r>
          </a:p>
          <a:p>
            <a:r>
              <a:rPr lang="en-US" sz="2000" dirty="0">
                <a:latin typeface="Times New Roman"/>
                <a:cs typeface="Times New Roman"/>
              </a:rPr>
              <a:t>We chose to distinguish between the impact of QS on the ability to colonize apart from its regulation of pathogenicity.  Instead of using EHEC, we used commensal </a:t>
            </a:r>
            <a:r>
              <a:rPr lang="en-US" sz="2000" i="1" dirty="0">
                <a:latin typeface="Times New Roman"/>
                <a:cs typeface="Times New Roman"/>
              </a:rPr>
              <a:t>E. coli</a:t>
            </a:r>
            <a:r>
              <a:rPr lang="en-US" sz="2000" dirty="0">
                <a:latin typeface="Times New Roman"/>
                <a:cs typeface="Times New Roman"/>
              </a:rPr>
              <a:t> in this study since it has the regulatory QS system and motility without pathogenesis </a:t>
            </a:r>
            <a:r>
              <a:rPr lang="en-US" sz="2000" dirty="0" smtClean="0">
                <a:latin typeface="Times New Roman"/>
                <a:cs typeface="Times New Roman"/>
              </a:rPr>
              <a:t>factors.  Furthermore, we know how </a:t>
            </a:r>
            <a:r>
              <a:rPr lang="en-US" sz="2000" i="1" dirty="0" smtClean="0">
                <a:latin typeface="Times New Roman"/>
                <a:cs typeface="Times New Roman"/>
              </a:rPr>
              <a:t>E. coli </a:t>
            </a:r>
            <a:r>
              <a:rPr lang="en-US" sz="2000" dirty="0" smtClean="0">
                <a:latin typeface="Times New Roman"/>
                <a:cs typeface="Times New Roman"/>
              </a:rPr>
              <a:t>adapts to the intestine with regard to motility.  </a:t>
            </a:r>
          </a:p>
          <a:p>
            <a:endParaRPr lang="en-US" sz="2000" dirty="0">
              <a:solidFill>
                <a:schemeClr val="bg1"/>
              </a:solidFill>
              <a:latin typeface="Times New Roman"/>
              <a:cs typeface="Times New Roman"/>
            </a:endParaRPr>
          </a:p>
          <a:p>
            <a:endParaRPr lang="en-US" sz="2000" dirty="0" smtClean="0">
              <a:solidFill>
                <a:schemeClr val="bg1"/>
              </a:solidFill>
              <a:latin typeface="Times New Roman"/>
              <a:cs typeface="Times New Roman"/>
            </a:endParaRPr>
          </a:p>
          <a:p>
            <a:endParaRPr lang="en-US" sz="2000" dirty="0">
              <a:solidFill>
                <a:schemeClr val="bg1"/>
              </a:solidFill>
              <a:latin typeface="Times New Roman"/>
              <a:cs typeface="Times New Roman"/>
            </a:endParaRPr>
          </a:p>
        </p:txBody>
      </p:sp>
      <p:sp>
        <p:nvSpPr>
          <p:cNvPr id="168" name="TextBox 167"/>
          <p:cNvSpPr txBox="1"/>
          <p:nvPr/>
        </p:nvSpPr>
        <p:spPr>
          <a:xfrm>
            <a:off x="797831" y="12287249"/>
            <a:ext cx="9312772" cy="1610057"/>
          </a:xfrm>
          <a:prstGeom prst="rect">
            <a:avLst/>
          </a:prstGeom>
          <a:solidFill>
            <a:srgbClr val="0A254E"/>
          </a:solidFill>
          <a:ln>
            <a:noFill/>
          </a:ln>
        </p:spPr>
        <p:txBody>
          <a:bodyPr wrap="square" lIns="131445" tIns="65723" rIns="131445" bIns="65723" rtlCol="0">
            <a:spAutoFit/>
          </a:bodyPr>
          <a:lstStyle/>
          <a:p>
            <a:pPr algn="ctr"/>
            <a:r>
              <a:rPr lang="en-US" sz="4800" dirty="0" smtClean="0">
                <a:solidFill>
                  <a:schemeClr val="bg1"/>
                </a:solidFill>
                <a:latin typeface="Times New Roman"/>
                <a:cs typeface="Times New Roman"/>
              </a:rPr>
              <a:t>Introduction and/or Research Question</a:t>
            </a:r>
            <a:endParaRPr lang="en-US" sz="6000" dirty="0">
              <a:solidFill>
                <a:schemeClr val="bg1"/>
              </a:solidFill>
              <a:latin typeface="Times New Roman"/>
              <a:cs typeface="Times New Roman"/>
            </a:endParaRPr>
          </a:p>
        </p:txBody>
      </p:sp>
      <p:sp>
        <p:nvSpPr>
          <p:cNvPr id="170" name="TextBox 169"/>
          <p:cNvSpPr txBox="1"/>
          <p:nvPr/>
        </p:nvSpPr>
        <p:spPr>
          <a:xfrm>
            <a:off x="796797" y="24429962"/>
            <a:ext cx="9302451" cy="7352635"/>
          </a:xfrm>
          <a:prstGeom prst="rect">
            <a:avLst/>
          </a:prstGeom>
          <a:solidFill>
            <a:schemeClr val="bg1"/>
          </a:solidFill>
          <a:ln cap="rnd">
            <a:solidFill>
              <a:schemeClr val="bg1"/>
            </a:solidFill>
          </a:ln>
        </p:spPr>
        <p:txBody>
          <a:bodyPr wrap="square" lIns="182880" rIns="182880" rtlCol="0">
            <a:noAutofit/>
          </a:bodyPr>
          <a:lstStyle/>
          <a:p>
            <a:pPr algn="just"/>
            <a:endParaRPr lang="en-US" sz="1800" dirty="0" smtClean="0">
              <a:latin typeface="Times New Roman"/>
              <a:cs typeface="Times New Roman"/>
            </a:endParaRPr>
          </a:p>
          <a:p>
            <a:pPr algn="just"/>
            <a:endParaRPr lang="en-US" sz="2000" dirty="0" smtClean="0">
              <a:latin typeface="Times New Roman"/>
              <a:cs typeface="Times New Roman"/>
            </a:endParaRPr>
          </a:p>
          <a:p>
            <a:pPr algn="just"/>
            <a:r>
              <a:rPr lang="en-US" sz="2000" dirty="0" smtClean="0">
                <a:latin typeface="Times New Roman"/>
                <a:cs typeface="Times New Roman"/>
              </a:rPr>
              <a:t>We </a:t>
            </a:r>
            <a:r>
              <a:rPr lang="en-US" sz="2000" dirty="0">
                <a:latin typeface="Times New Roman"/>
                <a:cs typeface="Times New Roman"/>
              </a:rPr>
              <a:t>measured competitive colonization within the murine model and the growth rates on individual carbon sources of </a:t>
            </a:r>
            <a:r>
              <a:rPr lang="en-US" sz="2000" dirty="0" smtClean="0">
                <a:latin typeface="Times New Roman"/>
                <a:cs typeface="Times New Roman"/>
              </a:rPr>
              <a:t>the strain </a:t>
            </a:r>
            <a:r>
              <a:rPr lang="en-US" sz="2000" i="1" dirty="0">
                <a:latin typeface="Times New Roman"/>
                <a:cs typeface="Times New Roman"/>
              </a:rPr>
              <a:t>E. coli</a:t>
            </a:r>
            <a:r>
              <a:rPr lang="en-US" sz="2000" dirty="0">
                <a:latin typeface="Times New Roman"/>
                <a:cs typeface="Times New Roman"/>
              </a:rPr>
              <a:t> MG1655 (MG1655) and </a:t>
            </a:r>
            <a:r>
              <a:rPr lang="en-US" sz="2000" i="1" dirty="0">
                <a:latin typeface="Times New Roman"/>
                <a:cs typeface="Times New Roman"/>
              </a:rPr>
              <a:t>E. coli</a:t>
            </a:r>
            <a:r>
              <a:rPr lang="en-US" sz="2000" dirty="0">
                <a:latin typeface="Times New Roman"/>
                <a:cs typeface="Times New Roman"/>
              </a:rPr>
              <a:t> MG1655 ∆</a:t>
            </a:r>
            <a:r>
              <a:rPr lang="en-US" sz="2000" i="1" dirty="0" err="1">
                <a:latin typeface="Times New Roman"/>
                <a:cs typeface="Times New Roman"/>
              </a:rPr>
              <a:t>qseC</a:t>
            </a:r>
            <a:r>
              <a:rPr lang="en-US" sz="2000" i="1" dirty="0">
                <a:latin typeface="Times New Roman"/>
                <a:cs typeface="Times New Roman"/>
              </a:rPr>
              <a:t> </a:t>
            </a:r>
            <a:r>
              <a:rPr lang="en-US" sz="2000" dirty="0">
                <a:latin typeface="Times New Roman"/>
                <a:cs typeface="Times New Roman"/>
              </a:rPr>
              <a:t>(MG1655 ∆</a:t>
            </a:r>
            <a:r>
              <a:rPr lang="en-US" sz="2000" i="1" dirty="0" err="1">
                <a:latin typeface="Times New Roman"/>
                <a:cs typeface="Times New Roman"/>
              </a:rPr>
              <a:t>qseC</a:t>
            </a:r>
            <a:r>
              <a:rPr lang="en-US" sz="2000" dirty="0">
                <a:latin typeface="Times New Roman"/>
                <a:cs typeface="Times New Roman"/>
              </a:rPr>
              <a:t>).  Single carbon sources were measured using MOPS minimal media as defined by </a:t>
            </a:r>
            <a:r>
              <a:rPr lang="en-US" sz="2000" dirty="0" err="1">
                <a:latin typeface="Times New Roman"/>
                <a:cs typeface="Times New Roman"/>
              </a:rPr>
              <a:t>Neidhardt</a:t>
            </a:r>
            <a:r>
              <a:rPr lang="en-US" sz="2000" dirty="0">
                <a:latin typeface="Times New Roman"/>
                <a:cs typeface="Times New Roman"/>
              </a:rPr>
              <a:t>, with the final concentration of the sugars being 0.2% (</a:t>
            </a:r>
            <a:r>
              <a:rPr lang="en-US" sz="2000" i="1" dirty="0">
                <a:latin typeface="Times New Roman"/>
                <a:cs typeface="Times New Roman"/>
              </a:rPr>
              <a:t>4</a:t>
            </a:r>
            <a:r>
              <a:rPr lang="en-US" sz="2000" dirty="0">
                <a:latin typeface="Times New Roman"/>
                <a:cs typeface="Times New Roman"/>
              </a:rPr>
              <a:t>).  Measurements were taken at an optical density (OD) at 600 nm.  The sugars tested were </a:t>
            </a:r>
            <a:r>
              <a:rPr lang="en-US" sz="2000" dirty="0" err="1">
                <a:latin typeface="Times New Roman"/>
                <a:cs typeface="Times New Roman"/>
              </a:rPr>
              <a:t>galactose</a:t>
            </a:r>
            <a:r>
              <a:rPr lang="en-US" sz="2000" dirty="0">
                <a:latin typeface="Times New Roman"/>
                <a:cs typeface="Times New Roman"/>
              </a:rPr>
              <a:t>, glucose, </a:t>
            </a:r>
            <a:r>
              <a:rPr lang="en-US" sz="2000" dirty="0" err="1">
                <a:latin typeface="Times New Roman"/>
                <a:cs typeface="Times New Roman"/>
              </a:rPr>
              <a:t>gluconate</a:t>
            </a:r>
            <a:r>
              <a:rPr lang="en-US" sz="2000" dirty="0">
                <a:latin typeface="Times New Roman"/>
                <a:cs typeface="Times New Roman"/>
              </a:rPr>
              <a:t>, lactose, </a:t>
            </a:r>
            <a:r>
              <a:rPr lang="en-US" sz="2000" dirty="0" err="1">
                <a:latin typeface="Times New Roman"/>
                <a:cs typeface="Times New Roman"/>
              </a:rPr>
              <a:t>fucose</a:t>
            </a:r>
            <a:r>
              <a:rPr lang="en-US" sz="2000" dirty="0">
                <a:latin typeface="Times New Roman"/>
                <a:cs typeface="Times New Roman"/>
              </a:rPr>
              <a:t>, fructose, maltose, and arabinose.  All the sugars tested were then combined together to determine if there was an overall growth advantage on the combination of sugars.  The traditional </a:t>
            </a:r>
            <a:r>
              <a:rPr lang="en-US" sz="2000" dirty="0" err="1">
                <a:latin typeface="Times New Roman"/>
                <a:cs typeface="Times New Roman"/>
              </a:rPr>
              <a:t>diauxic</a:t>
            </a:r>
            <a:r>
              <a:rPr lang="en-US" sz="2000" dirty="0">
                <a:latin typeface="Times New Roman"/>
                <a:cs typeface="Times New Roman"/>
              </a:rPr>
              <a:t> lag was studied using both strains on 0.05% glucose and 0.15% lactose (</a:t>
            </a:r>
            <a:r>
              <a:rPr lang="en-US" sz="2000" i="1" dirty="0">
                <a:latin typeface="Times New Roman"/>
                <a:cs typeface="Times New Roman"/>
              </a:rPr>
              <a:t>5</a:t>
            </a:r>
            <a:r>
              <a:rPr lang="en-US" sz="2000" dirty="0">
                <a:latin typeface="Times New Roman"/>
                <a:cs typeface="Times New Roman"/>
              </a:rPr>
              <a:t>).  Measurements were taken every 15 minutes to determine the growth of MG1655 and MG1655 ∆</a:t>
            </a:r>
            <a:r>
              <a:rPr lang="en-US" sz="2000" i="1" dirty="0" err="1">
                <a:latin typeface="Times New Roman"/>
                <a:cs typeface="Times New Roman"/>
              </a:rPr>
              <a:t>qseC</a:t>
            </a:r>
            <a:r>
              <a:rPr lang="en-US" sz="2000" dirty="0">
                <a:latin typeface="Times New Roman"/>
                <a:cs typeface="Times New Roman"/>
              </a:rPr>
              <a:t>.</a:t>
            </a:r>
          </a:p>
          <a:p>
            <a:pPr algn="just"/>
            <a:endParaRPr lang="en-US" sz="1800" dirty="0" smtClean="0">
              <a:latin typeface="Times New Roman"/>
              <a:cs typeface="Times New Roman"/>
            </a:endParaRPr>
          </a:p>
          <a:p>
            <a:pPr algn="just"/>
            <a:r>
              <a:rPr lang="en-US" sz="1800" dirty="0" smtClean="0">
                <a:latin typeface="Times New Roman"/>
                <a:cs typeface="Times New Roman"/>
              </a:rPr>
              <a:t> </a:t>
            </a:r>
          </a:p>
        </p:txBody>
      </p:sp>
      <p:sp>
        <p:nvSpPr>
          <p:cNvPr id="171" name="TextBox 170"/>
          <p:cNvSpPr txBox="1"/>
          <p:nvPr/>
        </p:nvSpPr>
        <p:spPr>
          <a:xfrm>
            <a:off x="806973" y="23581782"/>
            <a:ext cx="9292276" cy="871393"/>
          </a:xfrm>
          <a:prstGeom prst="rect">
            <a:avLst/>
          </a:prstGeom>
          <a:solidFill>
            <a:srgbClr val="0A254E"/>
          </a:solidFill>
          <a:ln>
            <a:noFill/>
          </a:ln>
        </p:spPr>
        <p:txBody>
          <a:bodyPr wrap="square" lIns="131445" tIns="65723" rIns="131445" bIns="65723" rtlCol="0">
            <a:spAutoFit/>
          </a:bodyPr>
          <a:lstStyle/>
          <a:p>
            <a:pPr algn="ctr"/>
            <a:r>
              <a:rPr lang="en-US" sz="4800" dirty="0" smtClean="0">
                <a:solidFill>
                  <a:schemeClr val="bg1"/>
                </a:solidFill>
                <a:latin typeface="Times New Roman"/>
                <a:cs typeface="Times New Roman"/>
              </a:rPr>
              <a:t>Methods</a:t>
            </a:r>
            <a:endParaRPr lang="en-US" sz="6000" dirty="0">
              <a:solidFill>
                <a:schemeClr val="bg1"/>
              </a:solidFill>
              <a:latin typeface="Times New Roman"/>
              <a:cs typeface="Times New Roman"/>
            </a:endParaRPr>
          </a:p>
        </p:txBody>
      </p:sp>
      <p:grpSp>
        <p:nvGrpSpPr>
          <p:cNvPr id="172" name="Group 171"/>
          <p:cNvGrpSpPr/>
          <p:nvPr/>
        </p:nvGrpSpPr>
        <p:grpSpPr>
          <a:xfrm>
            <a:off x="12350511" y="14824430"/>
            <a:ext cx="10180938" cy="3561308"/>
            <a:chOff x="28414887" y="8112901"/>
            <a:chExt cx="17061912" cy="4651942"/>
          </a:xfrm>
        </p:grpSpPr>
        <p:graphicFrame>
          <p:nvGraphicFramePr>
            <p:cNvPr id="173" name="Chart 172"/>
            <p:cNvGraphicFramePr>
              <a:graphicFrameLocks/>
            </p:cNvGraphicFramePr>
            <p:nvPr>
              <p:extLst>
                <p:ext uri="{D42A27DB-BD31-4B8C-83A1-F6EECF244321}">
                  <p14:modId xmlns:p14="http://schemas.microsoft.com/office/powerpoint/2010/main" val="4107408834"/>
                </p:ext>
              </p:extLst>
            </p:nvPr>
          </p:nvGraphicFramePr>
          <p:xfrm>
            <a:off x="37283775" y="8112901"/>
            <a:ext cx="8193024" cy="46177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p:cNvGraphicFramePr>
              <a:graphicFrameLocks/>
            </p:cNvGraphicFramePr>
            <p:nvPr>
              <p:extLst>
                <p:ext uri="{D42A27DB-BD31-4B8C-83A1-F6EECF244321}">
                  <p14:modId xmlns:p14="http://schemas.microsoft.com/office/powerpoint/2010/main" val="2413200650"/>
                </p:ext>
              </p:extLst>
            </p:nvPr>
          </p:nvGraphicFramePr>
          <p:xfrm>
            <a:off x="28414887" y="8147123"/>
            <a:ext cx="8250473" cy="4617720"/>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175" name="Group 174"/>
          <p:cNvGrpSpPr/>
          <p:nvPr/>
        </p:nvGrpSpPr>
        <p:grpSpPr>
          <a:xfrm>
            <a:off x="34030433" y="18265419"/>
            <a:ext cx="9262894" cy="5734114"/>
            <a:chOff x="34114657" y="17838275"/>
            <a:chExt cx="9302450" cy="5338602"/>
          </a:xfrm>
        </p:grpSpPr>
        <p:sp>
          <p:nvSpPr>
            <p:cNvPr id="176" name="TextBox 175"/>
            <p:cNvSpPr txBox="1"/>
            <p:nvPr/>
          </p:nvSpPr>
          <p:spPr>
            <a:xfrm>
              <a:off x="34114657" y="18611139"/>
              <a:ext cx="9302450" cy="4565738"/>
            </a:xfrm>
            <a:prstGeom prst="rect">
              <a:avLst/>
            </a:prstGeom>
            <a:solidFill>
              <a:srgbClr val="FFFFFF"/>
            </a:solidFill>
            <a:ln cap="rnd">
              <a:noFill/>
            </a:ln>
          </p:spPr>
          <p:txBody>
            <a:bodyPr wrap="square" lIns="182880" rIns="182880" rtlCol="0">
              <a:noAutofit/>
            </a:bodyPr>
            <a:lstStyle/>
            <a:p>
              <a:pPr algn="just"/>
              <a:endParaRPr lang="en-US" sz="2000" dirty="0" smtClean="0">
                <a:latin typeface="Times New Roman"/>
                <a:cs typeface="Times New Roman"/>
              </a:endParaRPr>
            </a:p>
            <a:p>
              <a:pPr marL="514350" indent="-514350">
                <a:lnSpc>
                  <a:spcPct val="140000"/>
                </a:lnSpc>
                <a:buFontTx/>
                <a:buAutoNum type="arabicPeriod"/>
              </a:pPr>
              <a:r>
                <a:rPr lang="en-US" sz="2000" dirty="0">
                  <a:latin typeface="Times New Roman"/>
                  <a:cs typeface="Times New Roman"/>
                </a:rPr>
                <a:t>Determine bacterial growth based on </a:t>
              </a:r>
              <a:r>
                <a:rPr lang="en-US" sz="2000" dirty="0" err="1">
                  <a:latin typeface="Times New Roman"/>
                  <a:cs typeface="Times New Roman"/>
                </a:rPr>
                <a:t>QseC</a:t>
              </a:r>
              <a:r>
                <a:rPr lang="en-US" sz="2000" dirty="0">
                  <a:latin typeface="Times New Roman"/>
                  <a:cs typeface="Times New Roman"/>
                </a:rPr>
                <a:t> receptor agonists and antagonists.</a:t>
              </a:r>
            </a:p>
            <a:p>
              <a:pPr marL="514350" indent="-514350">
                <a:lnSpc>
                  <a:spcPct val="140000"/>
                </a:lnSpc>
                <a:buAutoNum type="arabicPeriod"/>
              </a:pPr>
              <a:r>
                <a:rPr lang="en-US" sz="2000" dirty="0" smtClean="0">
                  <a:latin typeface="Times New Roman"/>
                  <a:cs typeface="Times New Roman"/>
                </a:rPr>
                <a:t>Determining how the host sympathetic and parasympathetic response influences the bacterial adrenergic receptors. </a:t>
              </a:r>
            </a:p>
            <a:p>
              <a:pPr marL="514350" indent="-514350">
                <a:lnSpc>
                  <a:spcPct val="140000"/>
                </a:lnSpc>
                <a:buAutoNum type="arabicPeriod"/>
              </a:pPr>
              <a:r>
                <a:rPr lang="en-US" sz="2000" dirty="0" smtClean="0">
                  <a:latin typeface="Times New Roman"/>
                  <a:cs typeface="Times New Roman"/>
                </a:rPr>
                <a:t>Distinguish the direct targets of </a:t>
              </a:r>
              <a:r>
                <a:rPr lang="en-US" sz="2000" dirty="0" err="1" smtClean="0">
                  <a:latin typeface="Times New Roman"/>
                  <a:cs typeface="Times New Roman"/>
                </a:rPr>
                <a:t>QseBC</a:t>
              </a:r>
              <a:r>
                <a:rPr lang="en-US" sz="2000" dirty="0" smtClean="0">
                  <a:latin typeface="Times New Roman"/>
                  <a:cs typeface="Times New Roman"/>
                </a:rPr>
                <a:t> as opposed to the genetic regulation through </a:t>
              </a:r>
              <a:r>
                <a:rPr lang="en-US" sz="2000" dirty="0" err="1" smtClean="0">
                  <a:latin typeface="Times New Roman"/>
                  <a:cs typeface="Times New Roman"/>
                </a:rPr>
                <a:t>FlhDC</a:t>
              </a:r>
              <a:r>
                <a:rPr lang="en-US" sz="2000" dirty="0" smtClean="0">
                  <a:latin typeface="Times New Roman"/>
                  <a:cs typeface="Times New Roman"/>
                </a:rPr>
                <a:t>.</a:t>
              </a:r>
            </a:p>
            <a:p>
              <a:pPr marL="514350" indent="-514350">
                <a:lnSpc>
                  <a:spcPct val="140000"/>
                </a:lnSpc>
                <a:buAutoNum type="arabicPeriod"/>
              </a:pPr>
              <a:r>
                <a:rPr lang="en-US" sz="2000" dirty="0" smtClean="0">
                  <a:latin typeface="Times New Roman"/>
                  <a:cs typeface="Times New Roman"/>
                </a:rPr>
                <a:t>Find </a:t>
              </a:r>
              <a:r>
                <a:rPr lang="en-US" sz="2000" dirty="0">
                  <a:latin typeface="Times New Roman"/>
                  <a:cs typeface="Times New Roman"/>
                </a:rPr>
                <a:t>the mechanism </a:t>
              </a:r>
              <a:r>
                <a:rPr lang="en-US" sz="2000" dirty="0" smtClean="0">
                  <a:latin typeface="Times New Roman"/>
                  <a:cs typeface="Times New Roman"/>
                </a:rPr>
                <a:t>at which the strain </a:t>
              </a:r>
              <a:r>
                <a:rPr lang="en-US" sz="2000" i="1" dirty="0" smtClean="0">
                  <a:latin typeface="Times New Roman"/>
                  <a:cs typeface="Times New Roman"/>
                </a:rPr>
                <a:t>E. coli </a:t>
              </a:r>
              <a:r>
                <a:rPr lang="en-US" sz="2000" dirty="0" smtClean="0">
                  <a:latin typeface="Times New Roman"/>
                  <a:cs typeface="Times New Roman"/>
                </a:rPr>
                <a:t>MG1655 </a:t>
              </a:r>
              <a:r>
                <a:rPr lang="en-US" sz="2000" dirty="0">
                  <a:latin typeface="Times New Roman"/>
                  <a:cs typeface="Times New Roman"/>
                </a:rPr>
                <a:t>∆</a:t>
              </a:r>
              <a:r>
                <a:rPr lang="en-US" sz="2000" i="1" dirty="0" err="1" smtClean="0">
                  <a:latin typeface="Times New Roman"/>
                  <a:cs typeface="Times New Roman"/>
                </a:rPr>
                <a:t>qseC</a:t>
              </a:r>
              <a:r>
                <a:rPr lang="en-US" sz="2000" i="1" dirty="0" smtClean="0">
                  <a:latin typeface="Times New Roman"/>
                  <a:cs typeface="Times New Roman"/>
                </a:rPr>
                <a:t> </a:t>
              </a:r>
              <a:r>
                <a:rPr lang="en-US" sz="2000" dirty="0" smtClean="0">
                  <a:latin typeface="Times New Roman"/>
                  <a:cs typeface="Times New Roman"/>
                </a:rPr>
                <a:t>skips over the lag phase and skips over </a:t>
              </a:r>
              <a:r>
                <a:rPr lang="en-US" sz="2000" dirty="0" err="1" smtClean="0">
                  <a:latin typeface="Times New Roman"/>
                  <a:cs typeface="Times New Roman"/>
                </a:rPr>
                <a:t>catabolite</a:t>
              </a:r>
              <a:r>
                <a:rPr lang="en-US" sz="2000" dirty="0" smtClean="0">
                  <a:latin typeface="Times New Roman"/>
                  <a:cs typeface="Times New Roman"/>
                </a:rPr>
                <a:t> repression.</a:t>
              </a:r>
            </a:p>
            <a:p>
              <a:pPr marL="514350" indent="-514350">
                <a:lnSpc>
                  <a:spcPct val="140000"/>
                </a:lnSpc>
                <a:buAutoNum type="arabicPeriod"/>
              </a:pPr>
              <a:r>
                <a:rPr lang="en-US" sz="2000" dirty="0" smtClean="0">
                  <a:latin typeface="Times New Roman"/>
                  <a:cs typeface="Times New Roman"/>
                </a:rPr>
                <a:t>Work with other strains that are predominant within the intestine to determine the changes in carbon metabolism based on Quorum sensing. </a:t>
              </a:r>
            </a:p>
            <a:p>
              <a:pPr marL="514350" indent="-514350">
                <a:lnSpc>
                  <a:spcPct val="140000"/>
                </a:lnSpc>
                <a:buAutoNum type="arabicPeriod"/>
              </a:pPr>
              <a:endParaRPr lang="en-US" sz="1800" dirty="0" smtClean="0">
                <a:solidFill>
                  <a:prstClr val="black"/>
                </a:solidFill>
                <a:latin typeface="Times New Roman"/>
                <a:cs typeface="Times New Roman"/>
              </a:endParaRPr>
            </a:p>
          </p:txBody>
        </p:sp>
        <p:sp>
          <p:nvSpPr>
            <p:cNvPr id="177" name="TextBox 176"/>
            <p:cNvSpPr txBox="1"/>
            <p:nvPr/>
          </p:nvSpPr>
          <p:spPr>
            <a:xfrm>
              <a:off x="34114657" y="17838275"/>
              <a:ext cx="9302450" cy="811288"/>
            </a:xfrm>
            <a:prstGeom prst="rect">
              <a:avLst/>
            </a:prstGeom>
            <a:solidFill>
              <a:srgbClr val="0A254E"/>
            </a:solidFill>
            <a:ln>
              <a:noFill/>
            </a:ln>
          </p:spPr>
          <p:txBody>
            <a:bodyPr wrap="square" lIns="131445" tIns="65723" rIns="131445" bIns="65723" rtlCol="0">
              <a:spAutoFit/>
            </a:bodyPr>
            <a:lstStyle/>
            <a:p>
              <a:pPr algn="ctr"/>
              <a:r>
                <a:rPr lang="en-US" sz="4800" dirty="0" smtClean="0">
                  <a:solidFill>
                    <a:schemeClr val="bg1"/>
                  </a:solidFill>
                  <a:latin typeface="Garamond"/>
                  <a:cs typeface="Garamond"/>
                </a:rPr>
                <a:t>Future Work</a:t>
              </a:r>
              <a:endParaRPr lang="en-US" sz="6000" dirty="0">
                <a:solidFill>
                  <a:schemeClr val="bg1"/>
                </a:solidFill>
                <a:latin typeface="Garamond"/>
                <a:cs typeface="Garamond"/>
              </a:endParaRPr>
            </a:p>
          </p:txBody>
        </p:sp>
      </p:grpSp>
      <p:sp>
        <p:nvSpPr>
          <p:cNvPr id="178" name="TextBox 177"/>
          <p:cNvSpPr txBox="1"/>
          <p:nvPr/>
        </p:nvSpPr>
        <p:spPr>
          <a:xfrm>
            <a:off x="34039958" y="24559849"/>
            <a:ext cx="9321500" cy="1610057"/>
          </a:xfrm>
          <a:prstGeom prst="rect">
            <a:avLst/>
          </a:prstGeom>
          <a:solidFill>
            <a:srgbClr val="0A254E"/>
          </a:solidFill>
          <a:ln>
            <a:noFill/>
          </a:ln>
        </p:spPr>
        <p:txBody>
          <a:bodyPr wrap="square" lIns="131445" tIns="65723" rIns="131445" bIns="65723" rtlCol="0">
            <a:spAutoFit/>
          </a:bodyPr>
          <a:lstStyle/>
          <a:p>
            <a:pPr algn="ctr"/>
            <a:r>
              <a:rPr lang="en-US" sz="4800" dirty="0" smtClean="0">
                <a:solidFill>
                  <a:schemeClr val="bg1"/>
                </a:solidFill>
                <a:latin typeface="Times New Roman"/>
                <a:cs typeface="Times New Roman"/>
              </a:rPr>
              <a:t>References and/or Acknowledgments</a:t>
            </a:r>
            <a:endParaRPr lang="en-US" sz="6000" dirty="0">
              <a:solidFill>
                <a:schemeClr val="bg1"/>
              </a:solidFill>
              <a:latin typeface="Times New Roman"/>
              <a:cs typeface="Times New Roman"/>
            </a:endParaRPr>
          </a:p>
        </p:txBody>
      </p:sp>
      <p:grpSp>
        <p:nvGrpSpPr>
          <p:cNvPr id="179" name="Group 178"/>
          <p:cNvGrpSpPr/>
          <p:nvPr/>
        </p:nvGrpSpPr>
        <p:grpSpPr>
          <a:xfrm>
            <a:off x="34008529" y="3934552"/>
            <a:ext cx="9453820" cy="13689030"/>
            <a:chOff x="34008529" y="3934553"/>
            <a:chExt cx="9453820" cy="12101144"/>
          </a:xfrm>
        </p:grpSpPr>
        <p:sp>
          <p:nvSpPr>
            <p:cNvPr id="180" name="TextBox 179"/>
            <p:cNvSpPr txBox="1"/>
            <p:nvPr/>
          </p:nvSpPr>
          <p:spPr>
            <a:xfrm>
              <a:off x="34008529" y="4145701"/>
              <a:ext cx="9278259" cy="11889996"/>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Garamond"/>
                <a:cs typeface="Garamond"/>
              </a:endParaRPr>
            </a:p>
            <a:p>
              <a:pPr algn="just"/>
              <a:endParaRPr lang="en-US" sz="1800" dirty="0" smtClean="0">
                <a:latin typeface="Garamond"/>
                <a:cs typeface="Garamond"/>
              </a:endParaRPr>
            </a:p>
            <a:p>
              <a:pPr algn="just"/>
              <a:endParaRPr lang="en-US" sz="1800" dirty="0" smtClean="0">
                <a:latin typeface="Garamond"/>
                <a:cs typeface="Garamond"/>
              </a:endParaRPr>
            </a:p>
            <a:p>
              <a:pPr algn="just"/>
              <a:endParaRPr lang="en-US" sz="1800" dirty="0">
                <a:latin typeface="Garamond"/>
                <a:cs typeface="Garamond"/>
              </a:endParaRPr>
            </a:p>
            <a:p>
              <a:pPr algn="just"/>
              <a:endParaRPr lang="en-US" sz="1800" dirty="0" smtClean="0">
                <a:latin typeface="Garamond"/>
                <a:cs typeface="Garamond"/>
              </a:endParaRPr>
            </a:p>
            <a:p>
              <a:pPr algn="just"/>
              <a:endParaRPr lang="en-US" sz="1800" dirty="0" smtClean="0">
                <a:latin typeface="Garamond"/>
                <a:cs typeface="Garamond"/>
              </a:endParaRPr>
            </a:p>
            <a:p>
              <a:pPr algn="just"/>
              <a:endParaRPr lang="en-US" sz="1800" dirty="0">
                <a:latin typeface="Garamond"/>
                <a:cs typeface="Garamond"/>
              </a:endParaRPr>
            </a:p>
            <a:p>
              <a:pPr algn="just"/>
              <a:endParaRPr lang="en-US" sz="1800" dirty="0" smtClean="0">
                <a:latin typeface="Garamond"/>
                <a:cs typeface="Garamond"/>
              </a:endParaRPr>
            </a:p>
            <a:p>
              <a:pPr algn="just"/>
              <a:endParaRPr lang="en-US" sz="1800" dirty="0">
                <a:latin typeface="Garamond"/>
                <a:cs typeface="Garamond"/>
              </a:endParaRPr>
            </a:p>
          </p:txBody>
        </p:sp>
        <p:sp>
          <p:nvSpPr>
            <p:cNvPr id="181" name="TextBox 180"/>
            <p:cNvSpPr txBox="1"/>
            <p:nvPr/>
          </p:nvSpPr>
          <p:spPr>
            <a:xfrm>
              <a:off x="34011515" y="3934553"/>
              <a:ext cx="9275274" cy="770314"/>
            </a:xfrm>
            <a:prstGeom prst="rect">
              <a:avLst/>
            </a:prstGeom>
            <a:solidFill>
              <a:srgbClr val="0A254E"/>
            </a:solidFill>
            <a:ln>
              <a:noFill/>
            </a:ln>
          </p:spPr>
          <p:txBody>
            <a:bodyPr wrap="square" lIns="131445" tIns="65723" rIns="131445" bIns="65723" rtlCol="0">
              <a:spAutoFit/>
            </a:bodyPr>
            <a:lstStyle/>
            <a:p>
              <a:pPr algn="ctr"/>
              <a:r>
                <a:rPr lang="en-US" sz="4800" dirty="0" smtClean="0">
                  <a:solidFill>
                    <a:schemeClr val="bg1"/>
                  </a:solidFill>
                  <a:latin typeface="Times New Roman"/>
                  <a:cs typeface="Times New Roman"/>
                </a:rPr>
                <a:t>Results and/or Conclusion</a:t>
              </a:r>
              <a:endParaRPr lang="en-US" sz="6000" dirty="0">
                <a:solidFill>
                  <a:schemeClr val="bg1"/>
                </a:solidFill>
                <a:latin typeface="Times New Roman"/>
                <a:cs typeface="Times New Roman"/>
              </a:endParaRPr>
            </a:p>
          </p:txBody>
        </p:sp>
        <p:sp>
          <p:nvSpPr>
            <p:cNvPr id="182" name="Rectangle 181"/>
            <p:cNvSpPr/>
            <p:nvPr/>
          </p:nvSpPr>
          <p:spPr>
            <a:xfrm>
              <a:off x="34159900" y="5167890"/>
              <a:ext cx="9302449" cy="8788036"/>
            </a:xfrm>
            <a:prstGeom prst="rect">
              <a:avLst/>
            </a:prstGeom>
          </p:spPr>
          <p:txBody>
            <a:bodyPr wrap="square">
              <a:spAutoFit/>
            </a:bodyPr>
            <a:lstStyle/>
            <a:p>
              <a:r>
                <a:rPr lang="en-US" sz="2000" b="1" dirty="0" smtClean="0">
                  <a:solidFill>
                    <a:schemeClr val="bg1"/>
                  </a:solidFill>
                  <a:latin typeface="Times New Roman"/>
                  <a:cs typeface="Times New Roman"/>
                </a:rPr>
                <a:t>Results</a:t>
              </a:r>
              <a:endParaRPr lang="en-US" sz="2000" dirty="0">
                <a:solidFill>
                  <a:schemeClr val="bg1"/>
                </a:solidFill>
                <a:latin typeface="Times New Roman"/>
                <a:cs typeface="Times New Roman"/>
              </a:endParaRPr>
            </a:p>
            <a:p>
              <a:r>
                <a:rPr lang="en-US" sz="2000" dirty="0">
                  <a:latin typeface="Times New Roman"/>
                  <a:cs typeface="Times New Roman"/>
                </a:rPr>
                <a:t>There was a significant competitive advantage during colonization without the sensory kinase </a:t>
              </a:r>
              <a:r>
                <a:rPr lang="en-US" sz="2000" dirty="0" err="1">
                  <a:latin typeface="Times New Roman"/>
                  <a:cs typeface="Times New Roman"/>
                </a:rPr>
                <a:t>QseC</a:t>
              </a:r>
              <a:r>
                <a:rPr lang="en-US" sz="2000" dirty="0">
                  <a:latin typeface="Times New Roman"/>
                  <a:cs typeface="Times New Roman"/>
                </a:rPr>
                <a:t>.  We found that QS is not limited to the induction of virulence and motility as shown in previous studies, but that central carbon metabolism also is heavily influenced (Fig. 2 and Fig. 3).  Since </a:t>
              </a:r>
              <a:r>
                <a:rPr lang="en-US" sz="2000" dirty="0" err="1">
                  <a:latin typeface="Times New Roman"/>
                  <a:cs typeface="Times New Roman"/>
                </a:rPr>
                <a:t>QseC</a:t>
              </a:r>
              <a:r>
                <a:rPr lang="en-US" sz="2000" dirty="0">
                  <a:latin typeface="Times New Roman"/>
                  <a:cs typeface="Times New Roman"/>
                </a:rPr>
                <a:t> is involved in the regulation of the </a:t>
              </a:r>
              <a:r>
                <a:rPr lang="en-US" sz="2000" i="1" dirty="0" err="1">
                  <a:latin typeface="Times New Roman"/>
                  <a:cs typeface="Times New Roman"/>
                </a:rPr>
                <a:t>flhDC</a:t>
              </a:r>
              <a:r>
                <a:rPr lang="en-US" sz="2000" dirty="0">
                  <a:latin typeface="Times New Roman"/>
                  <a:cs typeface="Times New Roman"/>
                </a:rPr>
                <a:t> region, we assumed that MG1655 ∆</a:t>
              </a:r>
              <a:r>
                <a:rPr lang="en-US" sz="2000" i="1" dirty="0" err="1">
                  <a:latin typeface="Times New Roman"/>
                  <a:cs typeface="Times New Roman"/>
                </a:rPr>
                <a:t>qseC</a:t>
              </a:r>
              <a:r>
                <a:rPr lang="en-US" sz="2000" dirty="0">
                  <a:latin typeface="Times New Roman"/>
                  <a:cs typeface="Times New Roman"/>
                </a:rPr>
                <a:t> would respond similarly to the intestine-adapted strain; we expected there would be a decrease in growth rate for </a:t>
              </a:r>
              <a:r>
                <a:rPr lang="en-US" sz="2000" dirty="0" err="1">
                  <a:latin typeface="Times New Roman"/>
                  <a:cs typeface="Times New Roman"/>
                </a:rPr>
                <a:t>catabolite</a:t>
              </a:r>
              <a:r>
                <a:rPr lang="en-US" sz="2000" dirty="0">
                  <a:latin typeface="Times New Roman"/>
                  <a:cs typeface="Times New Roman"/>
                </a:rPr>
                <a:t> repressing sugars and an increase in growth rate on non-</a:t>
              </a:r>
              <a:r>
                <a:rPr lang="en-US" sz="2000" dirty="0" err="1">
                  <a:latin typeface="Times New Roman"/>
                  <a:cs typeface="Times New Roman"/>
                </a:rPr>
                <a:t>catabolite</a:t>
              </a:r>
              <a:r>
                <a:rPr lang="en-US" sz="2000" dirty="0">
                  <a:latin typeface="Times New Roman"/>
                  <a:cs typeface="Times New Roman"/>
                </a:rPr>
                <a:t> repressing sugars (Fig. 4).  However, MG1655 ∆</a:t>
              </a:r>
              <a:r>
                <a:rPr lang="en-US" sz="2000" i="1" dirty="0" err="1">
                  <a:latin typeface="Times New Roman"/>
                  <a:cs typeface="Times New Roman"/>
                </a:rPr>
                <a:t>qseC</a:t>
              </a:r>
              <a:r>
                <a:rPr lang="en-US" sz="2000" dirty="0">
                  <a:latin typeface="Times New Roman"/>
                  <a:cs typeface="Times New Roman"/>
                </a:rPr>
                <a:t> grows faster than the wild-type on both </a:t>
              </a:r>
              <a:r>
                <a:rPr lang="en-US" sz="2000" dirty="0" err="1">
                  <a:latin typeface="Times New Roman"/>
                  <a:cs typeface="Times New Roman"/>
                </a:rPr>
                <a:t>catabolite</a:t>
              </a:r>
              <a:r>
                <a:rPr lang="en-US" sz="2000" dirty="0">
                  <a:latin typeface="Times New Roman"/>
                  <a:cs typeface="Times New Roman"/>
                </a:rPr>
                <a:t> repressing and non-</a:t>
              </a:r>
              <a:r>
                <a:rPr lang="en-US" sz="2000" dirty="0" err="1">
                  <a:latin typeface="Times New Roman"/>
                  <a:cs typeface="Times New Roman"/>
                </a:rPr>
                <a:t>catabolite</a:t>
              </a:r>
              <a:r>
                <a:rPr lang="en-US" sz="2000" dirty="0">
                  <a:latin typeface="Times New Roman"/>
                  <a:cs typeface="Times New Roman"/>
                </a:rPr>
                <a:t> repressing sugars (Fig. 5 and Table 1).  Not only is the growth rate decreased, there is a significant change to the typical </a:t>
              </a:r>
              <a:r>
                <a:rPr lang="en-US" sz="2000" dirty="0" err="1">
                  <a:latin typeface="Times New Roman"/>
                  <a:cs typeface="Times New Roman"/>
                </a:rPr>
                <a:t>diauxic</a:t>
              </a:r>
              <a:r>
                <a:rPr lang="en-US" sz="2000" dirty="0">
                  <a:latin typeface="Times New Roman"/>
                  <a:cs typeface="Times New Roman"/>
                </a:rPr>
                <a:t> transition from a </a:t>
              </a:r>
              <a:r>
                <a:rPr lang="en-US" sz="2000" dirty="0" err="1">
                  <a:latin typeface="Times New Roman"/>
                  <a:cs typeface="Times New Roman"/>
                </a:rPr>
                <a:t>catabolite</a:t>
              </a:r>
              <a:r>
                <a:rPr lang="en-US" sz="2000" dirty="0">
                  <a:latin typeface="Times New Roman"/>
                  <a:cs typeface="Times New Roman"/>
                </a:rPr>
                <a:t> repressing sugar to a non-</a:t>
              </a:r>
              <a:r>
                <a:rPr lang="en-US" sz="2000" dirty="0" err="1">
                  <a:latin typeface="Times New Roman"/>
                  <a:cs typeface="Times New Roman"/>
                </a:rPr>
                <a:t>catabolite</a:t>
              </a:r>
              <a:r>
                <a:rPr lang="en-US" sz="2000" dirty="0">
                  <a:latin typeface="Times New Roman"/>
                  <a:cs typeface="Times New Roman"/>
                </a:rPr>
                <a:t> repressing sugar (Fig. 6).  Without </a:t>
              </a:r>
              <a:r>
                <a:rPr lang="en-US" sz="2000" dirty="0" err="1">
                  <a:latin typeface="Times New Roman"/>
                  <a:cs typeface="Times New Roman"/>
                </a:rPr>
                <a:t>QseC</a:t>
              </a:r>
              <a:r>
                <a:rPr lang="en-US" sz="2000" dirty="0">
                  <a:latin typeface="Times New Roman"/>
                  <a:cs typeface="Times New Roman"/>
                </a:rPr>
                <a:t>, the strain skips the </a:t>
              </a:r>
              <a:r>
                <a:rPr lang="en-US" sz="2000" dirty="0" err="1">
                  <a:latin typeface="Times New Roman"/>
                  <a:cs typeface="Times New Roman"/>
                </a:rPr>
                <a:t>diauxie</a:t>
              </a:r>
              <a:r>
                <a:rPr lang="en-US" sz="2000" dirty="0">
                  <a:latin typeface="Times New Roman"/>
                  <a:cs typeface="Times New Roman"/>
                </a:rPr>
                <a:t> that typically occurs. </a:t>
              </a:r>
              <a:endParaRPr lang="en-US" sz="2000" dirty="0" smtClean="0">
                <a:latin typeface="Times New Roman"/>
                <a:cs typeface="Times New Roman"/>
              </a:endParaRPr>
            </a:p>
            <a:p>
              <a:endParaRPr lang="en-US" sz="2000" dirty="0" smtClean="0">
                <a:latin typeface="Times New Roman"/>
                <a:cs typeface="Times New Roman"/>
              </a:endParaRPr>
            </a:p>
            <a:p>
              <a:endParaRPr lang="en-US" sz="2000" dirty="0" smtClean="0">
                <a:latin typeface="Times New Roman"/>
                <a:cs typeface="Times New Roman"/>
              </a:endParaRPr>
            </a:p>
            <a:p>
              <a:endParaRPr lang="en-US" sz="2000" dirty="0">
                <a:latin typeface="Times New Roman"/>
                <a:cs typeface="Times New Roman"/>
              </a:endParaRPr>
            </a:p>
            <a:p>
              <a:endParaRPr lang="en-US" sz="2000" dirty="0">
                <a:latin typeface="Times New Roman"/>
                <a:cs typeface="Times New Roman"/>
              </a:endParaRPr>
            </a:p>
            <a:p>
              <a:r>
                <a:rPr lang="en-US" sz="2000" b="1" dirty="0" smtClean="0">
                  <a:latin typeface="Times New Roman"/>
                  <a:cs typeface="Times New Roman"/>
                </a:rPr>
                <a:t>Conclusions</a:t>
              </a:r>
              <a:endParaRPr lang="en-US" sz="2000" dirty="0">
                <a:latin typeface="Times New Roman"/>
                <a:cs typeface="Times New Roman"/>
              </a:endParaRPr>
            </a:p>
            <a:p>
              <a:r>
                <a:rPr lang="en-US" sz="2000" dirty="0">
                  <a:latin typeface="Times New Roman"/>
                  <a:cs typeface="Times New Roman"/>
                </a:rPr>
                <a:t>We have shown that it might not be wise to target quorum sensing for antimicrobials since MG1655 ∆</a:t>
              </a:r>
              <a:r>
                <a:rPr lang="en-US" sz="2000" i="1" dirty="0" err="1">
                  <a:latin typeface="Times New Roman"/>
                  <a:cs typeface="Times New Roman"/>
                </a:rPr>
                <a:t>qseC</a:t>
              </a:r>
              <a:r>
                <a:rPr lang="en-US" sz="2000" dirty="0">
                  <a:latin typeface="Times New Roman"/>
                  <a:cs typeface="Times New Roman"/>
                </a:rPr>
                <a:t> has a significant fitness advantage within the murine intestine (</a:t>
              </a:r>
              <a:r>
                <a:rPr lang="en-US" sz="2000" i="1" dirty="0">
                  <a:latin typeface="Times New Roman"/>
                  <a:cs typeface="Times New Roman"/>
                </a:rPr>
                <a:t>6</a:t>
              </a:r>
              <a:r>
                <a:rPr lang="en-US" sz="2000" dirty="0">
                  <a:latin typeface="Times New Roman"/>
                  <a:cs typeface="Times New Roman"/>
                </a:rPr>
                <a:t>).  MG1655 ∆</a:t>
              </a:r>
              <a:r>
                <a:rPr lang="en-US" sz="2000" i="1" dirty="0" err="1">
                  <a:latin typeface="Times New Roman"/>
                  <a:cs typeface="Times New Roman"/>
                </a:rPr>
                <a:t>qseC</a:t>
              </a:r>
              <a:r>
                <a:rPr lang="en-US" sz="2000" i="1" dirty="0">
                  <a:latin typeface="Times New Roman"/>
                  <a:cs typeface="Times New Roman"/>
                </a:rPr>
                <a:t> </a:t>
              </a:r>
              <a:r>
                <a:rPr lang="en-US" sz="2000" dirty="0">
                  <a:latin typeface="Times New Roman"/>
                  <a:cs typeface="Times New Roman"/>
                </a:rPr>
                <a:t>is also utilizes both </a:t>
              </a:r>
              <a:r>
                <a:rPr lang="en-US" sz="2000" dirty="0" err="1">
                  <a:latin typeface="Times New Roman"/>
                  <a:cs typeface="Times New Roman"/>
                </a:rPr>
                <a:t>catabolite</a:t>
              </a:r>
              <a:r>
                <a:rPr lang="en-US" sz="2000" dirty="0">
                  <a:latin typeface="Times New Roman"/>
                  <a:cs typeface="Times New Roman"/>
                </a:rPr>
                <a:t> and non-</a:t>
              </a:r>
              <a:r>
                <a:rPr lang="en-US" sz="2000" dirty="0" err="1">
                  <a:latin typeface="Times New Roman"/>
                  <a:cs typeface="Times New Roman"/>
                </a:rPr>
                <a:t>catabolite</a:t>
              </a:r>
              <a:r>
                <a:rPr lang="en-US" sz="2000" dirty="0">
                  <a:latin typeface="Times New Roman"/>
                  <a:cs typeface="Times New Roman"/>
                </a:rPr>
                <a:t> repressing sugars better than the wild-type, including the ability to skip the traditional lag that is defined as </a:t>
              </a:r>
              <a:r>
                <a:rPr lang="en-US" sz="2000" dirty="0" err="1">
                  <a:latin typeface="Times New Roman"/>
                  <a:cs typeface="Times New Roman"/>
                </a:rPr>
                <a:t>catabolite</a:t>
              </a:r>
              <a:r>
                <a:rPr lang="en-US" sz="2000" dirty="0">
                  <a:latin typeface="Times New Roman"/>
                  <a:cs typeface="Times New Roman"/>
                </a:rPr>
                <a:t> repression (</a:t>
              </a:r>
              <a:r>
                <a:rPr lang="en-US" sz="2000" i="1" dirty="0">
                  <a:latin typeface="Times New Roman"/>
                  <a:cs typeface="Times New Roman"/>
                </a:rPr>
                <a:t>5</a:t>
              </a:r>
              <a:r>
                <a:rPr lang="en-US" sz="2000" dirty="0">
                  <a:latin typeface="Times New Roman"/>
                  <a:cs typeface="Times New Roman"/>
                </a:rPr>
                <a:t>).  We show that bacterial communication through QS limits colonization and is involved with directing which carbohydrates are metabolized based on bacterial populations.  There is now a need to redefine the traditional lag that occurs between the utilization of glucose and lactose based on </a:t>
              </a:r>
              <a:r>
                <a:rPr lang="en-US" sz="2000" dirty="0" err="1">
                  <a:latin typeface="Times New Roman"/>
                  <a:cs typeface="Times New Roman"/>
                </a:rPr>
                <a:t>catabolite</a:t>
              </a:r>
              <a:r>
                <a:rPr lang="en-US" sz="2000" dirty="0">
                  <a:latin typeface="Times New Roman"/>
                  <a:cs typeface="Times New Roman"/>
                </a:rPr>
                <a:t> repression.  The generation time decrease found with MG1655 ∆</a:t>
              </a:r>
              <a:r>
                <a:rPr lang="en-US" sz="2000" i="1" dirty="0" err="1">
                  <a:latin typeface="Times New Roman"/>
                  <a:cs typeface="Times New Roman"/>
                </a:rPr>
                <a:t>qseC</a:t>
              </a:r>
              <a:r>
                <a:rPr lang="en-US" sz="2000" dirty="0">
                  <a:latin typeface="Times New Roman"/>
                  <a:cs typeface="Times New Roman"/>
                </a:rPr>
                <a:t> demonstrates the connection between carbon metabolism, QS, and colonization.  Understanding the mechanisms behind QS will lead to greater understanding of how both commensals and pathogens interact within the intestinal </a:t>
              </a:r>
              <a:r>
                <a:rPr lang="en-US" sz="2000" dirty="0" err="1">
                  <a:latin typeface="Times New Roman"/>
                  <a:cs typeface="Times New Roman"/>
                </a:rPr>
                <a:t>microbiome</a:t>
              </a:r>
              <a:r>
                <a:rPr lang="en-US" sz="2000" dirty="0" smtClean="0">
                  <a:latin typeface="Times New Roman"/>
                  <a:cs typeface="Times New Roman"/>
                </a:rPr>
                <a:t>.</a:t>
              </a:r>
            </a:p>
            <a:p>
              <a:endParaRPr lang="en-US" sz="2000" dirty="0">
                <a:latin typeface="Times New Roman"/>
                <a:cs typeface="Times New Roman"/>
              </a:endParaRPr>
            </a:p>
            <a:p>
              <a:endParaRPr lang="en-US" sz="2000" dirty="0">
                <a:latin typeface="Times New Roman"/>
                <a:cs typeface="Times New Roman"/>
              </a:endParaRPr>
            </a:p>
          </p:txBody>
        </p:sp>
      </p:grpSp>
      <p:sp>
        <p:nvSpPr>
          <p:cNvPr id="183" name="TextBox 182"/>
          <p:cNvSpPr txBox="1"/>
          <p:nvPr/>
        </p:nvSpPr>
        <p:spPr>
          <a:xfrm>
            <a:off x="12717065" y="13481364"/>
            <a:ext cx="8270756" cy="1231106"/>
          </a:xfrm>
          <a:prstGeom prst="rect">
            <a:avLst/>
          </a:prstGeom>
          <a:noFill/>
        </p:spPr>
        <p:txBody>
          <a:bodyPr wrap="square" rtlCol="0">
            <a:spAutoFit/>
          </a:bodyPr>
          <a:lstStyle/>
          <a:p>
            <a:pPr algn="just"/>
            <a:r>
              <a:rPr lang="en-US" sz="1800" b="1" dirty="0">
                <a:latin typeface="Times New Roman"/>
                <a:cs typeface="Times New Roman"/>
              </a:rPr>
              <a:t>Figure </a:t>
            </a:r>
            <a:r>
              <a:rPr lang="en-US" sz="1800" b="1" dirty="0" smtClean="0">
                <a:latin typeface="Times New Roman"/>
                <a:cs typeface="Times New Roman"/>
              </a:rPr>
              <a:t>2</a:t>
            </a:r>
            <a:r>
              <a:rPr lang="en-US" sz="1800" dirty="0" smtClean="0">
                <a:latin typeface="Times New Roman"/>
                <a:cs typeface="Times New Roman"/>
              </a:rPr>
              <a:t>. </a:t>
            </a:r>
            <a:r>
              <a:rPr lang="en-US" sz="1800" b="1" dirty="0" smtClean="0">
                <a:latin typeface="Times New Roman"/>
                <a:cs typeface="Times New Roman"/>
              </a:rPr>
              <a:t>Colonization of MG1655 and MG1655∆</a:t>
            </a:r>
            <a:r>
              <a:rPr lang="en-US" sz="1800" b="1" i="1" dirty="0" smtClean="0">
                <a:latin typeface="Times New Roman"/>
                <a:cs typeface="Times New Roman"/>
              </a:rPr>
              <a:t>qseC</a:t>
            </a:r>
            <a:endParaRPr lang="en-US" sz="1800" b="1" dirty="0" smtClean="0">
              <a:latin typeface="Times New Roman"/>
              <a:cs typeface="Times New Roman"/>
            </a:endParaRPr>
          </a:p>
          <a:p>
            <a:pPr algn="just"/>
            <a:r>
              <a:rPr lang="en-US" sz="1400" dirty="0" smtClean="0">
                <a:latin typeface="Times New Roman"/>
                <a:cs typeface="Times New Roman"/>
              </a:rPr>
              <a:t>(A) Colonization of MG1655 </a:t>
            </a:r>
            <a:r>
              <a:rPr lang="en-US" sz="1400" dirty="0">
                <a:latin typeface="Times New Roman"/>
                <a:cs typeface="Times New Roman"/>
              </a:rPr>
              <a:t>and MG1655∆</a:t>
            </a:r>
            <a:r>
              <a:rPr lang="en-US" sz="1400" i="1" dirty="0">
                <a:latin typeface="Times New Roman"/>
                <a:cs typeface="Times New Roman"/>
              </a:rPr>
              <a:t>qseC </a:t>
            </a:r>
            <a:r>
              <a:rPr lang="en-US" sz="1400" dirty="0" smtClean="0">
                <a:latin typeface="Times New Roman"/>
                <a:cs typeface="Times New Roman"/>
              </a:rPr>
              <a:t>fed </a:t>
            </a:r>
            <a:r>
              <a:rPr lang="en-US" sz="1400" dirty="0">
                <a:latin typeface="Times New Roman"/>
                <a:cs typeface="Times New Roman"/>
              </a:rPr>
              <a:t>low at 10</a:t>
            </a:r>
            <a:r>
              <a:rPr lang="en-US" sz="1400" baseline="30000" dirty="0">
                <a:latin typeface="Times New Roman"/>
                <a:cs typeface="Times New Roman"/>
              </a:rPr>
              <a:t>5</a:t>
            </a:r>
            <a:r>
              <a:rPr lang="en-US" sz="1400" dirty="0">
                <a:latin typeface="Times New Roman"/>
                <a:cs typeface="Times New Roman"/>
              </a:rPr>
              <a:t> </a:t>
            </a:r>
            <a:r>
              <a:rPr lang="en-US" sz="1400" dirty="0" smtClean="0">
                <a:latin typeface="Times New Roman"/>
                <a:cs typeface="Times New Roman"/>
              </a:rPr>
              <a:t>CFU. Showing the competitive advantage without the receptor </a:t>
            </a:r>
            <a:r>
              <a:rPr lang="en-US" sz="1400" dirty="0" err="1" smtClean="0">
                <a:latin typeface="Times New Roman"/>
                <a:cs typeface="Times New Roman"/>
              </a:rPr>
              <a:t>QseC</a:t>
            </a:r>
            <a:r>
              <a:rPr lang="en-US" sz="1400" dirty="0" smtClean="0">
                <a:latin typeface="Times New Roman"/>
                <a:cs typeface="Times New Roman"/>
              </a:rPr>
              <a:t>. </a:t>
            </a:r>
            <a:endParaRPr lang="en-US" sz="1400" dirty="0">
              <a:latin typeface="Times New Roman"/>
              <a:cs typeface="Times New Roman"/>
            </a:endParaRPr>
          </a:p>
          <a:p>
            <a:pPr algn="just"/>
            <a:r>
              <a:rPr lang="en-US" sz="1400" dirty="0" smtClean="0">
                <a:latin typeface="Times New Roman"/>
                <a:cs typeface="Times New Roman"/>
              </a:rPr>
              <a:t>(B) Colonization resistance of MG1655. MG1655</a:t>
            </a:r>
            <a:r>
              <a:rPr lang="en-US" sz="1400" dirty="0">
                <a:latin typeface="Times New Roman"/>
                <a:cs typeface="Times New Roman"/>
              </a:rPr>
              <a:t>∆</a:t>
            </a:r>
            <a:r>
              <a:rPr lang="en-US" sz="1400" i="1" dirty="0" smtClean="0">
                <a:latin typeface="Times New Roman"/>
                <a:cs typeface="Times New Roman"/>
              </a:rPr>
              <a:t>qseC </a:t>
            </a:r>
            <a:r>
              <a:rPr lang="en-US" sz="1400" dirty="0" smtClean="0">
                <a:latin typeface="Times New Roman"/>
                <a:cs typeface="Times New Roman"/>
              </a:rPr>
              <a:t>with 10</a:t>
            </a:r>
            <a:r>
              <a:rPr lang="en-US" sz="1400" baseline="30000" dirty="0" smtClean="0">
                <a:latin typeface="Times New Roman"/>
                <a:cs typeface="Times New Roman"/>
              </a:rPr>
              <a:t>5</a:t>
            </a:r>
            <a:r>
              <a:rPr lang="en-US" sz="1400" dirty="0" smtClean="0">
                <a:latin typeface="Times New Roman"/>
                <a:cs typeface="Times New Roman"/>
              </a:rPr>
              <a:t> CFU</a:t>
            </a:r>
            <a:r>
              <a:rPr lang="en-US" sz="1400" dirty="0">
                <a:latin typeface="Times New Roman"/>
                <a:cs typeface="Times New Roman"/>
              </a:rPr>
              <a:t> </a:t>
            </a:r>
            <a:r>
              <a:rPr lang="en-US" sz="1400" dirty="0" smtClean="0">
                <a:latin typeface="Times New Roman"/>
                <a:cs typeface="Times New Roman"/>
              </a:rPr>
              <a:t>was able to overcome the colonization resistance of the wild type MG1655 at 10</a:t>
            </a:r>
            <a:r>
              <a:rPr lang="en-US" sz="1400" baseline="30000" dirty="0" smtClean="0">
                <a:latin typeface="Times New Roman"/>
                <a:cs typeface="Times New Roman"/>
              </a:rPr>
              <a:t>8</a:t>
            </a:r>
            <a:r>
              <a:rPr lang="en-US" sz="1400" dirty="0" smtClean="0">
                <a:latin typeface="Times New Roman"/>
                <a:cs typeface="Times New Roman"/>
              </a:rPr>
              <a:t> CFU. </a:t>
            </a:r>
            <a:endParaRPr lang="en-US" sz="1400" dirty="0">
              <a:latin typeface="Times New Roman"/>
              <a:cs typeface="Times New Roman"/>
            </a:endParaRPr>
          </a:p>
        </p:txBody>
      </p:sp>
      <p:sp>
        <p:nvSpPr>
          <p:cNvPr id="184" name="TextBox 183"/>
          <p:cNvSpPr txBox="1"/>
          <p:nvPr/>
        </p:nvSpPr>
        <p:spPr>
          <a:xfrm>
            <a:off x="12719901" y="18194676"/>
            <a:ext cx="8477501" cy="1015663"/>
          </a:xfrm>
          <a:prstGeom prst="rect">
            <a:avLst/>
          </a:prstGeom>
          <a:noFill/>
        </p:spPr>
        <p:txBody>
          <a:bodyPr wrap="square" rtlCol="0">
            <a:spAutoFit/>
          </a:bodyPr>
          <a:lstStyle/>
          <a:p>
            <a:pPr algn="just"/>
            <a:r>
              <a:rPr lang="en-US" sz="1800" b="1" dirty="0" smtClean="0">
                <a:latin typeface="Times New Roman"/>
                <a:cs typeface="Times New Roman"/>
              </a:rPr>
              <a:t>Figure 3</a:t>
            </a:r>
            <a:r>
              <a:rPr lang="en-US" sz="1800" dirty="0" smtClean="0">
                <a:latin typeface="Times New Roman"/>
                <a:cs typeface="Times New Roman"/>
              </a:rPr>
              <a:t>. </a:t>
            </a:r>
            <a:r>
              <a:rPr lang="en-US" sz="1800" b="1" dirty="0" smtClean="0">
                <a:latin typeface="Times New Roman"/>
                <a:cs typeface="Times New Roman"/>
              </a:rPr>
              <a:t>Competitive fitness advantage.</a:t>
            </a:r>
            <a:r>
              <a:rPr lang="en-US" sz="1800" dirty="0" smtClean="0">
                <a:latin typeface="Times New Roman"/>
                <a:cs typeface="Times New Roman"/>
              </a:rPr>
              <a:t> </a:t>
            </a:r>
          </a:p>
          <a:p>
            <a:pPr algn="just"/>
            <a:r>
              <a:rPr lang="en-US" sz="1400" dirty="0" smtClean="0">
                <a:latin typeface="Times New Roman"/>
                <a:ea typeface="Calibri"/>
              </a:rPr>
              <a:t>Quantification </a:t>
            </a:r>
            <a:r>
              <a:rPr lang="en-US" sz="1400" dirty="0">
                <a:latin typeface="Times New Roman"/>
                <a:ea typeface="Calibri"/>
              </a:rPr>
              <a:t>of fitness was based on the direct comparison of log CFUs of </a:t>
            </a:r>
            <a:r>
              <a:rPr lang="en-US" sz="1400" dirty="0" smtClean="0">
                <a:latin typeface="Times New Roman"/>
                <a:ea typeface="Calibri"/>
              </a:rPr>
              <a:t>one </a:t>
            </a:r>
            <a:r>
              <a:rPr lang="en-US" sz="1400" dirty="0">
                <a:latin typeface="Times New Roman"/>
                <a:ea typeface="Calibri"/>
              </a:rPr>
              <a:t>species to another. </a:t>
            </a:r>
            <a:r>
              <a:rPr lang="en-US" sz="1400" dirty="0" smtClean="0">
                <a:latin typeface="Times New Roman"/>
                <a:cs typeface="Times New Roman"/>
              </a:rPr>
              <a:t>There was a significant fitness advantage of group A, if not even more with group B through  overcoming colonization resistance. </a:t>
            </a:r>
            <a:endParaRPr lang="en-US" sz="1400" dirty="0">
              <a:latin typeface="Times New Roman"/>
              <a:cs typeface="Times New Roman"/>
            </a:endParaRPr>
          </a:p>
        </p:txBody>
      </p:sp>
      <p:sp>
        <p:nvSpPr>
          <p:cNvPr id="185" name="TextBox 184"/>
          <p:cNvSpPr txBox="1"/>
          <p:nvPr/>
        </p:nvSpPr>
        <p:spPr>
          <a:xfrm>
            <a:off x="17119076" y="12170054"/>
            <a:ext cx="303933" cy="369332"/>
          </a:xfrm>
          <a:prstGeom prst="rect">
            <a:avLst/>
          </a:prstGeom>
          <a:noFill/>
        </p:spPr>
        <p:txBody>
          <a:bodyPr wrap="square" rtlCol="0">
            <a:spAutoFit/>
          </a:bodyPr>
          <a:lstStyle/>
          <a:p>
            <a:pPr algn="just"/>
            <a:r>
              <a:rPr lang="en-US" sz="1800" b="1" dirty="0" smtClean="0">
                <a:latin typeface="Garamond"/>
                <a:cs typeface="Garamond"/>
              </a:rPr>
              <a:t>A</a:t>
            </a:r>
            <a:endParaRPr lang="en-US" sz="1800" b="1" dirty="0">
              <a:latin typeface="Garamond"/>
              <a:cs typeface="Garamond"/>
            </a:endParaRPr>
          </a:p>
        </p:txBody>
      </p:sp>
      <p:sp>
        <p:nvSpPr>
          <p:cNvPr id="186" name="TextBox 185"/>
          <p:cNvSpPr txBox="1"/>
          <p:nvPr/>
        </p:nvSpPr>
        <p:spPr>
          <a:xfrm>
            <a:off x="15458907" y="23212450"/>
            <a:ext cx="303933" cy="369332"/>
          </a:xfrm>
          <a:prstGeom prst="rect">
            <a:avLst/>
          </a:prstGeom>
          <a:noFill/>
        </p:spPr>
        <p:txBody>
          <a:bodyPr wrap="square" rtlCol="0">
            <a:spAutoFit/>
          </a:bodyPr>
          <a:lstStyle/>
          <a:p>
            <a:pPr algn="just"/>
            <a:r>
              <a:rPr lang="en-US" sz="1800" b="1" dirty="0">
                <a:latin typeface="Garamond"/>
                <a:cs typeface="Garamond"/>
              </a:rPr>
              <a:t>B</a:t>
            </a:r>
          </a:p>
        </p:txBody>
      </p:sp>
      <p:sp>
        <p:nvSpPr>
          <p:cNvPr id="187" name="TextBox 186"/>
          <p:cNvSpPr txBox="1"/>
          <p:nvPr/>
        </p:nvSpPr>
        <p:spPr>
          <a:xfrm>
            <a:off x="11747803" y="26415377"/>
            <a:ext cx="303933" cy="369332"/>
          </a:xfrm>
          <a:prstGeom prst="rect">
            <a:avLst/>
          </a:prstGeom>
          <a:noFill/>
        </p:spPr>
        <p:txBody>
          <a:bodyPr wrap="square" rtlCol="0">
            <a:spAutoFit/>
          </a:bodyPr>
          <a:lstStyle/>
          <a:p>
            <a:pPr algn="just"/>
            <a:r>
              <a:rPr lang="en-US" sz="1800" b="1" dirty="0">
                <a:solidFill>
                  <a:schemeClr val="bg1"/>
                </a:solidFill>
                <a:latin typeface="Garamond"/>
                <a:cs typeface="Garamond"/>
              </a:rPr>
              <a:t>C</a:t>
            </a:r>
          </a:p>
        </p:txBody>
      </p:sp>
      <p:sp>
        <p:nvSpPr>
          <p:cNvPr id="188" name="TextBox 187"/>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189" name="TextBox 188"/>
          <p:cNvSpPr txBox="1"/>
          <p:nvPr/>
        </p:nvSpPr>
        <p:spPr>
          <a:xfrm>
            <a:off x="11747803" y="24248203"/>
            <a:ext cx="303933" cy="369332"/>
          </a:xfrm>
          <a:prstGeom prst="rect">
            <a:avLst/>
          </a:prstGeom>
          <a:noFill/>
        </p:spPr>
        <p:txBody>
          <a:bodyPr wrap="square" rtlCol="0">
            <a:spAutoFit/>
          </a:bodyPr>
          <a:lstStyle/>
          <a:p>
            <a:pPr algn="just"/>
            <a:r>
              <a:rPr lang="en-US" sz="1800" b="1" dirty="0" smtClean="0">
                <a:solidFill>
                  <a:srgbClr val="FFFFFF"/>
                </a:solidFill>
                <a:latin typeface="Garamond"/>
                <a:cs typeface="Garamond"/>
              </a:rPr>
              <a:t>A</a:t>
            </a:r>
            <a:endParaRPr lang="en-US" sz="1800" b="1" dirty="0">
              <a:solidFill>
                <a:srgbClr val="FFFFFF"/>
              </a:solidFill>
              <a:latin typeface="Garamond"/>
              <a:cs typeface="Garamond"/>
            </a:endParaRPr>
          </a:p>
        </p:txBody>
      </p:sp>
      <p:pic>
        <p:nvPicPr>
          <p:cNvPr id="190" name="Picture 189"/>
          <p:cNvPicPr/>
          <p:nvPr/>
        </p:nvPicPr>
        <p:blipFill rotWithShape="1">
          <a:blip r:embed="rId8">
            <a:extLst>
              <a:ext uri="{28A0092B-C50C-407E-A947-70E740481C1C}">
                <a14:useLocalDpi xmlns:a14="http://schemas.microsoft.com/office/drawing/2010/main" val="0"/>
              </a:ext>
            </a:extLst>
          </a:blip>
          <a:srcRect r="50872" b="-450"/>
          <a:stretch/>
        </p:blipFill>
        <p:spPr bwMode="auto">
          <a:xfrm>
            <a:off x="13058061" y="6167250"/>
            <a:ext cx="2309949" cy="1932940"/>
          </a:xfrm>
          <a:prstGeom prst="rect">
            <a:avLst/>
          </a:prstGeom>
          <a:noFill/>
          <a:ln>
            <a:noFill/>
          </a:ln>
          <a:extLst>
            <a:ext uri="{53640926-AAD7-44d8-BBD7-CCE9431645EC}">
              <a14:shadowObscured xmlns:a14="http://schemas.microsoft.com/office/drawing/2010/main" xmlns=""/>
            </a:ext>
          </a:extLst>
        </p:spPr>
      </p:pic>
      <p:pic>
        <p:nvPicPr>
          <p:cNvPr id="191" name="Picture 190"/>
          <p:cNvPicPr/>
          <p:nvPr/>
        </p:nvPicPr>
        <p:blipFill rotWithShape="1">
          <a:blip r:embed="rId9">
            <a:extLst>
              <a:ext uri="{28A0092B-C50C-407E-A947-70E740481C1C}">
                <a14:useLocalDpi xmlns:a14="http://schemas.microsoft.com/office/drawing/2010/main" val="0"/>
              </a:ext>
            </a:extLst>
          </a:blip>
          <a:srcRect l="49655" b="3802"/>
          <a:stretch/>
        </p:blipFill>
        <p:spPr bwMode="auto">
          <a:xfrm>
            <a:off x="15458907" y="5999127"/>
            <a:ext cx="2367099" cy="1856105"/>
          </a:xfrm>
          <a:prstGeom prst="rect">
            <a:avLst/>
          </a:prstGeom>
          <a:noFill/>
          <a:ln>
            <a:noFill/>
          </a:ln>
          <a:extLst>
            <a:ext uri="{53640926-AAD7-44d8-BBD7-CCE9431645EC}">
              <a14:shadowObscured xmlns:a14="http://schemas.microsoft.com/office/drawing/2010/main" xmlns=""/>
            </a:ext>
          </a:extLst>
        </p:spPr>
      </p:pic>
      <p:graphicFrame>
        <p:nvGraphicFramePr>
          <p:cNvPr id="192" name="Chart 191"/>
          <p:cNvGraphicFramePr>
            <a:graphicFrameLocks/>
          </p:cNvGraphicFramePr>
          <p:nvPr>
            <p:extLst>
              <p:ext uri="{D42A27DB-BD31-4B8C-83A1-F6EECF244321}">
                <p14:modId xmlns:p14="http://schemas.microsoft.com/office/powerpoint/2010/main" val="3062059584"/>
              </p:ext>
            </p:extLst>
          </p:nvPr>
        </p:nvGraphicFramePr>
        <p:xfrm>
          <a:off x="22726865" y="10449287"/>
          <a:ext cx="10679517" cy="6776130"/>
        </p:xfrm>
        <a:graphic>
          <a:graphicData uri="http://schemas.openxmlformats.org/drawingml/2006/chart">
            <c:chart xmlns:c="http://schemas.openxmlformats.org/drawingml/2006/chart" xmlns:r="http://schemas.openxmlformats.org/officeDocument/2006/relationships" r:id="rId10"/>
          </a:graphicData>
        </a:graphic>
      </p:graphicFrame>
      <p:pic>
        <p:nvPicPr>
          <p:cNvPr id="193" name="Content Placeholder 3" descr="Diauxic Lag- 0.5 increments .png"/>
          <p:cNvPicPr>
            <a:picLocks noChangeAspect="1"/>
          </p:cNvPicPr>
          <p:nvPr/>
        </p:nvPicPr>
        <p:blipFill>
          <a:blip r:embed="rId11">
            <a:extLst>
              <a:ext uri="{28A0092B-C50C-407E-A947-70E740481C1C}">
                <a14:useLocalDpi xmlns:a14="http://schemas.microsoft.com/office/drawing/2010/main" val="0"/>
              </a:ext>
            </a:extLst>
          </a:blip>
          <a:srcRect t="6621" b="6621"/>
          <a:stretch>
            <a:fillRect/>
          </a:stretch>
        </p:blipFill>
        <p:spPr>
          <a:xfrm>
            <a:off x="25568570" y="17883079"/>
            <a:ext cx="7053943" cy="3394472"/>
          </a:xfrm>
          <a:prstGeom prst="rect">
            <a:avLst/>
          </a:prstGeom>
        </p:spPr>
      </p:pic>
      <p:sp>
        <p:nvSpPr>
          <p:cNvPr id="194" name="Rectangle 193"/>
          <p:cNvSpPr/>
          <p:nvPr/>
        </p:nvSpPr>
        <p:spPr>
          <a:xfrm>
            <a:off x="27133735" y="18525096"/>
            <a:ext cx="3494568" cy="1370485"/>
          </a:xfrm>
          <a:prstGeom prst="rect">
            <a:avLst/>
          </a:prstGeom>
          <a:noFill/>
          <a:ln w="50800">
            <a:solidFill>
              <a:srgbClr val="80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a:off x="25914606" y="17174383"/>
            <a:ext cx="6966776" cy="646331"/>
          </a:xfrm>
          <a:prstGeom prst="rect">
            <a:avLst/>
          </a:prstGeom>
        </p:spPr>
        <p:txBody>
          <a:bodyPr wrap="square">
            <a:spAutoFit/>
          </a:bodyPr>
          <a:lstStyle/>
          <a:p>
            <a:pPr lvl="0" algn="ctr" defTabSz="457200"/>
            <a:r>
              <a:rPr lang="en-US" sz="1800" b="1" dirty="0">
                <a:solidFill>
                  <a:prstClr val="black"/>
                </a:solidFill>
                <a:latin typeface="Times New Roman"/>
                <a:cs typeface="Times New Roman"/>
              </a:rPr>
              <a:t>Glucose and Lactose </a:t>
            </a:r>
            <a:r>
              <a:rPr lang="en-US" sz="1800" b="1" dirty="0" err="1" smtClean="0">
                <a:solidFill>
                  <a:prstClr val="black"/>
                </a:solidFill>
                <a:latin typeface="Times New Roman"/>
                <a:cs typeface="Times New Roman"/>
              </a:rPr>
              <a:t>Diauxie</a:t>
            </a:r>
            <a:r>
              <a:rPr lang="en-US" sz="1800" b="1" dirty="0" smtClean="0">
                <a:solidFill>
                  <a:prstClr val="black"/>
                </a:solidFill>
                <a:latin typeface="Times New Roman"/>
                <a:cs typeface="Times New Roman"/>
              </a:rPr>
              <a:t> with </a:t>
            </a:r>
            <a:r>
              <a:rPr lang="en-US" sz="1800" b="1" dirty="0">
                <a:solidFill>
                  <a:prstClr val="black"/>
                </a:solidFill>
                <a:latin typeface="Times New Roman"/>
                <a:cs typeface="Times New Roman"/>
              </a:rPr>
              <a:t>MG1655 and MG1655∆</a:t>
            </a:r>
            <a:r>
              <a:rPr lang="en-US" sz="1800" b="1" i="1" dirty="0">
                <a:solidFill>
                  <a:prstClr val="black"/>
                </a:solidFill>
                <a:latin typeface="Times New Roman"/>
                <a:cs typeface="Times New Roman"/>
              </a:rPr>
              <a:t>qseC</a:t>
            </a:r>
            <a:r>
              <a:rPr lang="en-US" sz="1800" b="1" dirty="0">
                <a:solidFill>
                  <a:prstClr val="black"/>
                </a:solidFill>
                <a:latin typeface="Times New Roman"/>
                <a:cs typeface="Times New Roman"/>
              </a:rPr>
              <a:t> </a:t>
            </a:r>
          </a:p>
          <a:p>
            <a:pPr lvl="0" algn="ctr" defTabSz="457200"/>
            <a:r>
              <a:rPr lang="en-US" sz="1800" b="1" dirty="0">
                <a:solidFill>
                  <a:prstClr val="black"/>
                </a:solidFill>
                <a:latin typeface="Times New Roman"/>
                <a:cs typeface="Times New Roman"/>
              </a:rPr>
              <a:t>Optical Density at 600nm from 0.2-1.0</a:t>
            </a:r>
          </a:p>
        </p:txBody>
      </p:sp>
      <p:pic>
        <p:nvPicPr>
          <p:cNvPr id="196" name="Content Placeholder 3" descr="Screen Shot 2015-05-13 at 1.57.02 PM.png"/>
          <p:cNvPicPr>
            <a:picLocks noChangeAspect="1"/>
          </p:cNvPicPr>
          <p:nvPr/>
        </p:nvPicPr>
        <p:blipFill rotWithShape="1">
          <a:blip r:embed="rId12">
            <a:extLst>
              <a:ext uri="{28A0092B-C50C-407E-A947-70E740481C1C}">
                <a14:useLocalDpi xmlns:a14="http://schemas.microsoft.com/office/drawing/2010/main" val="0"/>
              </a:ext>
            </a:extLst>
          </a:blip>
          <a:srcRect l="922" t="-2" r="-380" b="1730"/>
          <a:stretch/>
        </p:blipFill>
        <p:spPr>
          <a:xfrm>
            <a:off x="25534996" y="22476231"/>
            <a:ext cx="3661452" cy="2701225"/>
          </a:xfrm>
          <a:prstGeom prst="rect">
            <a:avLst/>
          </a:prstGeom>
        </p:spPr>
      </p:pic>
      <p:pic>
        <p:nvPicPr>
          <p:cNvPr id="197" name="Content Placeholder 3" descr="Screen Shot 2015-05-13 at 1.57.14 PM.png"/>
          <p:cNvPicPr>
            <a:picLocks noChangeAspect="1"/>
          </p:cNvPicPr>
          <p:nvPr/>
        </p:nvPicPr>
        <p:blipFill rotWithShape="1">
          <a:blip r:embed="rId13">
            <a:extLst>
              <a:ext uri="{28A0092B-C50C-407E-A947-70E740481C1C}">
                <a14:useLocalDpi xmlns:a14="http://schemas.microsoft.com/office/drawing/2010/main" val="0"/>
              </a:ext>
            </a:extLst>
          </a:blip>
          <a:srcRect l="135" r="16098"/>
          <a:stretch/>
        </p:blipFill>
        <p:spPr>
          <a:xfrm>
            <a:off x="29678431" y="22489378"/>
            <a:ext cx="3081905" cy="2708767"/>
          </a:xfrm>
          <a:prstGeom prst="rect">
            <a:avLst/>
          </a:prstGeom>
        </p:spPr>
      </p:pic>
      <p:sp>
        <p:nvSpPr>
          <p:cNvPr id="198" name="Rectangle 197"/>
          <p:cNvSpPr/>
          <p:nvPr/>
        </p:nvSpPr>
        <p:spPr>
          <a:xfrm>
            <a:off x="13445655" y="7866700"/>
            <a:ext cx="7954707" cy="800219"/>
          </a:xfrm>
          <a:prstGeom prst="rect">
            <a:avLst/>
          </a:prstGeom>
        </p:spPr>
        <p:txBody>
          <a:bodyPr wrap="square">
            <a:spAutoFit/>
          </a:bodyPr>
          <a:lstStyle/>
          <a:p>
            <a:pPr lvl="0" algn="just"/>
            <a:r>
              <a:rPr lang="en-US" sz="1800" b="1" dirty="0">
                <a:solidFill>
                  <a:prstClr val="black"/>
                </a:solidFill>
                <a:latin typeface="Times New Roman"/>
                <a:cs typeface="Times New Roman"/>
              </a:rPr>
              <a:t>Figure </a:t>
            </a:r>
            <a:r>
              <a:rPr lang="en-US" sz="1800" b="1" dirty="0" smtClean="0">
                <a:solidFill>
                  <a:prstClr val="black"/>
                </a:solidFill>
                <a:latin typeface="Times New Roman"/>
                <a:cs typeface="Times New Roman"/>
              </a:rPr>
              <a:t>1. </a:t>
            </a:r>
            <a:r>
              <a:rPr lang="en-US" sz="1800" b="1" dirty="0" err="1" smtClean="0">
                <a:solidFill>
                  <a:prstClr val="black"/>
                </a:solidFill>
                <a:latin typeface="Times New Roman"/>
                <a:cs typeface="Times New Roman"/>
              </a:rPr>
              <a:t>QseC</a:t>
            </a:r>
            <a:r>
              <a:rPr lang="en-US" sz="1800" b="1" dirty="0" smtClean="0">
                <a:solidFill>
                  <a:prstClr val="black"/>
                </a:solidFill>
                <a:latin typeface="Times New Roman"/>
                <a:cs typeface="Times New Roman"/>
              </a:rPr>
              <a:t> the adrenergic receptor kinase</a:t>
            </a:r>
          </a:p>
          <a:p>
            <a:pPr lvl="0" algn="just"/>
            <a:r>
              <a:rPr lang="en-US" sz="1400" dirty="0" smtClean="0">
                <a:solidFill>
                  <a:prstClr val="black"/>
                </a:solidFill>
                <a:latin typeface="Times New Roman"/>
                <a:cs typeface="Times New Roman"/>
              </a:rPr>
              <a:t>Activation of </a:t>
            </a:r>
            <a:r>
              <a:rPr lang="en-US" sz="1400" dirty="0" err="1" smtClean="0">
                <a:solidFill>
                  <a:prstClr val="black"/>
                </a:solidFill>
                <a:latin typeface="Times New Roman"/>
                <a:cs typeface="Times New Roman"/>
              </a:rPr>
              <a:t>QseC</a:t>
            </a:r>
            <a:r>
              <a:rPr lang="en-US" sz="1400" dirty="0" smtClean="0">
                <a:solidFill>
                  <a:prstClr val="black"/>
                </a:solidFill>
                <a:latin typeface="Times New Roman"/>
                <a:cs typeface="Times New Roman"/>
              </a:rPr>
              <a:t> is followed by the phosphorylation of the response regulator </a:t>
            </a:r>
            <a:r>
              <a:rPr lang="en-US" sz="1400" dirty="0" err="1" smtClean="0">
                <a:solidFill>
                  <a:prstClr val="black"/>
                </a:solidFill>
                <a:latin typeface="Times New Roman"/>
                <a:cs typeface="Times New Roman"/>
              </a:rPr>
              <a:t>QseB</a:t>
            </a:r>
            <a:r>
              <a:rPr lang="en-US" sz="1400" dirty="0" smtClean="0">
                <a:solidFill>
                  <a:prstClr val="black"/>
                </a:solidFill>
                <a:latin typeface="Times New Roman"/>
                <a:cs typeface="Times New Roman"/>
              </a:rPr>
              <a:t> (A). </a:t>
            </a:r>
            <a:r>
              <a:rPr lang="en-US" sz="1400" dirty="0" err="1" smtClean="0">
                <a:solidFill>
                  <a:prstClr val="black"/>
                </a:solidFill>
                <a:latin typeface="Times New Roman"/>
                <a:cs typeface="Times New Roman"/>
              </a:rPr>
              <a:t>QseB</a:t>
            </a:r>
            <a:r>
              <a:rPr lang="en-US" sz="1400" dirty="0" smtClean="0">
                <a:solidFill>
                  <a:prstClr val="black"/>
                </a:solidFill>
                <a:latin typeface="Times New Roman"/>
                <a:cs typeface="Times New Roman"/>
              </a:rPr>
              <a:t> is known to regulate pathogenicity as well as the motility master regulator </a:t>
            </a:r>
            <a:r>
              <a:rPr lang="en-US" sz="1400" dirty="0" err="1" smtClean="0">
                <a:solidFill>
                  <a:prstClr val="black"/>
                </a:solidFill>
                <a:latin typeface="Times New Roman"/>
                <a:cs typeface="Times New Roman"/>
              </a:rPr>
              <a:t>FlhDC</a:t>
            </a:r>
            <a:r>
              <a:rPr lang="en-US" sz="1400" dirty="0" smtClean="0">
                <a:solidFill>
                  <a:prstClr val="black"/>
                </a:solidFill>
                <a:latin typeface="Times New Roman"/>
                <a:cs typeface="Times New Roman"/>
              </a:rPr>
              <a:t> (B). </a:t>
            </a:r>
            <a:endParaRPr lang="en-US" sz="1400" dirty="0">
              <a:solidFill>
                <a:prstClr val="black"/>
              </a:solidFill>
              <a:latin typeface="Times New Roman"/>
              <a:cs typeface="Times New Roman"/>
            </a:endParaRPr>
          </a:p>
        </p:txBody>
      </p:sp>
      <p:pic>
        <p:nvPicPr>
          <p:cNvPr id="199" name="Picture 198"/>
          <p:cNvPicPr/>
          <p:nvPr/>
        </p:nvPicPr>
        <p:blipFill>
          <a:blip r:embed="rId14">
            <a:extLst>
              <a:ext uri="{28A0092B-C50C-407E-A947-70E740481C1C}">
                <a14:useLocalDpi xmlns:a14="http://schemas.microsoft.com/office/drawing/2010/main" val="0"/>
              </a:ext>
            </a:extLst>
          </a:blip>
          <a:srcRect/>
          <a:stretch>
            <a:fillRect/>
          </a:stretch>
        </p:blipFill>
        <p:spPr bwMode="auto">
          <a:xfrm>
            <a:off x="17664753" y="19210339"/>
            <a:ext cx="3953522" cy="3237776"/>
          </a:xfrm>
          <a:prstGeom prst="rect">
            <a:avLst/>
          </a:prstGeom>
          <a:noFill/>
          <a:ln>
            <a:noFill/>
          </a:ln>
        </p:spPr>
      </p:pic>
      <p:sp>
        <p:nvSpPr>
          <p:cNvPr id="200" name="Rectangle 199"/>
          <p:cNvSpPr/>
          <p:nvPr/>
        </p:nvSpPr>
        <p:spPr>
          <a:xfrm>
            <a:off x="11249025" y="19327227"/>
            <a:ext cx="5992356" cy="2585323"/>
          </a:xfrm>
          <a:prstGeom prst="rect">
            <a:avLst/>
          </a:prstGeom>
        </p:spPr>
        <p:txBody>
          <a:bodyPr wrap="square">
            <a:spAutoFit/>
          </a:bodyPr>
          <a:lstStyle/>
          <a:p>
            <a:pPr algn="just"/>
            <a:r>
              <a:rPr lang="en-US" sz="1800" b="1" dirty="0">
                <a:solidFill>
                  <a:prstClr val="black"/>
                </a:solidFill>
                <a:latin typeface="Times New Roman"/>
                <a:cs typeface="Times New Roman"/>
              </a:rPr>
              <a:t>Figure </a:t>
            </a:r>
            <a:r>
              <a:rPr lang="en-US" sz="1800" b="1" dirty="0" smtClean="0">
                <a:solidFill>
                  <a:prstClr val="black"/>
                </a:solidFill>
                <a:latin typeface="Times New Roman"/>
                <a:cs typeface="Times New Roman"/>
              </a:rPr>
              <a:t>4. Intestine adapted strain preferring non-</a:t>
            </a:r>
            <a:r>
              <a:rPr lang="en-US" sz="1800" b="1" dirty="0" err="1" smtClean="0">
                <a:solidFill>
                  <a:prstClr val="black"/>
                </a:solidFill>
                <a:latin typeface="Times New Roman"/>
                <a:cs typeface="Times New Roman"/>
              </a:rPr>
              <a:t>catabolite</a:t>
            </a:r>
            <a:r>
              <a:rPr lang="en-US" sz="1800" b="1" dirty="0" smtClean="0">
                <a:solidFill>
                  <a:prstClr val="black"/>
                </a:solidFill>
                <a:latin typeface="Times New Roman"/>
                <a:cs typeface="Times New Roman"/>
              </a:rPr>
              <a:t> </a:t>
            </a:r>
            <a:r>
              <a:rPr lang="en-US" sz="1800" b="1" dirty="0">
                <a:solidFill>
                  <a:prstClr val="black"/>
                </a:solidFill>
                <a:latin typeface="Times New Roman"/>
                <a:cs typeface="Times New Roman"/>
              </a:rPr>
              <a:t>repressing sugars over </a:t>
            </a:r>
            <a:r>
              <a:rPr lang="en-US" sz="1800" b="1" dirty="0" err="1">
                <a:solidFill>
                  <a:prstClr val="black"/>
                </a:solidFill>
                <a:latin typeface="Times New Roman"/>
                <a:cs typeface="Times New Roman"/>
              </a:rPr>
              <a:t>catabolite</a:t>
            </a:r>
            <a:r>
              <a:rPr lang="en-US" sz="1800" b="1" dirty="0">
                <a:solidFill>
                  <a:prstClr val="black"/>
                </a:solidFill>
                <a:latin typeface="Times New Roman"/>
                <a:cs typeface="Times New Roman"/>
              </a:rPr>
              <a:t> repressing sugars. </a:t>
            </a:r>
          </a:p>
          <a:p>
            <a:pPr lvl="0" algn="just"/>
            <a:endParaRPr lang="en-US" sz="1400" b="1" dirty="0" smtClean="0">
              <a:solidFill>
                <a:prstClr val="black"/>
              </a:solidFill>
              <a:latin typeface="Times New Roman"/>
              <a:cs typeface="Times New Roman"/>
            </a:endParaRPr>
          </a:p>
          <a:p>
            <a:r>
              <a:rPr lang="en-US" sz="1400" dirty="0">
                <a:latin typeface="Times New Roman"/>
                <a:cs typeface="Times New Roman"/>
              </a:rPr>
              <a:t>Metabolic capacity of </a:t>
            </a:r>
            <a:r>
              <a:rPr lang="en-US" sz="1400" i="1" dirty="0">
                <a:latin typeface="Times New Roman"/>
                <a:cs typeface="Times New Roman"/>
              </a:rPr>
              <a:t>E. coli </a:t>
            </a:r>
            <a:r>
              <a:rPr lang="en-US" sz="1400" dirty="0">
                <a:latin typeface="Times New Roman"/>
                <a:cs typeface="Times New Roman"/>
              </a:rPr>
              <a:t>strains during growth on minimal glucose and minimal </a:t>
            </a:r>
            <a:r>
              <a:rPr lang="en-US" sz="1400" dirty="0" err="1">
                <a:latin typeface="Times New Roman"/>
                <a:cs typeface="Times New Roman"/>
              </a:rPr>
              <a:t>fucose</a:t>
            </a:r>
            <a:r>
              <a:rPr lang="en-US" sz="1400" dirty="0">
                <a:latin typeface="Times New Roman"/>
                <a:cs typeface="Times New Roman"/>
              </a:rPr>
              <a:t> media. Cells were grown to mid-log phase on minimal glucose </a:t>
            </a:r>
            <a:r>
              <a:rPr lang="en-US" sz="1400" dirty="0" smtClean="0">
                <a:latin typeface="Times New Roman"/>
                <a:cs typeface="Times New Roman"/>
              </a:rPr>
              <a:t>(red) or minimal </a:t>
            </a:r>
            <a:r>
              <a:rPr lang="en-US" sz="1400" dirty="0" err="1" smtClean="0">
                <a:latin typeface="Times New Roman"/>
                <a:cs typeface="Times New Roman"/>
              </a:rPr>
              <a:t>fucose</a:t>
            </a:r>
            <a:r>
              <a:rPr lang="en-US" sz="1400" dirty="0" smtClean="0">
                <a:latin typeface="Times New Roman"/>
                <a:cs typeface="Times New Roman"/>
              </a:rPr>
              <a:t> (yellow), harvested in chloramphenicol, and loaded into </a:t>
            </a:r>
            <a:r>
              <a:rPr lang="en-US" sz="1400" dirty="0" err="1" smtClean="0">
                <a:latin typeface="Times New Roman"/>
                <a:cs typeface="Times New Roman"/>
              </a:rPr>
              <a:t>Biolog</a:t>
            </a:r>
            <a:r>
              <a:rPr lang="en-US" sz="1400" dirty="0" smtClean="0">
                <a:latin typeface="Times New Roman"/>
                <a:cs typeface="Times New Roman"/>
              </a:rPr>
              <a:t> GN2 </a:t>
            </a:r>
            <a:r>
              <a:rPr lang="en-US" sz="1400" dirty="0" err="1" smtClean="0">
                <a:latin typeface="Times New Roman"/>
                <a:cs typeface="Times New Roman"/>
              </a:rPr>
              <a:t>Microplates</a:t>
            </a:r>
            <a:r>
              <a:rPr lang="en-US" sz="1400" dirty="0" smtClean="0">
                <a:latin typeface="Times New Roman"/>
                <a:cs typeface="Times New Roman"/>
              </a:rPr>
              <a:t> for readings every 15 minutes for 24 hours. The area under the curve for each carbon source oxidized in the </a:t>
            </a:r>
            <a:r>
              <a:rPr lang="en-US" sz="1400" dirty="0" err="1" smtClean="0">
                <a:latin typeface="Times New Roman"/>
                <a:cs typeface="Times New Roman"/>
              </a:rPr>
              <a:t>Biolog</a:t>
            </a:r>
            <a:r>
              <a:rPr lang="en-US" sz="1400" dirty="0" smtClean="0">
                <a:latin typeface="Times New Roman"/>
                <a:cs typeface="Times New Roman"/>
              </a:rPr>
              <a:t> plate was added together to determine the metabolic capacity for </a:t>
            </a:r>
            <a:r>
              <a:rPr lang="en-US" sz="1400" i="1" dirty="0" smtClean="0">
                <a:latin typeface="Times New Roman"/>
                <a:cs typeface="Times New Roman"/>
              </a:rPr>
              <a:t>E. coli </a:t>
            </a:r>
            <a:r>
              <a:rPr lang="en-US" sz="1400" dirty="0" smtClean="0">
                <a:latin typeface="Times New Roman"/>
                <a:cs typeface="Times New Roman"/>
              </a:rPr>
              <a:t>strains (using arbitrary units). </a:t>
            </a:r>
            <a:r>
              <a:rPr lang="en-US" sz="1400" dirty="0" smtClean="0">
                <a:solidFill>
                  <a:prstClr val="black"/>
                </a:solidFill>
                <a:latin typeface="Times New Roman"/>
                <a:cs typeface="Times New Roman"/>
              </a:rPr>
              <a:t>Without </a:t>
            </a:r>
            <a:r>
              <a:rPr lang="en-US" sz="1400" i="1" dirty="0" err="1" smtClean="0">
                <a:solidFill>
                  <a:prstClr val="black"/>
                </a:solidFill>
                <a:latin typeface="Times New Roman"/>
                <a:cs typeface="Times New Roman"/>
              </a:rPr>
              <a:t>flhDC</a:t>
            </a:r>
            <a:r>
              <a:rPr lang="en-US" sz="1400" dirty="0" smtClean="0">
                <a:solidFill>
                  <a:prstClr val="black"/>
                </a:solidFill>
                <a:latin typeface="Times New Roman"/>
                <a:cs typeface="Times New Roman"/>
              </a:rPr>
              <a:t> there is a greater increase in utilization of non-</a:t>
            </a:r>
            <a:r>
              <a:rPr lang="en-US" sz="1400" dirty="0" err="1" smtClean="0">
                <a:solidFill>
                  <a:prstClr val="black"/>
                </a:solidFill>
                <a:latin typeface="Times New Roman"/>
                <a:cs typeface="Times New Roman"/>
              </a:rPr>
              <a:t>catabolite</a:t>
            </a:r>
            <a:r>
              <a:rPr lang="en-US" sz="1400" dirty="0" smtClean="0">
                <a:solidFill>
                  <a:prstClr val="black"/>
                </a:solidFill>
                <a:latin typeface="Times New Roman"/>
                <a:cs typeface="Times New Roman"/>
              </a:rPr>
              <a:t> </a:t>
            </a:r>
            <a:r>
              <a:rPr lang="en-US" sz="1400" dirty="0">
                <a:solidFill>
                  <a:prstClr val="black"/>
                </a:solidFill>
                <a:latin typeface="Times New Roman"/>
                <a:cs typeface="Times New Roman"/>
              </a:rPr>
              <a:t>repressing </a:t>
            </a:r>
            <a:r>
              <a:rPr lang="en-US" sz="1400" dirty="0" smtClean="0">
                <a:solidFill>
                  <a:prstClr val="black"/>
                </a:solidFill>
                <a:latin typeface="Times New Roman"/>
                <a:cs typeface="Times New Roman"/>
              </a:rPr>
              <a:t>sugars (</a:t>
            </a:r>
            <a:r>
              <a:rPr lang="en-US" sz="1400" dirty="0" err="1" smtClean="0">
                <a:solidFill>
                  <a:prstClr val="black"/>
                </a:solidFill>
                <a:latin typeface="Times New Roman"/>
                <a:cs typeface="Times New Roman"/>
              </a:rPr>
              <a:t>fucose</a:t>
            </a:r>
            <a:r>
              <a:rPr lang="en-US" sz="1400" dirty="0" smtClean="0">
                <a:solidFill>
                  <a:prstClr val="black"/>
                </a:solidFill>
                <a:latin typeface="Times New Roman"/>
                <a:cs typeface="Times New Roman"/>
              </a:rPr>
              <a:t>). The </a:t>
            </a:r>
            <a:r>
              <a:rPr lang="en-US" sz="1400" dirty="0" err="1" smtClean="0">
                <a:solidFill>
                  <a:prstClr val="black"/>
                </a:solidFill>
                <a:latin typeface="Times New Roman"/>
                <a:cs typeface="Times New Roman"/>
              </a:rPr>
              <a:t>catabolite</a:t>
            </a:r>
            <a:r>
              <a:rPr lang="en-US" sz="1400" dirty="0" smtClean="0">
                <a:solidFill>
                  <a:prstClr val="black"/>
                </a:solidFill>
                <a:latin typeface="Times New Roman"/>
                <a:cs typeface="Times New Roman"/>
              </a:rPr>
              <a:t> repressing sugars </a:t>
            </a:r>
            <a:endParaRPr lang="en-US" sz="1400" dirty="0">
              <a:solidFill>
                <a:prstClr val="black"/>
              </a:solidFill>
              <a:latin typeface="Times New Roman"/>
              <a:cs typeface="Times New Roman"/>
            </a:endParaRPr>
          </a:p>
        </p:txBody>
      </p:sp>
      <p:graphicFrame>
        <p:nvGraphicFramePr>
          <p:cNvPr id="201" name="Chart 200"/>
          <p:cNvGraphicFramePr>
            <a:graphicFrameLocks/>
          </p:cNvGraphicFramePr>
          <p:nvPr>
            <p:extLst>
              <p:ext uri="{D42A27DB-BD31-4B8C-83A1-F6EECF244321}">
                <p14:modId xmlns:p14="http://schemas.microsoft.com/office/powerpoint/2010/main" val="1466475516"/>
              </p:ext>
            </p:extLst>
          </p:nvPr>
        </p:nvGraphicFramePr>
        <p:xfrm>
          <a:off x="19641514" y="22248571"/>
          <a:ext cx="4812013" cy="4166806"/>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02" name="Chart 201"/>
          <p:cNvGraphicFramePr>
            <a:graphicFrameLocks/>
          </p:cNvGraphicFramePr>
          <p:nvPr>
            <p:extLst>
              <p:ext uri="{D42A27DB-BD31-4B8C-83A1-F6EECF244321}">
                <p14:modId xmlns:p14="http://schemas.microsoft.com/office/powerpoint/2010/main" val="564623188"/>
              </p:ext>
            </p:extLst>
          </p:nvPr>
        </p:nvGraphicFramePr>
        <p:xfrm>
          <a:off x="11195689" y="22448115"/>
          <a:ext cx="4172321" cy="3600175"/>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03" name="Chart 202"/>
          <p:cNvGraphicFramePr>
            <a:graphicFrameLocks/>
          </p:cNvGraphicFramePr>
          <p:nvPr>
            <p:extLst>
              <p:ext uri="{D42A27DB-BD31-4B8C-83A1-F6EECF244321}">
                <p14:modId xmlns:p14="http://schemas.microsoft.com/office/powerpoint/2010/main" val="1045561983"/>
              </p:ext>
            </p:extLst>
          </p:nvPr>
        </p:nvGraphicFramePr>
        <p:xfrm>
          <a:off x="11369010" y="26467749"/>
          <a:ext cx="4089897" cy="2636802"/>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04" name="Chart 203"/>
          <p:cNvGraphicFramePr>
            <a:graphicFrameLocks/>
          </p:cNvGraphicFramePr>
          <p:nvPr>
            <p:extLst>
              <p:ext uri="{D42A27DB-BD31-4B8C-83A1-F6EECF244321}">
                <p14:modId xmlns:p14="http://schemas.microsoft.com/office/powerpoint/2010/main" val="3538896292"/>
              </p:ext>
            </p:extLst>
          </p:nvPr>
        </p:nvGraphicFramePr>
        <p:xfrm>
          <a:off x="15237888" y="22335580"/>
          <a:ext cx="4747194" cy="3795731"/>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05" name="Chart 204"/>
          <p:cNvGraphicFramePr>
            <a:graphicFrameLocks/>
          </p:cNvGraphicFramePr>
          <p:nvPr>
            <p:extLst>
              <p:ext uri="{D42A27DB-BD31-4B8C-83A1-F6EECF244321}">
                <p14:modId xmlns:p14="http://schemas.microsoft.com/office/powerpoint/2010/main" val="3257549224"/>
              </p:ext>
            </p:extLst>
          </p:nvPr>
        </p:nvGraphicFramePr>
        <p:xfrm>
          <a:off x="20022963" y="26467749"/>
          <a:ext cx="3609589" cy="253070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206" name="Chart 205"/>
          <p:cNvGraphicFramePr>
            <a:graphicFrameLocks/>
          </p:cNvGraphicFramePr>
          <p:nvPr>
            <p:extLst>
              <p:ext uri="{D42A27DB-BD31-4B8C-83A1-F6EECF244321}">
                <p14:modId xmlns:p14="http://schemas.microsoft.com/office/powerpoint/2010/main" val="1932392497"/>
              </p:ext>
            </p:extLst>
          </p:nvPr>
        </p:nvGraphicFramePr>
        <p:xfrm>
          <a:off x="15831554" y="26467749"/>
          <a:ext cx="3609589" cy="2703863"/>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207" name="Table 206"/>
          <p:cNvGraphicFramePr>
            <a:graphicFrameLocks noGrp="1"/>
          </p:cNvGraphicFramePr>
          <p:nvPr>
            <p:extLst>
              <p:ext uri="{D42A27DB-BD31-4B8C-83A1-F6EECF244321}">
                <p14:modId xmlns:p14="http://schemas.microsoft.com/office/powerpoint/2010/main" val="759639672"/>
              </p:ext>
            </p:extLst>
          </p:nvPr>
        </p:nvGraphicFramePr>
        <p:xfrm>
          <a:off x="24021925" y="6772077"/>
          <a:ext cx="8125988" cy="3314700"/>
        </p:xfrm>
        <a:graphic>
          <a:graphicData uri="http://schemas.openxmlformats.org/drawingml/2006/table">
            <a:tbl>
              <a:tblPr/>
              <a:tblGrid>
                <a:gridCol w="2031497"/>
                <a:gridCol w="2031497"/>
                <a:gridCol w="2031497"/>
                <a:gridCol w="2031497"/>
              </a:tblGrid>
              <a:tr h="326209">
                <a:tc>
                  <a:txBody>
                    <a:bodyPr/>
                    <a:lstStyle/>
                    <a:p>
                      <a:pPr algn="ctr" fontAlgn="b"/>
                      <a:r>
                        <a:rPr lang="en-US" sz="2100" b="0" i="0" u="none" strike="noStrike" dirty="0" smtClean="0">
                          <a:solidFill>
                            <a:srgbClr val="000000"/>
                          </a:solidFill>
                          <a:effectLst/>
                          <a:latin typeface="Times New Roman"/>
                          <a:cs typeface="Times New Roman"/>
                        </a:rPr>
                        <a:t>Carbohydrate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pl-PL" sz="2100" b="0" i="0" u="none" strike="noStrike">
                          <a:solidFill>
                            <a:srgbClr val="000000"/>
                          </a:solidFill>
                          <a:effectLst/>
                          <a:latin typeface="Times New Roman"/>
                          <a:cs typeface="Times New Roman"/>
                        </a:rPr>
                        <a:t>MG1655 wt µ</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MG1655∆qseC µ </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Percent Advantage</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err="1">
                          <a:solidFill>
                            <a:srgbClr val="000000"/>
                          </a:solidFill>
                          <a:effectLst/>
                          <a:latin typeface="Times New Roman"/>
                          <a:cs typeface="Times New Roman"/>
                        </a:rPr>
                        <a:t>Galactose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0.2802</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0.5055</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44.58%</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smtClean="0">
                          <a:solidFill>
                            <a:srgbClr val="000000"/>
                          </a:solidFill>
                          <a:effectLst/>
                          <a:latin typeface="Times New Roman"/>
                          <a:cs typeface="Times New Roman"/>
                        </a:rPr>
                        <a:t>Glucose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Times New Roman"/>
                          <a:cs typeface="Times New Roman"/>
                        </a:rPr>
                        <a:t>0.5496</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0.7524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26.94%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err="1">
                          <a:solidFill>
                            <a:srgbClr val="000000"/>
                          </a:solidFill>
                          <a:effectLst/>
                          <a:latin typeface="Times New Roman"/>
                          <a:cs typeface="Times New Roman"/>
                        </a:rPr>
                        <a:t>Gluconate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0.6406</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0.7981</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19.74%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a:solidFill>
                            <a:srgbClr val="000000"/>
                          </a:solidFill>
                          <a:effectLst/>
                          <a:latin typeface="Times New Roman"/>
                          <a:cs typeface="Times New Roman"/>
                        </a:rPr>
                        <a:t>Lactose</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0.5714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0.6972</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18.04%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err="1">
                          <a:solidFill>
                            <a:srgbClr val="000000"/>
                          </a:solidFill>
                          <a:effectLst/>
                          <a:latin typeface="Times New Roman"/>
                          <a:cs typeface="Times New Roman"/>
                        </a:rPr>
                        <a:t>Fucose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0.4304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0.5144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16.30%</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a:solidFill>
                            <a:srgbClr val="000000"/>
                          </a:solidFill>
                          <a:effectLst/>
                          <a:latin typeface="Times New Roman"/>
                          <a:cs typeface="Times New Roman"/>
                        </a:rPr>
                        <a:t>Fructose</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0.5181</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0.5883</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11.93%</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a:solidFill>
                            <a:srgbClr val="000000"/>
                          </a:solidFill>
                          <a:effectLst/>
                          <a:latin typeface="Times New Roman"/>
                          <a:cs typeface="Times New Roman"/>
                        </a:rPr>
                        <a:t>Maltose</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0.4287</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0.7987</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46.30%</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a:solidFill>
                            <a:srgbClr val="000000"/>
                          </a:solidFill>
                          <a:effectLst/>
                          <a:latin typeface="Times New Roman"/>
                          <a:cs typeface="Times New Roman"/>
                        </a:rPr>
                        <a:t>Arabinose </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0.52745</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0.55003</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4.10%</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08" name="TextBox 207"/>
          <p:cNvSpPr txBox="1"/>
          <p:nvPr/>
        </p:nvSpPr>
        <p:spPr>
          <a:xfrm>
            <a:off x="23671844" y="5748250"/>
            <a:ext cx="8769776" cy="584776"/>
          </a:xfrm>
          <a:prstGeom prst="rect">
            <a:avLst/>
          </a:prstGeom>
          <a:noFill/>
        </p:spPr>
        <p:txBody>
          <a:bodyPr wrap="square" rtlCol="0">
            <a:spAutoFit/>
          </a:bodyPr>
          <a:lstStyle/>
          <a:p>
            <a:r>
              <a:rPr lang="en-US" sz="1800" b="1" dirty="0">
                <a:latin typeface="Times New Roman"/>
                <a:cs typeface="Times New Roman"/>
              </a:rPr>
              <a:t>Table 1. </a:t>
            </a:r>
            <a:r>
              <a:rPr lang="en-US" sz="1400" dirty="0">
                <a:latin typeface="Times New Roman"/>
                <a:cs typeface="Times New Roman"/>
              </a:rPr>
              <a:t>Calculated growth rate of </a:t>
            </a:r>
            <a:r>
              <a:rPr lang="en-US" sz="1400" i="1" dirty="0">
                <a:latin typeface="Times New Roman"/>
                <a:cs typeface="Times New Roman"/>
              </a:rPr>
              <a:t>E. coli </a:t>
            </a:r>
            <a:r>
              <a:rPr lang="en-US" sz="1400" dirty="0">
                <a:latin typeface="Times New Roman"/>
                <a:cs typeface="Times New Roman"/>
              </a:rPr>
              <a:t>MG1655 and </a:t>
            </a:r>
            <a:r>
              <a:rPr lang="en-US" sz="1400" i="1" dirty="0">
                <a:latin typeface="Times New Roman"/>
                <a:cs typeface="Times New Roman"/>
              </a:rPr>
              <a:t>E. coli </a:t>
            </a:r>
            <a:r>
              <a:rPr lang="en-US" sz="1400" dirty="0" smtClean="0">
                <a:latin typeface="Times New Roman"/>
                <a:cs typeface="Times New Roman"/>
              </a:rPr>
              <a:t>MG1655 ∆</a:t>
            </a:r>
            <a:r>
              <a:rPr lang="en-US" sz="1400" i="1" dirty="0">
                <a:latin typeface="Times New Roman"/>
                <a:cs typeface="Times New Roman"/>
              </a:rPr>
              <a:t>qseC</a:t>
            </a:r>
            <a:r>
              <a:rPr lang="en-US" sz="1400" dirty="0">
                <a:latin typeface="Times New Roman"/>
                <a:cs typeface="Times New Roman"/>
              </a:rPr>
              <a:t> on individual carbon sources. The particular growth rates are shown along with the relative advantage that the strain has without the sensory kinase </a:t>
            </a:r>
            <a:r>
              <a:rPr lang="en-US" sz="1400" dirty="0" err="1">
                <a:latin typeface="Times New Roman"/>
                <a:cs typeface="Times New Roman"/>
              </a:rPr>
              <a:t>QseC</a:t>
            </a:r>
            <a:r>
              <a:rPr lang="en-US" sz="1400" dirty="0" smtClean="0">
                <a:latin typeface="Times New Roman"/>
                <a:cs typeface="Times New Roman"/>
              </a:rPr>
              <a:t>.</a:t>
            </a:r>
            <a:endParaRPr lang="en-US" sz="1400" dirty="0">
              <a:latin typeface="Times New Roman"/>
              <a:cs typeface="Times New Roman"/>
            </a:endParaRPr>
          </a:p>
        </p:txBody>
      </p:sp>
      <p:sp>
        <p:nvSpPr>
          <p:cNvPr id="209" name="TextBox 208"/>
          <p:cNvSpPr txBox="1"/>
          <p:nvPr/>
        </p:nvSpPr>
        <p:spPr>
          <a:xfrm>
            <a:off x="11249025" y="29352795"/>
            <a:ext cx="12470780" cy="800219"/>
          </a:xfrm>
          <a:prstGeom prst="rect">
            <a:avLst/>
          </a:prstGeom>
          <a:noFill/>
        </p:spPr>
        <p:txBody>
          <a:bodyPr wrap="square" rtlCol="0">
            <a:spAutoFit/>
          </a:bodyPr>
          <a:lstStyle/>
          <a:p>
            <a:r>
              <a:rPr lang="en-US" sz="1800" b="1" dirty="0">
                <a:solidFill>
                  <a:prstClr val="black"/>
                </a:solidFill>
                <a:latin typeface="Times New Roman"/>
                <a:cs typeface="Times New Roman"/>
              </a:rPr>
              <a:t>Figure 5. </a:t>
            </a:r>
            <a:r>
              <a:rPr lang="en-US" sz="1800" b="1" dirty="0" smtClean="0">
                <a:solidFill>
                  <a:prstClr val="black"/>
                </a:solidFill>
                <a:latin typeface="Times New Roman"/>
                <a:cs typeface="Times New Roman"/>
              </a:rPr>
              <a:t>MG1655 ∆</a:t>
            </a:r>
            <a:r>
              <a:rPr lang="en-US" sz="1800" b="1" i="1" dirty="0" smtClean="0">
                <a:solidFill>
                  <a:prstClr val="black"/>
                </a:solidFill>
                <a:latin typeface="Times New Roman"/>
                <a:cs typeface="Times New Roman"/>
              </a:rPr>
              <a:t>qseC</a:t>
            </a:r>
            <a:r>
              <a:rPr lang="en-US" sz="1800" b="1" dirty="0" smtClean="0">
                <a:solidFill>
                  <a:prstClr val="black"/>
                </a:solidFill>
                <a:latin typeface="Times New Roman"/>
                <a:cs typeface="Times New Roman"/>
              </a:rPr>
              <a:t> has an increased growth rate on both </a:t>
            </a:r>
            <a:r>
              <a:rPr lang="en-US" sz="1800" b="1" dirty="0" err="1" smtClean="0">
                <a:solidFill>
                  <a:prstClr val="black"/>
                </a:solidFill>
                <a:latin typeface="Times New Roman"/>
                <a:cs typeface="Times New Roman"/>
              </a:rPr>
              <a:t>catabolite</a:t>
            </a:r>
            <a:r>
              <a:rPr lang="en-US" sz="1800" b="1" dirty="0" smtClean="0">
                <a:solidFill>
                  <a:prstClr val="black"/>
                </a:solidFill>
                <a:latin typeface="Times New Roman"/>
                <a:cs typeface="Times New Roman"/>
              </a:rPr>
              <a:t> repressing and non-</a:t>
            </a:r>
            <a:r>
              <a:rPr lang="en-US" sz="1800" b="1" dirty="0" err="1" smtClean="0">
                <a:solidFill>
                  <a:prstClr val="black"/>
                </a:solidFill>
                <a:latin typeface="Times New Roman"/>
                <a:cs typeface="Times New Roman"/>
              </a:rPr>
              <a:t>catabolite</a:t>
            </a:r>
            <a:r>
              <a:rPr lang="en-US" sz="1800" b="1" dirty="0" smtClean="0">
                <a:solidFill>
                  <a:prstClr val="black"/>
                </a:solidFill>
                <a:latin typeface="Times New Roman"/>
                <a:cs typeface="Times New Roman"/>
              </a:rPr>
              <a:t> repressing sugars.</a:t>
            </a:r>
            <a:r>
              <a:rPr lang="en-US" sz="1800" dirty="0" smtClean="0">
                <a:solidFill>
                  <a:prstClr val="black"/>
                </a:solidFill>
                <a:latin typeface="Times New Roman"/>
                <a:cs typeface="Times New Roman"/>
              </a:rPr>
              <a:t> </a:t>
            </a:r>
            <a:r>
              <a:rPr lang="en-US" sz="1400" dirty="0" smtClean="0">
                <a:solidFill>
                  <a:prstClr val="black"/>
                </a:solidFill>
                <a:latin typeface="Times New Roman"/>
                <a:cs typeface="Times New Roman"/>
              </a:rPr>
              <a:t>There is an increased rate of growth based on 0.2% sugars and MOPs minimal media as defined by </a:t>
            </a:r>
            <a:r>
              <a:rPr lang="en-US" sz="1400" dirty="0" err="1" smtClean="0">
                <a:solidFill>
                  <a:prstClr val="black"/>
                </a:solidFill>
                <a:latin typeface="Times New Roman"/>
                <a:cs typeface="Times New Roman"/>
              </a:rPr>
              <a:t>Neidhart</a:t>
            </a:r>
            <a:r>
              <a:rPr lang="en-US" sz="1400" dirty="0">
                <a:solidFill>
                  <a:prstClr val="black"/>
                </a:solidFill>
                <a:latin typeface="Times New Roman"/>
                <a:cs typeface="Times New Roman"/>
              </a:rPr>
              <a:t> </a:t>
            </a:r>
            <a:r>
              <a:rPr lang="en-US" sz="1400" dirty="0" smtClean="0">
                <a:solidFill>
                  <a:prstClr val="black"/>
                </a:solidFill>
                <a:latin typeface="Times New Roman"/>
                <a:cs typeface="Times New Roman"/>
              </a:rPr>
              <a:t>(1974). Shown is the increase on glucose (A), lactose (B) and the combination of sugars that were individually tested and listed in Table 1 with still a final concentration of 0.2% in the sugar mixture (C). </a:t>
            </a:r>
            <a:endParaRPr lang="en-US" sz="1400" dirty="0"/>
          </a:p>
        </p:txBody>
      </p:sp>
      <p:sp>
        <p:nvSpPr>
          <p:cNvPr id="210" name="Rectangle 209"/>
          <p:cNvSpPr/>
          <p:nvPr/>
        </p:nvSpPr>
        <p:spPr>
          <a:xfrm>
            <a:off x="25276655" y="25645897"/>
            <a:ext cx="7693719" cy="2369880"/>
          </a:xfrm>
          <a:prstGeom prst="rect">
            <a:avLst/>
          </a:prstGeom>
        </p:spPr>
        <p:txBody>
          <a:bodyPr wrap="square">
            <a:spAutoFit/>
          </a:bodyPr>
          <a:lstStyle/>
          <a:p>
            <a:pPr lvl="0"/>
            <a:r>
              <a:rPr lang="en-US" sz="1800" b="1" dirty="0" smtClean="0">
                <a:solidFill>
                  <a:prstClr val="black"/>
                </a:solidFill>
                <a:latin typeface="Times New Roman"/>
                <a:cs typeface="Times New Roman"/>
              </a:rPr>
              <a:t>Figure 6. MG1655∆</a:t>
            </a:r>
            <a:r>
              <a:rPr lang="en-US" sz="1800" b="1" i="1" dirty="0" smtClean="0">
                <a:solidFill>
                  <a:prstClr val="black"/>
                </a:solidFill>
                <a:latin typeface="Times New Roman"/>
                <a:cs typeface="Times New Roman"/>
              </a:rPr>
              <a:t>qseC</a:t>
            </a:r>
            <a:r>
              <a:rPr lang="en-US" sz="1800" b="1" dirty="0" smtClean="0">
                <a:solidFill>
                  <a:prstClr val="black"/>
                </a:solidFill>
                <a:latin typeface="Times New Roman"/>
                <a:cs typeface="Times New Roman"/>
              </a:rPr>
              <a:t> skipping over the traditional lag based on </a:t>
            </a:r>
            <a:r>
              <a:rPr lang="en-US" sz="1800" b="1" dirty="0" err="1" smtClean="0">
                <a:solidFill>
                  <a:prstClr val="black"/>
                </a:solidFill>
                <a:latin typeface="Times New Roman"/>
                <a:cs typeface="Times New Roman"/>
              </a:rPr>
              <a:t>catabolite</a:t>
            </a:r>
            <a:r>
              <a:rPr lang="en-US" sz="1800" b="1" dirty="0" smtClean="0">
                <a:solidFill>
                  <a:prstClr val="black"/>
                </a:solidFill>
                <a:latin typeface="Times New Roman"/>
                <a:cs typeface="Times New Roman"/>
              </a:rPr>
              <a:t> repression. </a:t>
            </a:r>
            <a:r>
              <a:rPr lang="en-US" sz="1400" dirty="0" smtClean="0">
                <a:solidFill>
                  <a:prstClr val="black"/>
                </a:solidFill>
                <a:latin typeface="Times New Roman"/>
                <a:cs typeface="Times New Roman"/>
              </a:rPr>
              <a:t>The typical “</a:t>
            </a:r>
            <a:r>
              <a:rPr lang="en-US" sz="1400" dirty="0" err="1" smtClean="0">
                <a:solidFill>
                  <a:prstClr val="black"/>
                </a:solidFill>
                <a:latin typeface="Times New Roman"/>
                <a:cs typeface="Times New Roman"/>
              </a:rPr>
              <a:t>diauxie</a:t>
            </a:r>
            <a:r>
              <a:rPr lang="en-US" sz="1400" dirty="0" smtClean="0">
                <a:solidFill>
                  <a:prstClr val="black"/>
                </a:solidFill>
                <a:latin typeface="Times New Roman"/>
                <a:cs typeface="Times New Roman"/>
              </a:rPr>
              <a:t>” that is described by </a:t>
            </a:r>
            <a:r>
              <a:rPr lang="en-US" sz="1400" dirty="0" err="1" smtClean="0">
                <a:solidFill>
                  <a:prstClr val="black"/>
                </a:solidFill>
                <a:latin typeface="Times New Roman"/>
                <a:cs typeface="Times New Roman"/>
              </a:rPr>
              <a:t>Ulman</a:t>
            </a:r>
            <a:r>
              <a:rPr lang="en-US" sz="1400" dirty="0" smtClean="0">
                <a:solidFill>
                  <a:prstClr val="black"/>
                </a:solidFill>
                <a:latin typeface="Times New Roman"/>
                <a:cs typeface="Times New Roman"/>
              </a:rPr>
              <a:t> and Monod, where there is a pause between the utilization of glucose and  the utilization of lactose is shown with MG1655. However, without </a:t>
            </a:r>
            <a:r>
              <a:rPr lang="en-US" sz="1400" dirty="0" err="1" smtClean="0">
                <a:solidFill>
                  <a:prstClr val="black"/>
                </a:solidFill>
                <a:latin typeface="Times New Roman"/>
                <a:cs typeface="Times New Roman"/>
              </a:rPr>
              <a:t>QseC</a:t>
            </a:r>
            <a:r>
              <a:rPr lang="en-US" sz="1400" dirty="0" smtClean="0">
                <a:solidFill>
                  <a:prstClr val="black"/>
                </a:solidFill>
                <a:latin typeface="Times New Roman"/>
                <a:cs typeface="Times New Roman"/>
              </a:rPr>
              <a:t> the lag is skipped over and logarithmic growth is continued without the prominent break around the optical density of 0.6 nm. MG1655 ∆</a:t>
            </a:r>
            <a:r>
              <a:rPr lang="en-US" sz="1400" i="1" dirty="0" smtClean="0">
                <a:solidFill>
                  <a:prstClr val="black"/>
                </a:solidFill>
                <a:latin typeface="Times New Roman"/>
                <a:cs typeface="Times New Roman"/>
              </a:rPr>
              <a:t>qseC </a:t>
            </a:r>
            <a:r>
              <a:rPr lang="en-US" sz="1400" dirty="0" smtClean="0">
                <a:solidFill>
                  <a:prstClr val="black"/>
                </a:solidFill>
                <a:latin typeface="Times New Roman"/>
                <a:cs typeface="Times New Roman"/>
              </a:rPr>
              <a:t>is represented by the green lines and MG1655 is represented by the blue lines. The standard deviations of the collected optical densities are shown (A), as well as the averages defined by the darkened line (B,C,D) with emphasis of the optical density of 0.2-1.0 (B). Part C and D are the graphs of MG1655 and MG1655 ∆</a:t>
            </a:r>
            <a:r>
              <a:rPr lang="en-US" sz="1400" i="1" dirty="0" smtClean="0">
                <a:solidFill>
                  <a:prstClr val="black"/>
                </a:solidFill>
                <a:latin typeface="Times New Roman"/>
                <a:cs typeface="Times New Roman"/>
              </a:rPr>
              <a:t>qseC </a:t>
            </a:r>
            <a:r>
              <a:rPr lang="en-US" sz="1400" dirty="0" smtClean="0">
                <a:solidFill>
                  <a:prstClr val="black"/>
                </a:solidFill>
                <a:latin typeface="Times New Roman"/>
                <a:cs typeface="Times New Roman"/>
              </a:rPr>
              <a:t>respectively, from O.D. 0.5 to 0.68. This shows the exaggerated lag that typically occurs with the wild type based on </a:t>
            </a:r>
            <a:r>
              <a:rPr lang="en-US" sz="1400" dirty="0" err="1" smtClean="0">
                <a:solidFill>
                  <a:prstClr val="black"/>
                </a:solidFill>
                <a:latin typeface="Times New Roman"/>
                <a:cs typeface="Times New Roman"/>
              </a:rPr>
              <a:t>catabolite</a:t>
            </a:r>
            <a:r>
              <a:rPr lang="en-US" sz="1400" dirty="0" smtClean="0">
                <a:solidFill>
                  <a:prstClr val="black"/>
                </a:solidFill>
                <a:latin typeface="Times New Roman"/>
                <a:cs typeface="Times New Roman"/>
              </a:rPr>
              <a:t> repression, while MG1655 ∆</a:t>
            </a:r>
            <a:r>
              <a:rPr lang="en-US" sz="1400" i="1" dirty="0" smtClean="0">
                <a:solidFill>
                  <a:prstClr val="black"/>
                </a:solidFill>
                <a:latin typeface="Times New Roman"/>
                <a:cs typeface="Times New Roman"/>
              </a:rPr>
              <a:t>qseC </a:t>
            </a:r>
            <a:r>
              <a:rPr lang="en-US" sz="1400" dirty="0" smtClean="0">
                <a:solidFill>
                  <a:prstClr val="black"/>
                </a:solidFill>
                <a:latin typeface="Times New Roman"/>
                <a:cs typeface="Times New Roman"/>
              </a:rPr>
              <a:t>does not undergo the same lag. </a:t>
            </a:r>
            <a:endParaRPr lang="en-US" sz="1400" dirty="0">
              <a:solidFill>
                <a:prstClr val="black"/>
              </a:solidFill>
            </a:endParaRPr>
          </a:p>
        </p:txBody>
      </p:sp>
      <p:sp>
        <p:nvSpPr>
          <p:cNvPr id="211" name="Rectangle 210"/>
          <p:cNvSpPr/>
          <p:nvPr/>
        </p:nvSpPr>
        <p:spPr>
          <a:xfrm>
            <a:off x="18107316" y="5814461"/>
            <a:ext cx="858145" cy="369332"/>
          </a:xfrm>
          <a:prstGeom prst="rect">
            <a:avLst/>
          </a:prstGeom>
        </p:spPr>
        <p:txBody>
          <a:bodyPr wrap="square">
            <a:spAutoFit/>
          </a:bodyPr>
          <a:lstStyle/>
          <a:p>
            <a:pPr algn="just"/>
            <a:r>
              <a:rPr lang="en-US" sz="1800" b="1" dirty="0">
                <a:latin typeface="Garamond"/>
                <a:cs typeface="Garamond"/>
              </a:rPr>
              <a:t>B</a:t>
            </a:r>
          </a:p>
        </p:txBody>
      </p:sp>
      <p:sp>
        <p:nvSpPr>
          <p:cNvPr id="212" name="Rectangle 211"/>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a:t>
            </a:r>
            <a:r>
              <a:rPr lang="en-US" sz="1100" dirty="0" smtClean="0">
                <a:solidFill>
                  <a:prstClr val="black"/>
                </a:solidFill>
                <a:latin typeface="Lucida Grande"/>
                <a:cs typeface="Lucida Grande"/>
              </a:rPr>
              <a:t> 1        </a:t>
            </a:r>
            <a:r>
              <a:rPr lang="en-US" sz="1100" dirty="0">
                <a:solidFill>
                  <a:prstClr val="black"/>
                </a:solidFill>
                <a:latin typeface="Lucida Grande"/>
                <a:cs typeface="Lucida Grande"/>
              </a:rPr>
              <a:t>2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3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4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5     </a:t>
            </a:r>
            <a:r>
              <a:rPr lang="en-US" sz="1100" dirty="0" smtClean="0">
                <a:solidFill>
                  <a:prstClr val="black"/>
                </a:solidFill>
                <a:latin typeface="Lucida Grande"/>
                <a:cs typeface="Lucida Grande"/>
              </a:rPr>
              <a:t>  6        </a:t>
            </a:r>
            <a:r>
              <a:rPr lang="en-US" sz="1100" dirty="0">
                <a:solidFill>
                  <a:prstClr val="black"/>
                </a:solidFill>
                <a:latin typeface="Lucida Grande"/>
                <a:cs typeface="Lucida Grande"/>
              </a:rPr>
              <a:t>7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8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9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10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11     </a:t>
            </a:r>
            <a:r>
              <a:rPr lang="en-US" sz="1100" dirty="0" smtClean="0">
                <a:solidFill>
                  <a:prstClr val="black"/>
                </a:solidFill>
                <a:latin typeface="Lucida Grande"/>
                <a:cs typeface="Lucida Grande"/>
              </a:rPr>
              <a:t>12      </a:t>
            </a:r>
            <a:r>
              <a:rPr lang="en-US" sz="1100" dirty="0">
                <a:solidFill>
                  <a:prstClr val="black"/>
                </a:solidFill>
                <a:latin typeface="Lucida Grande"/>
                <a:cs typeface="Lucida Grande"/>
              </a:rPr>
              <a:t>13     </a:t>
            </a:r>
            <a:r>
              <a:rPr lang="en-US" sz="1100" dirty="0" smtClean="0">
                <a:solidFill>
                  <a:prstClr val="black"/>
                </a:solidFill>
                <a:latin typeface="Lucida Grande"/>
                <a:cs typeface="Lucida Grande"/>
              </a:rPr>
              <a:t> 14 </a:t>
            </a:r>
            <a:endParaRPr lang="en-US" dirty="0"/>
          </a:p>
        </p:txBody>
      </p:sp>
      <p:sp>
        <p:nvSpPr>
          <p:cNvPr id="213" name="Rectangle 212"/>
          <p:cNvSpPr/>
          <p:nvPr/>
        </p:nvSpPr>
        <p:spPr>
          <a:xfrm>
            <a:off x="25914606" y="24889048"/>
            <a:ext cx="3380994" cy="246221"/>
          </a:xfrm>
          <a:prstGeom prst="rect">
            <a:avLst/>
          </a:prstGeom>
        </p:spPr>
        <p:txBody>
          <a:bodyPr wrap="square">
            <a:spAutoFit/>
          </a:bodyPr>
          <a:lstStyle/>
          <a:p>
            <a:pPr lvl="0" defTabSz="457200"/>
            <a:r>
              <a:rPr lang="en-US" sz="1000" dirty="0">
                <a:solidFill>
                  <a:prstClr val="black"/>
                </a:solidFill>
                <a:latin typeface="Lucida Grande"/>
                <a:cs typeface="Lucida Grande"/>
              </a:rPr>
              <a:t>9  </a:t>
            </a:r>
            <a:r>
              <a:rPr lang="en-US" sz="1000" dirty="0" smtClean="0">
                <a:solidFill>
                  <a:prstClr val="black"/>
                </a:solidFill>
                <a:latin typeface="Lucida Grande"/>
                <a:cs typeface="Lucida Grande"/>
              </a:rPr>
              <a:t>   </a:t>
            </a:r>
            <a:r>
              <a:rPr lang="en-US" sz="1000" dirty="0">
                <a:solidFill>
                  <a:prstClr val="black"/>
                </a:solidFill>
                <a:latin typeface="Lucida Grande"/>
                <a:cs typeface="Lucida Grande"/>
              </a:rPr>
              <a:t>9.5   </a:t>
            </a:r>
            <a:r>
              <a:rPr lang="en-US" sz="1000" dirty="0" smtClean="0">
                <a:solidFill>
                  <a:prstClr val="black"/>
                </a:solidFill>
                <a:latin typeface="Lucida Grande"/>
                <a:cs typeface="Lucida Grande"/>
              </a:rPr>
              <a:t>  10</a:t>
            </a:r>
            <a:r>
              <a:rPr lang="en-US" sz="1000" dirty="0">
                <a:solidFill>
                  <a:prstClr val="black"/>
                </a:solidFill>
                <a:latin typeface="Lucida Grande"/>
                <a:cs typeface="Lucida Grande"/>
              </a:rPr>
              <a:t>	  </a:t>
            </a:r>
            <a:r>
              <a:rPr lang="en-US" sz="1000" dirty="0" smtClean="0">
                <a:solidFill>
                  <a:prstClr val="black"/>
                </a:solidFill>
                <a:latin typeface="Lucida Grande"/>
                <a:cs typeface="Lucida Grande"/>
              </a:rPr>
              <a:t>  </a:t>
            </a:r>
            <a:r>
              <a:rPr lang="en-US" sz="1000" dirty="0">
                <a:solidFill>
                  <a:prstClr val="black"/>
                </a:solidFill>
                <a:latin typeface="Lucida Grande"/>
                <a:cs typeface="Lucida Grande"/>
              </a:rPr>
              <a:t>10.5   </a:t>
            </a:r>
            <a:r>
              <a:rPr lang="en-US" sz="1000" dirty="0" smtClean="0">
                <a:solidFill>
                  <a:prstClr val="black"/>
                </a:solidFill>
                <a:latin typeface="Lucida Grande"/>
                <a:cs typeface="Lucida Grande"/>
              </a:rPr>
              <a:t>11   11.5    12    </a:t>
            </a:r>
            <a:r>
              <a:rPr lang="en-US" sz="1000" dirty="0">
                <a:solidFill>
                  <a:prstClr val="black"/>
                </a:solidFill>
                <a:latin typeface="Lucida Grande"/>
                <a:cs typeface="Lucida Grande"/>
              </a:rPr>
              <a:t>12.5 </a:t>
            </a:r>
            <a:r>
              <a:rPr lang="en-US" sz="1000" dirty="0" smtClean="0">
                <a:solidFill>
                  <a:prstClr val="black"/>
                </a:solidFill>
                <a:latin typeface="Lucida Grande"/>
                <a:cs typeface="Lucida Grande"/>
              </a:rPr>
              <a:t>   13</a:t>
            </a:r>
            <a:endParaRPr lang="en-US" sz="1400" dirty="0">
              <a:solidFill>
                <a:prstClr val="black"/>
              </a:solidFill>
              <a:latin typeface="News Gothic MT"/>
            </a:endParaRPr>
          </a:p>
        </p:txBody>
      </p:sp>
      <p:sp>
        <p:nvSpPr>
          <p:cNvPr id="214" name="Rectangle 213"/>
          <p:cNvSpPr/>
          <p:nvPr/>
        </p:nvSpPr>
        <p:spPr>
          <a:xfrm>
            <a:off x="22674691" y="10657431"/>
            <a:ext cx="718187" cy="369332"/>
          </a:xfrm>
          <a:prstGeom prst="rect">
            <a:avLst/>
          </a:prstGeom>
        </p:spPr>
        <p:txBody>
          <a:bodyPr wrap="square">
            <a:spAutoFit/>
          </a:bodyPr>
          <a:lstStyle/>
          <a:p>
            <a:pPr lvl="0" algn="just"/>
            <a:r>
              <a:rPr lang="en-US" sz="1800" b="1" dirty="0">
                <a:solidFill>
                  <a:prstClr val="black"/>
                </a:solidFill>
                <a:latin typeface="Garamond"/>
                <a:cs typeface="Garamond"/>
              </a:rPr>
              <a:t>A</a:t>
            </a:r>
          </a:p>
        </p:txBody>
      </p:sp>
      <p:sp>
        <p:nvSpPr>
          <p:cNvPr id="215" name="Rectangle 214"/>
          <p:cNvSpPr/>
          <p:nvPr/>
        </p:nvSpPr>
        <p:spPr>
          <a:xfrm>
            <a:off x="24812323" y="17497549"/>
            <a:ext cx="774057" cy="369332"/>
          </a:xfrm>
          <a:prstGeom prst="rect">
            <a:avLst/>
          </a:prstGeom>
        </p:spPr>
        <p:txBody>
          <a:bodyPr wrap="square">
            <a:spAutoFit/>
          </a:bodyPr>
          <a:lstStyle/>
          <a:p>
            <a:pPr lvl="0" algn="just"/>
            <a:r>
              <a:rPr lang="en-US" sz="1800" b="1" dirty="0" smtClean="0">
                <a:solidFill>
                  <a:prstClr val="black"/>
                </a:solidFill>
                <a:latin typeface="Garamond"/>
                <a:cs typeface="Garamond"/>
              </a:rPr>
              <a:t>B</a:t>
            </a:r>
            <a:endParaRPr lang="en-US" sz="1800" b="1" dirty="0">
              <a:solidFill>
                <a:prstClr val="black"/>
              </a:solidFill>
              <a:latin typeface="Garamond"/>
              <a:cs typeface="Garamond"/>
            </a:endParaRPr>
          </a:p>
        </p:txBody>
      </p:sp>
      <p:sp>
        <p:nvSpPr>
          <p:cNvPr id="216" name="Rectangle 215"/>
          <p:cNvSpPr/>
          <p:nvPr/>
        </p:nvSpPr>
        <p:spPr>
          <a:xfrm>
            <a:off x="25040101" y="21966248"/>
            <a:ext cx="530869" cy="369332"/>
          </a:xfrm>
          <a:prstGeom prst="rect">
            <a:avLst/>
          </a:prstGeom>
        </p:spPr>
        <p:txBody>
          <a:bodyPr wrap="square">
            <a:spAutoFit/>
          </a:bodyPr>
          <a:lstStyle/>
          <a:p>
            <a:pPr lvl="0" algn="just"/>
            <a:r>
              <a:rPr lang="en-US" sz="1800" b="1" dirty="0">
                <a:solidFill>
                  <a:prstClr val="black"/>
                </a:solidFill>
                <a:latin typeface="Garamond"/>
                <a:cs typeface="Garamond"/>
              </a:rPr>
              <a:t>C</a:t>
            </a:r>
          </a:p>
        </p:txBody>
      </p:sp>
      <p:sp>
        <p:nvSpPr>
          <p:cNvPr id="217" name="Rectangle 216"/>
          <p:cNvSpPr/>
          <p:nvPr/>
        </p:nvSpPr>
        <p:spPr>
          <a:xfrm>
            <a:off x="29558132" y="21966248"/>
            <a:ext cx="923312" cy="369332"/>
          </a:xfrm>
          <a:prstGeom prst="rect">
            <a:avLst/>
          </a:prstGeom>
        </p:spPr>
        <p:txBody>
          <a:bodyPr wrap="square">
            <a:spAutoFit/>
          </a:bodyPr>
          <a:lstStyle/>
          <a:p>
            <a:pPr lvl="0" algn="just"/>
            <a:r>
              <a:rPr lang="en-US" sz="1800" b="1" dirty="0" smtClean="0">
                <a:solidFill>
                  <a:prstClr val="black"/>
                </a:solidFill>
                <a:latin typeface="Garamond"/>
                <a:cs typeface="Garamond"/>
              </a:rPr>
              <a:t>D</a:t>
            </a:r>
            <a:endParaRPr lang="en-US" sz="1800" b="1" dirty="0">
              <a:solidFill>
                <a:prstClr val="black"/>
              </a:solidFill>
              <a:latin typeface="Garamond"/>
              <a:cs typeface="Garamond"/>
            </a:endParaRPr>
          </a:p>
        </p:txBody>
      </p:sp>
      <p:sp>
        <p:nvSpPr>
          <p:cNvPr id="218" name="Rectangle 217"/>
          <p:cNvSpPr/>
          <p:nvPr/>
        </p:nvSpPr>
        <p:spPr>
          <a:xfrm>
            <a:off x="29753501" y="26300715"/>
            <a:ext cx="5256763" cy="246221"/>
          </a:xfrm>
          <a:prstGeom prst="rect">
            <a:avLst/>
          </a:prstGeom>
        </p:spPr>
        <p:txBody>
          <a:bodyPr wrap="square">
            <a:spAutoFit/>
          </a:bodyPr>
          <a:lstStyle/>
          <a:p>
            <a:pPr lvl="0" defTabSz="457200"/>
            <a:r>
              <a:rPr lang="en-US" sz="1000" dirty="0">
                <a:solidFill>
                  <a:prstClr val="black"/>
                </a:solidFill>
                <a:latin typeface="Times New Roman"/>
                <a:cs typeface="Times New Roman"/>
              </a:rPr>
              <a:t>4        4.5   </a:t>
            </a:r>
            <a:r>
              <a:rPr lang="en-US" sz="1000" dirty="0" smtClean="0">
                <a:solidFill>
                  <a:prstClr val="black"/>
                </a:solidFill>
                <a:latin typeface="Times New Roman"/>
                <a:cs typeface="Times New Roman"/>
              </a:rPr>
              <a:t>     </a:t>
            </a:r>
            <a:r>
              <a:rPr lang="en-US" sz="1000" dirty="0">
                <a:solidFill>
                  <a:prstClr val="black"/>
                </a:solidFill>
                <a:latin typeface="Times New Roman"/>
                <a:cs typeface="Times New Roman"/>
              </a:rPr>
              <a:t>5      </a:t>
            </a:r>
            <a:r>
              <a:rPr lang="en-US" sz="1000" dirty="0" smtClean="0">
                <a:solidFill>
                  <a:prstClr val="black"/>
                </a:solidFill>
                <a:latin typeface="Times New Roman"/>
                <a:cs typeface="Times New Roman"/>
              </a:rPr>
              <a:t>   </a:t>
            </a:r>
            <a:r>
              <a:rPr lang="en-US" sz="1000" dirty="0">
                <a:solidFill>
                  <a:prstClr val="black"/>
                </a:solidFill>
                <a:latin typeface="Times New Roman"/>
                <a:cs typeface="Times New Roman"/>
              </a:rPr>
              <a:t>5.5     </a:t>
            </a:r>
            <a:r>
              <a:rPr lang="en-US" sz="1000" dirty="0" smtClean="0">
                <a:solidFill>
                  <a:prstClr val="black"/>
                </a:solidFill>
                <a:latin typeface="Times New Roman"/>
                <a:cs typeface="Times New Roman"/>
              </a:rPr>
              <a:t>   </a:t>
            </a:r>
            <a:r>
              <a:rPr lang="en-US" sz="1000" dirty="0">
                <a:solidFill>
                  <a:prstClr val="black"/>
                </a:solidFill>
                <a:latin typeface="Times New Roman"/>
                <a:cs typeface="Times New Roman"/>
              </a:rPr>
              <a:t>6        6.5    </a:t>
            </a:r>
            <a:r>
              <a:rPr lang="en-US" sz="1000" dirty="0" smtClean="0">
                <a:solidFill>
                  <a:prstClr val="black"/>
                </a:solidFill>
                <a:latin typeface="Times New Roman"/>
                <a:cs typeface="Times New Roman"/>
              </a:rPr>
              <a:t>     7</a:t>
            </a:r>
            <a:endParaRPr lang="en-US" sz="1000" dirty="0">
              <a:solidFill>
                <a:prstClr val="black"/>
              </a:solidFill>
              <a:latin typeface="Times New Roman"/>
              <a:cs typeface="Times New Roman"/>
            </a:endParaRPr>
          </a:p>
        </p:txBody>
      </p:sp>
      <p:sp>
        <p:nvSpPr>
          <p:cNvPr id="219" name="Rectangle 218"/>
          <p:cNvSpPr/>
          <p:nvPr/>
        </p:nvSpPr>
        <p:spPr>
          <a:xfrm>
            <a:off x="28933520" y="21505039"/>
            <a:ext cx="922235"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smtClean="0"/>
              <a:t>Time in Hours</a:t>
            </a:r>
            <a:endParaRPr lang="en-US" dirty="0"/>
          </a:p>
        </p:txBody>
      </p:sp>
      <p:sp>
        <p:nvSpPr>
          <p:cNvPr id="220" name="Rectangle 219"/>
          <p:cNvSpPr/>
          <p:nvPr/>
        </p:nvSpPr>
        <p:spPr>
          <a:xfrm>
            <a:off x="26927040" y="25177456"/>
            <a:ext cx="980344"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latin typeface="Times New Roman"/>
                <a:cs typeface="Times New Roman"/>
              </a:rPr>
              <a:t>Time in Hours</a:t>
            </a:r>
          </a:p>
        </p:txBody>
      </p:sp>
      <p:sp>
        <p:nvSpPr>
          <p:cNvPr id="221" name="Rectangle 220"/>
          <p:cNvSpPr/>
          <p:nvPr/>
        </p:nvSpPr>
        <p:spPr>
          <a:xfrm>
            <a:off x="31073369" y="25177456"/>
            <a:ext cx="980344"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latin typeface="Times New Roman"/>
                <a:cs typeface="Times New Roman"/>
              </a:rPr>
              <a:t>Time in Hours</a:t>
            </a:r>
          </a:p>
        </p:txBody>
      </p:sp>
      <p:sp>
        <p:nvSpPr>
          <p:cNvPr id="222" name="Rectangle 221"/>
          <p:cNvSpPr/>
          <p:nvPr/>
        </p:nvSpPr>
        <p:spPr>
          <a:xfrm>
            <a:off x="26927040" y="22062003"/>
            <a:ext cx="1139204" cy="400110"/>
          </a:xfrm>
          <a:prstGeom prst="rect">
            <a:avLst/>
          </a:prstGeom>
        </p:spPr>
        <p:txBody>
          <a:bodyPr wrap="none">
            <a:spAutoFit/>
          </a:bodyPr>
          <a:lstStyle/>
          <a:p>
            <a:r>
              <a:rPr lang="en-US" sz="2000" b="1" dirty="0" smtClean="0">
                <a:latin typeface="Times New Roman"/>
                <a:cs typeface="Times New Roman"/>
              </a:rPr>
              <a:t>MG1655</a:t>
            </a:r>
            <a:endParaRPr lang="en-US" sz="2000" b="1" dirty="0">
              <a:latin typeface="Times New Roman"/>
              <a:cs typeface="Times New Roman"/>
            </a:endParaRPr>
          </a:p>
        </p:txBody>
      </p:sp>
      <p:sp>
        <p:nvSpPr>
          <p:cNvPr id="223" name="Rectangle 222"/>
          <p:cNvSpPr/>
          <p:nvPr/>
        </p:nvSpPr>
        <p:spPr>
          <a:xfrm>
            <a:off x="30628303" y="22048516"/>
            <a:ext cx="1877437" cy="400110"/>
          </a:xfrm>
          <a:prstGeom prst="rect">
            <a:avLst/>
          </a:prstGeom>
        </p:spPr>
        <p:txBody>
          <a:bodyPr wrap="none">
            <a:spAutoFit/>
          </a:bodyPr>
          <a:lstStyle/>
          <a:p>
            <a:r>
              <a:rPr lang="en-US" sz="2000" b="1" dirty="0" smtClean="0">
                <a:solidFill>
                  <a:prstClr val="black"/>
                </a:solidFill>
                <a:latin typeface="Times New Roman"/>
                <a:cs typeface="Times New Roman"/>
              </a:rPr>
              <a:t>MG1655 ∆</a:t>
            </a:r>
            <a:r>
              <a:rPr lang="en-US" sz="2000" b="1" i="1" dirty="0" smtClean="0">
                <a:solidFill>
                  <a:prstClr val="black"/>
                </a:solidFill>
                <a:latin typeface="Times New Roman"/>
                <a:cs typeface="Times New Roman"/>
              </a:rPr>
              <a:t>qseC</a:t>
            </a:r>
            <a:endParaRPr lang="en-US" dirty="0"/>
          </a:p>
        </p:txBody>
      </p:sp>
      <p:pic>
        <p:nvPicPr>
          <p:cNvPr id="224" name="Picture 223" descr="Screen Shot 2015-09-11 at 11.06.10 AM.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565478" y="5748250"/>
            <a:ext cx="2839208" cy="2399187"/>
          </a:xfrm>
          <a:prstGeom prst="rect">
            <a:avLst/>
          </a:prstGeom>
        </p:spPr>
      </p:pic>
      <p:sp>
        <p:nvSpPr>
          <p:cNvPr id="225" name="Rectangle 224"/>
          <p:cNvSpPr/>
          <p:nvPr/>
        </p:nvSpPr>
        <p:spPr>
          <a:xfrm>
            <a:off x="11910624" y="22335580"/>
            <a:ext cx="2659702"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n-US" dirty="0"/>
              <a:t>Growth on 0.02% Glucose</a:t>
            </a:r>
          </a:p>
        </p:txBody>
      </p:sp>
      <p:sp>
        <p:nvSpPr>
          <p:cNvPr id="226" name="Rectangle 225"/>
          <p:cNvSpPr/>
          <p:nvPr/>
        </p:nvSpPr>
        <p:spPr>
          <a:xfrm>
            <a:off x="12635781" y="25943517"/>
            <a:ext cx="922235"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t>Time in Hours</a:t>
            </a:r>
          </a:p>
        </p:txBody>
      </p:sp>
      <p:sp>
        <p:nvSpPr>
          <p:cNvPr id="227" name="Rectangle 226"/>
          <p:cNvSpPr/>
          <p:nvPr/>
        </p:nvSpPr>
        <p:spPr>
          <a:xfrm>
            <a:off x="16958652" y="25943517"/>
            <a:ext cx="922235"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t>Time in Hours</a:t>
            </a:r>
          </a:p>
        </p:txBody>
      </p:sp>
      <p:sp>
        <p:nvSpPr>
          <p:cNvPr id="228" name="Rectangle 227"/>
          <p:cNvSpPr/>
          <p:nvPr/>
        </p:nvSpPr>
        <p:spPr>
          <a:xfrm rot="16200000">
            <a:off x="10248162" y="25430244"/>
            <a:ext cx="1871639"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t>Log10 Optical Density at 600nm</a:t>
            </a:r>
          </a:p>
        </p:txBody>
      </p:sp>
      <p:sp>
        <p:nvSpPr>
          <p:cNvPr id="229" name="Rectangle 228"/>
          <p:cNvSpPr/>
          <p:nvPr/>
        </p:nvSpPr>
        <p:spPr>
          <a:xfrm>
            <a:off x="20834562" y="28848254"/>
            <a:ext cx="2396434"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t>MG1655                                 MG1655∆</a:t>
            </a:r>
            <a:r>
              <a:rPr lang="en-US" i="1" dirty="0"/>
              <a:t>qseC</a:t>
            </a:r>
          </a:p>
        </p:txBody>
      </p:sp>
      <p:sp>
        <p:nvSpPr>
          <p:cNvPr id="230" name="Rectangle 229"/>
          <p:cNvSpPr/>
          <p:nvPr/>
        </p:nvSpPr>
        <p:spPr>
          <a:xfrm>
            <a:off x="12717065" y="5814461"/>
            <a:ext cx="340996" cy="369332"/>
          </a:xfrm>
          <a:prstGeom prst="rect">
            <a:avLst/>
          </a:prstGeom>
        </p:spPr>
        <p:txBody>
          <a:bodyPr wrap="none">
            <a:spAutoFit/>
          </a:bodyPr>
          <a:lstStyle/>
          <a:p>
            <a:pPr lvl="0" algn="just"/>
            <a:r>
              <a:rPr lang="en-US" sz="1800" b="1" dirty="0" smtClean="0">
                <a:solidFill>
                  <a:prstClr val="black"/>
                </a:solidFill>
                <a:latin typeface="Garamond"/>
                <a:cs typeface="Garamond"/>
              </a:rPr>
              <a:t>A</a:t>
            </a:r>
            <a:endParaRPr lang="en-US" sz="1800" b="1" dirty="0">
              <a:solidFill>
                <a:prstClr val="black"/>
              </a:solidFill>
              <a:latin typeface="Garamond"/>
              <a:cs typeface="Garamond"/>
            </a:endParaRPr>
          </a:p>
        </p:txBody>
      </p:sp>
    </p:spTree>
    <p:extLst>
      <p:ext uri="{BB962C8B-B14F-4D97-AF65-F5344CB8AC3E}">
        <p14:creationId xmlns:p14="http://schemas.microsoft.com/office/powerpoint/2010/main" val="324770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heel(1)">
                                      <p:cBhvr>
                                        <p:cTn id="7" dur="2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Guidelines</a:t>
            </a:r>
            <a:endParaRPr lang="en-US" dirty="0">
              <a:solidFill>
                <a:schemeClr val="bg1"/>
              </a:solidFill>
            </a:endParaRPr>
          </a:p>
        </p:txBody>
      </p:sp>
      <p:sp>
        <p:nvSpPr>
          <p:cNvPr id="3" name="Rectangle 2"/>
          <p:cNvSpPr/>
          <p:nvPr/>
        </p:nvSpPr>
        <p:spPr>
          <a:xfrm>
            <a:off x="2598821" y="4690178"/>
            <a:ext cx="39656084" cy="27169617"/>
          </a:xfrm>
          <a:prstGeom prst="rect">
            <a:avLst/>
          </a:prstGeom>
        </p:spPr>
        <p:txBody>
          <a:bodyPr wrap="square">
            <a:spAutoFit/>
          </a:bodyPr>
          <a:lstStyle/>
          <a:p>
            <a:pPr>
              <a:lnSpc>
                <a:spcPct val="107000"/>
              </a:lnSpc>
              <a:spcAft>
                <a:spcPts val="800"/>
              </a:spcAft>
            </a:pPr>
            <a:r>
              <a:rPr lang="en-US" sz="48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88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Make sure you dress professionally and anticipate any questions that may be asked.</a:t>
            </a:r>
          </a:p>
          <a:p>
            <a:pPr marL="342900" marR="0" lvl="0" indent="-342900">
              <a:lnSpc>
                <a:spcPct val="107000"/>
              </a:lnSpc>
              <a:spcBef>
                <a:spcPts val="0"/>
              </a:spcBef>
              <a:spcAft>
                <a:spcPts val="800"/>
              </a:spcAft>
              <a:buFont typeface="+mj-lt"/>
              <a:buAutoNum type="arabicPeriod"/>
            </a:pPr>
            <a:r>
              <a:rPr lang="en-US" sz="8800" dirty="0">
                <a:solidFill>
                  <a:schemeClr val="bg1"/>
                </a:solidFill>
                <a:latin typeface="Calibri" panose="020F0502020204030204" pitchFamily="34" charset="0"/>
                <a:ea typeface="Calibri" panose="020F0502020204030204" pitchFamily="34" charset="0"/>
                <a:cs typeface="Times New Roman" panose="02020603050405020304" pitchFamily="18" charset="0"/>
              </a:rPr>
              <a:t>You are allowed to have co-presenters if you choose to do so. However, they must be included in your submission proposal.</a:t>
            </a:r>
          </a:p>
          <a:p>
            <a:pPr marL="342900" marR="0" lvl="0" indent="-342900">
              <a:lnSpc>
                <a:spcPct val="107000"/>
              </a:lnSpc>
              <a:spcBef>
                <a:spcPts val="0"/>
              </a:spcBef>
              <a:spcAft>
                <a:spcPts val="0"/>
              </a:spcAft>
              <a:buFont typeface="+mj-lt"/>
              <a:buAutoNum type="arabicPeriod"/>
            </a:pPr>
            <a:r>
              <a:rPr lang="en-US" sz="8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Print </a:t>
            </a:r>
            <a:r>
              <a:rPr lang="en-US" sz="8800" dirty="0">
                <a:solidFill>
                  <a:schemeClr val="bg1"/>
                </a:solidFill>
                <a:latin typeface="Calibri" panose="020F0502020204030204" pitchFamily="34" charset="0"/>
                <a:ea typeface="Calibri" panose="020F0502020204030204" pitchFamily="34" charset="0"/>
                <a:cs typeface="Times New Roman" panose="02020603050405020304" pitchFamily="18" charset="0"/>
              </a:rPr>
              <a:t>posters will be displayed in the Lower Atrium in the Jerry Falwell Library. </a:t>
            </a:r>
          </a:p>
          <a:p>
            <a:pPr marL="342900" marR="0" lvl="0" indent="-342900">
              <a:lnSpc>
                <a:spcPct val="107000"/>
              </a:lnSpc>
              <a:spcBef>
                <a:spcPts val="0"/>
              </a:spcBef>
              <a:spcAft>
                <a:spcPts val="0"/>
              </a:spcAft>
              <a:buFont typeface="+mj-lt"/>
              <a:buAutoNum type="arabicPeriod"/>
            </a:pPr>
            <a:r>
              <a:rPr lang="en-US" sz="8800" dirty="0">
                <a:solidFill>
                  <a:schemeClr val="bg1"/>
                </a:solidFill>
                <a:latin typeface="Calibri" panose="020F0502020204030204" pitchFamily="34" charset="0"/>
                <a:ea typeface="Calibri" panose="020F0502020204030204" pitchFamily="34" charset="0"/>
                <a:cs typeface="Times New Roman" panose="02020603050405020304" pitchFamily="18" charset="0"/>
              </a:rPr>
              <a:t>Posters must be printed on foam board (or carefully printed and then attached to foam board). They must be flat and may not be created using tri-fold material. The poster will be disqualified if it is not mounted in one of these ways. </a:t>
            </a:r>
          </a:p>
          <a:p>
            <a:pPr marL="342900" marR="0" lvl="0" indent="-342900">
              <a:lnSpc>
                <a:spcPct val="107000"/>
              </a:lnSpc>
              <a:spcBef>
                <a:spcPts val="0"/>
              </a:spcBef>
              <a:spcAft>
                <a:spcPts val="0"/>
              </a:spcAft>
              <a:buFont typeface="+mj-lt"/>
              <a:buAutoNum type="arabicPeriod"/>
            </a:pPr>
            <a:r>
              <a:rPr lang="en-US" sz="8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 easel will be provided for all participants displaying print posters. </a:t>
            </a:r>
          </a:p>
          <a:p>
            <a:pPr marL="342900" marR="0" lvl="0" indent="-342900">
              <a:lnSpc>
                <a:spcPct val="107000"/>
              </a:lnSpc>
              <a:spcBef>
                <a:spcPts val="0"/>
              </a:spcBef>
              <a:spcAft>
                <a:spcPts val="0"/>
              </a:spcAft>
              <a:buFont typeface="+mj-lt"/>
              <a:buAutoNum type="arabicPeriod"/>
            </a:pPr>
            <a:r>
              <a:rPr lang="en-US" sz="8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Posters </a:t>
            </a:r>
            <a:r>
              <a:rPr lang="en-US" sz="8800" dirty="0">
                <a:solidFill>
                  <a:schemeClr val="bg1"/>
                </a:solidFill>
                <a:latin typeface="Calibri" panose="020F0502020204030204" pitchFamily="34" charset="0"/>
                <a:ea typeface="Calibri" panose="020F0502020204030204" pitchFamily="34" charset="0"/>
                <a:cs typeface="Times New Roman" panose="02020603050405020304" pitchFamily="18" charset="0"/>
              </a:rPr>
              <a:t>must be 3’x4’ and should be displayed in a landscape orientation. </a:t>
            </a:r>
          </a:p>
          <a:p>
            <a:pPr marL="342900" marR="0" lvl="0" indent="-342900">
              <a:lnSpc>
                <a:spcPct val="107000"/>
              </a:lnSpc>
              <a:spcBef>
                <a:spcPts val="0"/>
              </a:spcBef>
              <a:spcAft>
                <a:spcPts val="0"/>
              </a:spcAft>
              <a:buFont typeface="+mj-lt"/>
              <a:buAutoNum type="arabicPeriod"/>
            </a:pPr>
            <a:r>
              <a:rPr lang="en-US" sz="8800" dirty="0">
                <a:solidFill>
                  <a:schemeClr val="bg1"/>
                </a:solidFill>
                <a:latin typeface="Calibri" panose="020F0502020204030204" pitchFamily="34" charset="0"/>
                <a:ea typeface="Calibri" panose="020F0502020204030204" pitchFamily="34" charset="0"/>
                <a:cs typeface="Times New Roman" panose="02020603050405020304" pitchFamily="18" charset="0"/>
              </a:rPr>
              <a:t>Posters must utilize the Research Week print poster </a:t>
            </a:r>
            <a:r>
              <a:rPr lang="en-US" sz="8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template</a:t>
            </a:r>
            <a:r>
              <a:rPr lang="en-US" sz="8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8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provided by slide 1 with the following clarifications:</a:t>
            </a:r>
          </a:p>
          <a:p>
            <a:pPr marL="2415851" lvl="1" indent="-342900">
              <a:lnSpc>
                <a:spcPct val="107000"/>
              </a:lnSpc>
              <a:buFont typeface="+mj-lt"/>
              <a:buAutoNum type="alphaLcPeriod"/>
            </a:pPr>
            <a:r>
              <a:rPr lang="en-US" sz="8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The university logo and color schemes should not be modified, but you may adjust font </a:t>
            </a:r>
            <a:r>
              <a:rPr lang="en-US" sz="8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sizes. </a:t>
            </a:r>
            <a:r>
              <a:rPr lang="en-US" sz="8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However, avoid </a:t>
            </a:r>
            <a:r>
              <a:rPr lang="en-US" sz="8800" dirty="0">
                <a:solidFill>
                  <a:schemeClr val="bg1"/>
                </a:solidFill>
                <a:latin typeface="Calibri" panose="020F0502020204030204" pitchFamily="34" charset="0"/>
                <a:ea typeface="Calibri" panose="020F0502020204030204" pitchFamily="34" charset="0"/>
                <a:cs typeface="Times New Roman" panose="02020603050405020304" pitchFamily="18" charset="0"/>
              </a:rPr>
              <a:t>using too much unreadable fine print. There should be an understandable “flow” of the poster that the audience can comprehend. You can supplement your poster with your own words or with a handout if you choose.  </a:t>
            </a:r>
          </a:p>
          <a:p>
            <a:pPr marL="2415851" lvl="1" indent="-342900">
              <a:lnSpc>
                <a:spcPct val="107000"/>
              </a:lnSpc>
              <a:buFont typeface="+mj-lt"/>
              <a:buAutoNum type="alphaLcPeriod"/>
            </a:pPr>
            <a:r>
              <a:rPr lang="en-US" sz="8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You may modify the titles of sections that have “and/or” by selecting the title appropriate for your discipline (e.g. “Abstract” rather than “Background”).</a:t>
            </a:r>
          </a:p>
        </p:txBody>
      </p:sp>
    </p:spTree>
    <p:extLst>
      <p:ext uri="{BB962C8B-B14F-4D97-AF65-F5344CB8AC3E}">
        <p14:creationId xmlns:p14="http://schemas.microsoft.com/office/powerpoint/2010/main" val="337931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8821" y="1538329"/>
            <a:ext cx="40185474" cy="13133211"/>
          </a:xfrm>
          <a:prstGeom prst="rect">
            <a:avLst/>
          </a:prstGeom>
        </p:spPr>
        <p:txBody>
          <a:bodyPr wrap="square">
            <a:spAutoFit/>
          </a:bodyPr>
          <a:lstStyle/>
          <a:p>
            <a:pPr marL="2415851" lvl="1" indent="-342900">
              <a:lnSpc>
                <a:spcPct val="107000"/>
              </a:lnSpc>
              <a:buFont typeface="+mj-lt"/>
              <a:buAutoNum type="alphaLcPeriod" startAt="3"/>
            </a:pPr>
            <a:r>
              <a:rPr lang="en-US" sz="8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You </a:t>
            </a:r>
            <a:r>
              <a:rPr lang="en-US" sz="88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may also modify the height of each section as needed (e.g. shorten the height of the “Introduction and/or Research Question” and lengthen the height of “Methods” if you want to present more of your methodology rather than addressing the research question).</a:t>
            </a:r>
          </a:p>
          <a:p>
            <a:pPr marL="2415851" lvl="1" indent="-342900">
              <a:lnSpc>
                <a:spcPct val="107000"/>
              </a:lnSpc>
              <a:buFont typeface="+mj-lt"/>
              <a:buAutoNum type="alphaLcPeriod" startAt="3"/>
            </a:pPr>
            <a:r>
              <a:rPr lang="en-US" sz="8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It </a:t>
            </a:r>
            <a:r>
              <a:rPr lang="en-US" sz="8800" dirty="0">
                <a:solidFill>
                  <a:schemeClr val="bg1"/>
                </a:solidFill>
                <a:latin typeface="Calibri" panose="020F0502020204030204" pitchFamily="34" charset="0"/>
                <a:ea typeface="Calibri" panose="020F0502020204030204" pitchFamily="34" charset="0"/>
                <a:cs typeface="Times New Roman" panose="02020603050405020304" pitchFamily="18" charset="0"/>
              </a:rPr>
              <a:t>is good practice to include a project summary and purpose in the “Abstract and/or Background” section</a:t>
            </a:r>
            <a:r>
              <a:rPr lang="en-US" sz="8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It is not good practice to have a “Background” section and also an “Introduction” section.</a:t>
            </a:r>
            <a:endParaRPr lang="en-US" sz="8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415851" lvl="1" indent="-342900">
              <a:lnSpc>
                <a:spcPct val="107000"/>
              </a:lnSpc>
              <a:buFont typeface="+mj-lt"/>
              <a:buAutoNum type="alphaLcPeriod" startAt="3"/>
            </a:pPr>
            <a:r>
              <a:rPr lang="en-US" sz="8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8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Data</a:t>
            </a:r>
            <a:r>
              <a:rPr lang="en-US" sz="8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evidence, photographs, drawings, maps, charts, visuals, or other source material should be displayed in the large middle column of the </a:t>
            </a:r>
            <a:r>
              <a:rPr lang="en-US" sz="8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poster.</a:t>
            </a:r>
            <a:endParaRPr lang="en-US" sz="8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6641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22940</TotalTime>
  <Words>1696</Words>
  <Application>Microsoft Office PowerPoint</Application>
  <PresentationFormat>Custom</PresentationFormat>
  <Paragraphs>166</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Garamond</vt:lpstr>
      <vt:lpstr>Lucida Grande</vt:lpstr>
      <vt:lpstr>News Gothic MT</vt:lpstr>
      <vt:lpstr>Times New Roman</vt:lpstr>
      <vt:lpstr>Office Theme</vt:lpstr>
      <vt:lpstr>PowerPoint Presentation</vt:lpstr>
      <vt:lpstr>Guidelines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Wu, Darren C</cp:lastModifiedBy>
  <cp:revision>306</cp:revision>
  <dcterms:created xsi:type="dcterms:W3CDTF">2013-10-19T16:33:22Z</dcterms:created>
  <dcterms:modified xsi:type="dcterms:W3CDTF">2016-12-14T20:15:21Z</dcterms:modified>
</cp:coreProperties>
</file>