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752" autoAdjust="0"/>
    <p:restoredTop sz="94660"/>
  </p:normalViewPr>
  <p:slideViewPr>
    <p:cSldViewPr>
      <p:cViewPr varScale="1">
        <p:scale>
          <a:sx n="97" d="100"/>
          <a:sy n="97" d="100"/>
        </p:scale>
        <p:origin x="-102" y="-2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96943F3-B542-4FDE-88B0-2A7AEEAE1937}" type="datetimeFigureOut">
              <a:rPr lang="en-US" smtClean="0"/>
              <a:pPr/>
              <a:t>4/11/2008</a:t>
            </a:fld>
            <a:endParaRPr lang="en-US"/>
          </a:p>
        </p:txBody>
      </p:sp>
      <p:sp>
        <p:nvSpPr>
          <p:cNvPr id="16" name="Slide Number Placeholder 15"/>
          <p:cNvSpPr>
            <a:spLocks noGrp="1"/>
          </p:cNvSpPr>
          <p:nvPr>
            <p:ph type="sldNum" sz="quarter" idx="11"/>
          </p:nvPr>
        </p:nvSpPr>
        <p:spPr/>
        <p:txBody>
          <a:bodyPr/>
          <a:lstStyle/>
          <a:p>
            <a:fld id="{0310F633-A261-40EA-959B-8EB57DC8046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6943F3-B542-4FDE-88B0-2A7AEEAE1937}" type="datetimeFigureOut">
              <a:rPr lang="en-US" smtClean="0"/>
              <a:pPr/>
              <a:t>4/11/2008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0F633-A261-40EA-959B-8EB57DC80468}"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6943F3-B542-4FDE-88B0-2A7AEEAE1937}" type="datetimeFigureOut">
              <a:rPr lang="en-US" smtClean="0"/>
              <a:pPr/>
              <a:t>4/11/2008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0F633-A261-40EA-959B-8EB57DC80468}"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96943F3-B542-4FDE-88B0-2A7AEEAE1937}" type="datetimeFigureOut">
              <a:rPr lang="en-US" smtClean="0"/>
              <a:pPr/>
              <a:t>4/11/2008</a:t>
            </a:fld>
            <a:endParaRPr lang="en-US"/>
          </a:p>
        </p:txBody>
      </p:sp>
      <p:sp>
        <p:nvSpPr>
          <p:cNvPr id="15" name="Slide Number Placeholder 14"/>
          <p:cNvSpPr>
            <a:spLocks noGrp="1"/>
          </p:cNvSpPr>
          <p:nvPr>
            <p:ph type="sldNum" sz="quarter" idx="15"/>
          </p:nvPr>
        </p:nvSpPr>
        <p:spPr/>
        <p:txBody>
          <a:bodyPr/>
          <a:lstStyle>
            <a:lvl1pPr algn="ctr">
              <a:defRPr/>
            </a:lvl1pPr>
          </a:lstStyle>
          <a:p>
            <a:fld id="{0310F633-A261-40EA-959B-8EB57DC8046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6943F3-B542-4FDE-88B0-2A7AEEAE1937}" type="datetimeFigureOut">
              <a:rPr lang="en-US" smtClean="0"/>
              <a:pPr/>
              <a:t>4/11/2008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0F633-A261-40EA-959B-8EB57DC8046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6943F3-B542-4FDE-88B0-2A7AEEAE1937}" type="datetimeFigureOut">
              <a:rPr lang="en-US" smtClean="0"/>
              <a:pPr/>
              <a:t>4/11/2008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0F633-A261-40EA-959B-8EB57DC8046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310F633-A261-40EA-959B-8EB57DC8046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096943F3-B542-4FDE-88B0-2A7AEEAE1937}" type="datetimeFigureOut">
              <a:rPr lang="en-US" smtClean="0"/>
              <a:pPr/>
              <a:t>4/11/2008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6943F3-B542-4FDE-88B0-2A7AEEAE1937}" type="datetimeFigureOut">
              <a:rPr lang="en-US" smtClean="0"/>
              <a:pPr/>
              <a:t>4/11/2008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0F633-A261-40EA-959B-8EB57DC8046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943F3-B542-4FDE-88B0-2A7AEEAE1937}" type="datetimeFigureOut">
              <a:rPr lang="en-US" smtClean="0"/>
              <a:pPr/>
              <a:t>4/11/2008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0F633-A261-40EA-959B-8EB57DC80468}"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96943F3-B542-4FDE-88B0-2A7AEEAE1937}" type="datetimeFigureOut">
              <a:rPr lang="en-US" smtClean="0"/>
              <a:pPr/>
              <a:t>4/11/2008</a:t>
            </a:fld>
            <a:endParaRPr lang="en-US"/>
          </a:p>
        </p:txBody>
      </p:sp>
      <p:sp>
        <p:nvSpPr>
          <p:cNvPr id="9" name="Slide Number Placeholder 8"/>
          <p:cNvSpPr>
            <a:spLocks noGrp="1"/>
          </p:cNvSpPr>
          <p:nvPr>
            <p:ph type="sldNum" sz="quarter" idx="15"/>
          </p:nvPr>
        </p:nvSpPr>
        <p:spPr/>
        <p:txBody>
          <a:bodyPr/>
          <a:lstStyle/>
          <a:p>
            <a:fld id="{0310F633-A261-40EA-959B-8EB57DC8046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96943F3-B542-4FDE-88B0-2A7AEEAE1937}" type="datetimeFigureOut">
              <a:rPr lang="en-US" smtClean="0"/>
              <a:pPr/>
              <a:t>4/11/2008</a:t>
            </a:fld>
            <a:endParaRPr lang="en-US"/>
          </a:p>
        </p:txBody>
      </p:sp>
      <p:sp>
        <p:nvSpPr>
          <p:cNvPr id="9" name="Slide Number Placeholder 8"/>
          <p:cNvSpPr>
            <a:spLocks noGrp="1"/>
          </p:cNvSpPr>
          <p:nvPr>
            <p:ph type="sldNum" sz="quarter" idx="11"/>
          </p:nvPr>
        </p:nvSpPr>
        <p:spPr/>
        <p:txBody>
          <a:bodyPr/>
          <a:lstStyle/>
          <a:p>
            <a:fld id="{0310F633-A261-40EA-959B-8EB57DC8046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96943F3-B542-4FDE-88B0-2A7AEEAE1937}" type="datetimeFigureOut">
              <a:rPr lang="en-US" smtClean="0"/>
              <a:pPr/>
              <a:t>4/11/2008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310F633-A261-40EA-959B-8EB57DC8046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The Construction of Meaning in Eudora Welty’s </a:t>
            </a:r>
            <a:r>
              <a:rPr lang="en-US" i="1" dirty="0" smtClean="0"/>
              <a:t>The Optimist’s Daughter</a:t>
            </a:r>
            <a:endParaRPr lang="en-US" i="1" dirty="0"/>
          </a:p>
        </p:txBody>
      </p:sp>
      <p:sp>
        <p:nvSpPr>
          <p:cNvPr id="2" name="Title 1"/>
          <p:cNvSpPr>
            <a:spLocks noGrp="1"/>
          </p:cNvSpPr>
          <p:nvPr>
            <p:ph type="ctrTitle"/>
          </p:nvPr>
        </p:nvSpPr>
        <p:spPr/>
        <p:txBody>
          <a:bodyPr/>
          <a:lstStyle/>
          <a:p>
            <a:r>
              <a:rPr smtClean="0">
                <a:effectLst>
                  <a:outerShdw blurRad="38100" dist="38100" dir="2700000" algn="tl">
                    <a:srgbClr val="000000">
                      <a:alpha val="43137"/>
                    </a:srgbClr>
                  </a:outerShdw>
                </a:effectLst>
              </a:rPr>
              <a:t>"Memory Loss"</a:t>
            </a:r>
            <a:endParaRPr lang="en-US" dirty="0">
              <a:effectLst>
                <a:outerShdw blurRad="38100" dist="38100" dir="2700000" algn="tl">
                  <a:srgbClr val="000000">
                    <a:alpha val="43137"/>
                  </a:srgbClr>
                </a:outerShdw>
              </a:effectLst>
            </a:endParaRPr>
          </a:p>
        </p:txBody>
      </p:sp>
    </p:spTree>
  </p:cSld>
  <p:clrMapOvr>
    <a:masterClrMapping/>
  </p:clrMapOvr>
  <p:transition advTm="5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fontScale="62500" lnSpcReduction="20000"/>
          </a:bodyPr>
          <a:lstStyle/>
          <a:p>
            <a:pPr algn="ctr">
              <a:buNone/>
            </a:pPr>
            <a:r>
              <a:rPr lang="en-US" dirty="0" smtClean="0"/>
              <a:t>Work Cited</a:t>
            </a:r>
          </a:p>
          <a:p>
            <a:pPr>
              <a:buNone/>
            </a:pPr>
            <a:r>
              <a:rPr lang="en-US" dirty="0" err="1" smtClean="0"/>
              <a:t>Chouard</a:t>
            </a:r>
            <a:r>
              <a:rPr lang="en-US" dirty="0" smtClean="0"/>
              <a:t>, Geraldine. “Sew to Speak: Text and Textile in Eudora Welty.” </a:t>
            </a:r>
            <a:r>
              <a:rPr lang="en-US" u="sng" dirty="0" smtClean="0"/>
              <a:t>South Atlantic Review</a:t>
            </a:r>
            <a:r>
              <a:rPr lang="en-US" dirty="0" smtClean="0"/>
              <a:t> 63.2 (1998): 7 – 26. </a:t>
            </a:r>
            <a:r>
              <a:rPr lang="en-US" u="sng" dirty="0" smtClean="0"/>
              <a:t>JSTOR</a:t>
            </a:r>
            <a:r>
              <a:rPr lang="en-US" dirty="0" smtClean="0"/>
              <a:t>. Liberty University Lib., Liberty U, Lynchburg, VA. 12 February 2008 &lt;http://www.jstor.org&gt;.</a:t>
            </a:r>
          </a:p>
          <a:p>
            <a:pPr>
              <a:buNone/>
            </a:pPr>
            <a:endParaRPr lang="en-US" dirty="0" smtClean="0"/>
          </a:p>
          <a:p>
            <a:pPr>
              <a:buNone/>
            </a:pPr>
            <a:r>
              <a:rPr lang="en-US" dirty="0" err="1" smtClean="0"/>
              <a:t>Kreyling</a:t>
            </a:r>
            <a:r>
              <a:rPr lang="en-US" dirty="0" smtClean="0"/>
              <a:t>, Michael. </a:t>
            </a:r>
            <a:r>
              <a:rPr lang="en-US" u="sng" dirty="0" smtClean="0"/>
              <a:t>Understanding Eudora Welty</a:t>
            </a:r>
            <a:r>
              <a:rPr lang="en-US" dirty="0" smtClean="0"/>
              <a:t>. Columbia: University of South Carolina P, 1999.</a:t>
            </a:r>
          </a:p>
          <a:p>
            <a:pPr>
              <a:buNone/>
            </a:pPr>
            <a:endParaRPr lang="en-US" dirty="0" smtClean="0"/>
          </a:p>
          <a:p>
            <a:pPr>
              <a:buNone/>
            </a:pPr>
            <a:r>
              <a:rPr lang="en-US" dirty="0" smtClean="0"/>
              <a:t>Hobson</a:t>
            </a:r>
            <a:r>
              <a:rPr lang="en-US" dirty="0" smtClean="0"/>
              <a:t>, Fred. </a:t>
            </a:r>
            <a:r>
              <a:rPr lang="en-US" u="sng" dirty="0" smtClean="0"/>
              <a:t>The Southern Writer in the Postmodern World</a:t>
            </a:r>
            <a:r>
              <a:rPr lang="en-US" dirty="0" smtClean="0"/>
              <a:t>. Atlanta: University of Georgia P, 1991.</a:t>
            </a:r>
          </a:p>
          <a:p>
            <a:pPr>
              <a:buNone/>
            </a:pPr>
            <a:endParaRPr lang="en-US" dirty="0" smtClean="0"/>
          </a:p>
          <a:p>
            <a:pPr>
              <a:buNone/>
            </a:pPr>
            <a:r>
              <a:rPr lang="en-US" dirty="0" smtClean="0"/>
              <a:t>Mortimer</a:t>
            </a:r>
            <a:r>
              <a:rPr lang="en-US" dirty="0" smtClean="0"/>
              <a:t>, Gail L. “Image and Myth in Eudora Welty’s </a:t>
            </a:r>
            <a:r>
              <a:rPr lang="en-US" u="sng" dirty="0" smtClean="0"/>
              <a:t>The Optimist’s Daughter</a:t>
            </a:r>
            <a:r>
              <a:rPr lang="en-US" dirty="0" smtClean="0"/>
              <a:t>.” </a:t>
            </a:r>
            <a:r>
              <a:rPr lang="en-US" u="sng" dirty="0" smtClean="0"/>
              <a:t>American Literature</a:t>
            </a:r>
            <a:r>
              <a:rPr lang="en-US" dirty="0" smtClean="0"/>
              <a:t> 62.4 (1990): 617 – 633. </a:t>
            </a:r>
            <a:r>
              <a:rPr lang="en-US" u="sng" dirty="0" smtClean="0"/>
              <a:t>JSTOR</a:t>
            </a:r>
            <a:r>
              <a:rPr lang="en-US" dirty="0" smtClean="0"/>
              <a:t>. Liberty University Lib., Liberty U, Lynchburg, VA. 12 February 2008 &lt;http://www.jstor.org&gt;.</a:t>
            </a:r>
          </a:p>
          <a:p>
            <a:pPr>
              <a:buNone/>
            </a:pPr>
            <a:endParaRPr lang="en-US" dirty="0" smtClean="0"/>
          </a:p>
          <a:p>
            <a:pPr>
              <a:buNone/>
            </a:pPr>
            <a:r>
              <a:rPr lang="en-US" dirty="0" err="1" smtClean="0"/>
              <a:t>Skei</a:t>
            </a:r>
            <a:r>
              <a:rPr lang="en-US" dirty="0" smtClean="0"/>
              <a:t>, Hans H. “The Last Rose of Mount </a:t>
            </a:r>
            <a:r>
              <a:rPr lang="en-US" dirty="0" err="1" smtClean="0"/>
              <a:t>Salus</a:t>
            </a:r>
            <a:r>
              <a:rPr lang="en-US" dirty="0" smtClean="0"/>
              <a:t>.” </a:t>
            </a:r>
            <a:r>
              <a:rPr lang="en-US" u="sng" dirty="0" smtClean="0"/>
              <a:t>The Late Novels of Eudora Welty</a:t>
            </a:r>
            <a:r>
              <a:rPr lang="en-US" dirty="0" smtClean="0"/>
              <a:t>.  Ed. Jan </a:t>
            </a:r>
            <a:r>
              <a:rPr lang="en-US" dirty="0" err="1" smtClean="0"/>
              <a:t>Nordby</a:t>
            </a:r>
            <a:r>
              <a:rPr lang="en-US" dirty="0" smtClean="0"/>
              <a:t> </a:t>
            </a:r>
            <a:r>
              <a:rPr lang="en-US" dirty="0" err="1" smtClean="0"/>
              <a:t>Gretlund</a:t>
            </a:r>
            <a:r>
              <a:rPr lang="en-US" dirty="0" smtClean="0"/>
              <a:t> and Karl-Heinz </a:t>
            </a:r>
            <a:r>
              <a:rPr lang="en-US" dirty="0" err="1" smtClean="0"/>
              <a:t>Westarp</a:t>
            </a:r>
            <a:r>
              <a:rPr lang="en-US" dirty="0" smtClean="0"/>
              <a:t>. Columbia: University of South Carolina P, 1998. 122 – 133.</a:t>
            </a:r>
          </a:p>
          <a:p>
            <a:pPr>
              <a:buNone/>
            </a:pPr>
            <a:endParaRPr lang="en-US" dirty="0" smtClean="0"/>
          </a:p>
          <a:p>
            <a:pPr>
              <a:buNone/>
            </a:pPr>
            <a:r>
              <a:rPr lang="en-US" dirty="0" smtClean="0"/>
              <a:t>Welty</a:t>
            </a:r>
            <a:r>
              <a:rPr lang="en-US" dirty="0" smtClean="0"/>
              <a:t>, Eudora. </a:t>
            </a:r>
            <a:r>
              <a:rPr lang="en-US" u="sng" dirty="0" smtClean="0"/>
              <a:t>The Optimist’s Daughter</a:t>
            </a:r>
            <a:r>
              <a:rPr lang="en-US" dirty="0" smtClean="0"/>
              <a:t>. New York: Vintage Books, 1969. </a:t>
            </a:r>
          </a:p>
          <a:p>
            <a:endParaRPr lang="en-US" dirty="0"/>
          </a:p>
        </p:txBody>
      </p:sp>
      <p:sp>
        <p:nvSpPr>
          <p:cNvPr id="3" name="Title 2"/>
          <p:cNvSpPr>
            <a:spLocks noGrp="1"/>
          </p:cNvSpPr>
          <p:nvPr>
            <p:ph type="title"/>
          </p:nvPr>
        </p:nvSpPr>
        <p:spPr/>
        <p:txBody>
          <a:bodyPr/>
          <a:lstStyle/>
          <a:p>
            <a:pPr algn="ctr"/>
            <a:r>
              <a:rPr smtClean="0">
                <a:effectLst>
                  <a:outerShdw blurRad="38100" dist="38100" dir="2700000" algn="tl">
                    <a:srgbClr val="000000">
                      <a:alpha val="43137"/>
                    </a:srgbClr>
                  </a:outerShdw>
                </a:effectLst>
              </a:rPr>
              <a:t>Works C</a:t>
            </a:r>
            <a:r>
              <a:rPr lang="en-US" dirty="0" err="1" smtClean="0">
                <a:effectLst>
                  <a:outerShdw blurRad="38100" dist="38100" dir="2700000" algn="tl">
                    <a:srgbClr val="000000">
                      <a:alpha val="43137"/>
                    </a:srgbClr>
                  </a:outerShdw>
                </a:effectLst>
              </a:rPr>
              <a:t>i</a:t>
            </a:r>
            <a:r>
              <a:rPr smtClean="0">
                <a:effectLst>
                  <a:outerShdw blurRad="38100" dist="38100" dir="2700000" algn="tl">
                    <a:srgbClr val="000000">
                      <a:alpha val="43137"/>
                    </a:srgbClr>
                  </a:outerShdw>
                </a:effectLst>
              </a:rPr>
              <a:t>ted and Bibliography </a:t>
            </a:r>
            <a:endParaRPr lang="en-US" dirty="0">
              <a:effectLst>
                <a:outerShdw blurRad="38100" dist="38100" dir="2700000" algn="tl">
                  <a:srgbClr val="000000">
                    <a:alpha val="43137"/>
                  </a:srgbClr>
                </a:outerShdw>
              </a:effectLst>
            </a:endParaRPr>
          </a:p>
        </p:txBody>
      </p:sp>
    </p:spTree>
  </p:cSld>
  <p:clrMapOvr>
    <a:masterClrMapping/>
  </p:clrMapOvr>
  <p:transition advTm="7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anley Von Medvey.jpg"/>
          <p:cNvPicPr>
            <a:picLocks noGrp="1" noChangeAspect="1"/>
          </p:cNvPicPr>
          <p:nvPr>
            <p:ph idx="1"/>
          </p:nvPr>
        </p:nvPicPr>
        <p:blipFill>
          <a:blip r:embed="rId2"/>
          <a:stretch>
            <a:fillRect/>
          </a:stretch>
        </p:blipFill>
        <p:spPr>
          <a:xfrm>
            <a:off x="990600" y="1752600"/>
            <a:ext cx="2337048" cy="3124200"/>
          </a:xfrm>
        </p:spPr>
      </p:pic>
      <p:sp>
        <p:nvSpPr>
          <p:cNvPr id="3" name="Title 2"/>
          <p:cNvSpPr>
            <a:spLocks noGrp="1"/>
          </p:cNvSpPr>
          <p:nvPr>
            <p:ph type="title"/>
          </p:nvPr>
        </p:nvSpPr>
        <p:spPr/>
        <p:txBody>
          <a:bodyPr>
            <a:normAutofit fontScale="90000"/>
          </a:bodyPr>
          <a:lstStyle/>
          <a:p>
            <a:pPr algn="ctr"/>
            <a:r>
              <a:rPr smtClean="0">
                <a:effectLst>
                  <a:outerShdw blurRad="38100" dist="38100" dir="2700000" algn="tl">
                    <a:srgbClr val="000000">
                      <a:alpha val="43137"/>
                    </a:srgbClr>
                  </a:outerShdw>
                </a:effectLst>
              </a:rPr>
              <a:t>Welty, Southern Literature, and Postmodern Reality </a:t>
            </a:r>
            <a:endParaRPr lang="en-US" dirty="0">
              <a:effectLst>
                <a:outerShdw blurRad="38100" dist="38100" dir="2700000" algn="tl">
                  <a:srgbClr val="000000">
                    <a:alpha val="43137"/>
                  </a:srgbClr>
                </a:outerShdw>
              </a:effectLst>
            </a:endParaRPr>
          </a:p>
        </p:txBody>
      </p:sp>
      <p:sp>
        <p:nvSpPr>
          <p:cNvPr id="7" name="TextBox 6"/>
          <p:cNvSpPr txBox="1"/>
          <p:nvPr/>
        </p:nvSpPr>
        <p:spPr>
          <a:xfrm>
            <a:off x="3886200" y="1676400"/>
            <a:ext cx="4114800" cy="4678204"/>
          </a:xfrm>
          <a:prstGeom prst="rect">
            <a:avLst/>
          </a:prstGeom>
          <a:noFill/>
        </p:spPr>
        <p:txBody>
          <a:bodyPr wrap="square" rtlCol="0">
            <a:spAutoFit/>
          </a:bodyPr>
          <a:lstStyle/>
          <a:p>
            <a:r>
              <a:rPr lang="en-US" sz="1400" dirty="0" smtClean="0"/>
              <a:t>        There </a:t>
            </a:r>
            <a:r>
              <a:rPr lang="en-US" sz="1400" dirty="0"/>
              <a:t>is little question that Eudora Welty holds her place in a long and luminous line of southern writers.  With few exceptions, her works deal consistently with those issues and characteristics for which southern writers are distinguished, traits such as realistic setting, strong family ties, and a powerful sense of the past.  Welty’s novel </a:t>
            </a:r>
            <a:r>
              <a:rPr lang="en-US" sz="1400" i="1" dirty="0"/>
              <a:t>The Optimist’s Daughter</a:t>
            </a:r>
            <a:r>
              <a:rPr lang="en-US" sz="1400" dirty="0"/>
              <a:t> is no exception to these typical traits.  </a:t>
            </a:r>
            <a:endParaRPr lang="en-US" sz="1400" dirty="0" smtClean="0"/>
          </a:p>
          <a:p>
            <a:r>
              <a:rPr lang="en-US" sz="1400" dirty="0"/>
              <a:t> </a:t>
            </a:r>
            <a:r>
              <a:rPr lang="en-US" sz="1400" dirty="0" smtClean="0"/>
              <a:t>      Yet</a:t>
            </a:r>
            <a:r>
              <a:rPr lang="en-US" sz="1400" dirty="0"/>
              <a:t>, for all of its traditional features, Welty’s work raises what some could argue are distinctively contemporary and postmodern subjects by seriously challenging the construction of human reality.  Furthermore, the disposition of southern literature lends itself to a close connection with a </a:t>
            </a:r>
            <a:r>
              <a:rPr lang="en-US" sz="1400" dirty="0" err="1"/>
              <a:t>postmodernity</a:t>
            </a:r>
            <a:r>
              <a:rPr lang="en-US" sz="1400" dirty="0"/>
              <a:t>, a notion illustrated and strengthened throughout Welty’s </a:t>
            </a:r>
            <a:r>
              <a:rPr lang="en-US" sz="1400" i="1" dirty="0"/>
              <a:t>The Optimist’s Daughter</a:t>
            </a:r>
            <a:r>
              <a:rPr lang="en-US" sz="1400" dirty="0"/>
              <a:t> by the construction of reality through Laurel’s memory and the </a:t>
            </a:r>
            <a:r>
              <a:rPr lang="en-US" sz="1400" dirty="0" smtClean="0"/>
              <a:t>“quilting” </a:t>
            </a:r>
            <a:r>
              <a:rPr lang="en-US" sz="1400" dirty="0"/>
              <a:t>together of words to create meaning. </a:t>
            </a:r>
          </a:p>
          <a:p>
            <a:endParaRPr lang="en-US" dirty="0"/>
          </a:p>
        </p:txBody>
      </p:sp>
      <p:sp>
        <p:nvSpPr>
          <p:cNvPr id="8" name="TextBox 7"/>
          <p:cNvSpPr txBox="1"/>
          <p:nvPr/>
        </p:nvSpPr>
        <p:spPr>
          <a:xfrm>
            <a:off x="914400" y="5105400"/>
            <a:ext cx="2514600" cy="338554"/>
          </a:xfrm>
          <a:prstGeom prst="rect">
            <a:avLst/>
          </a:prstGeom>
          <a:noFill/>
        </p:spPr>
        <p:txBody>
          <a:bodyPr wrap="square" rtlCol="0">
            <a:spAutoFit/>
          </a:bodyPr>
          <a:lstStyle/>
          <a:p>
            <a:r>
              <a:rPr lang="en-US" sz="800" dirty="0" smtClean="0"/>
              <a:t>Eudora Welty</a:t>
            </a:r>
          </a:p>
          <a:p>
            <a:r>
              <a:rPr lang="en-US" sz="800" dirty="0" smtClean="0"/>
              <a:t>Photo by Stanley Von </a:t>
            </a:r>
            <a:r>
              <a:rPr lang="en-US" sz="800" dirty="0" err="1" smtClean="0"/>
              <a:t>Medvey</a:t>
            </a:r>
            <a:r>
              <a:rPr lang="en-US" sz="800" dirty="0" smtClean="0"/>
              <a:t> </a:t>
            </a:r>
            <a:endParaRPr lang="en-US" sz="800" dirty="0"/>
          </a:p>
        </p:txBody>
      </p:sp>
    </p:spTree>
  </p:cSld>
  <p:clrMapOvr>
    <a:masterClrMapping/>
  </p:clrMapOvr>
  <p:transition advTm="18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3429000" cy="3810000"/>
          </a:xfrm>
        </p:spPr>
        <p:txBody>
          <a:bodyPr>
            <a:normAutofit fontScale="70000" lnSpcReduction="20000"/>
          </a:bodyPr>
          <a:lstStyle/>
          <a:p>
            <a:pPr lvl="2">
              <a:buNone/>
            </a:pPr>
            <a:r>
              <a:rPr lang="en-US" sz="2600" dirty="0" smtClean="0"/>
              <a:t>	According to Fred </a:t>
            </a:r>
            <a:r>
              <a:rPr lang="en-US" sz="2600" dirty="0" smtClean="0"/>
              <a:t>Hobson in his work </a:t>
            </a:r>
            <a:r>
              <a:rPr lang="en-US" sz="2600" i="1" dirty="0" smtClean="0"/>
              <a:t>The Southern Writer in the Postmodern World</a:t>
            </a:r>
            <a:r>
              <a:rPr lang="en-US" sz="2600" dirty="0" smtClean="0"/>
              <a:t>, </a:t>
            </a:r>
            <a:r>
              <a:rPr lang="en-US" sz="2600" dirty="0" smtClean="0"/>
              <a:t>the south and its literature is usually characterized, among other things, by a “tragic sense;” and, like postmodern writers, southern authors have used this tragic self-awareness as an opportunity for </a:t>
            </a:r>
            <a:r>
              <a:rPr lang="en-US" sz="2600" dirty="0" smtClean="0"/>
              <a:t>art (3-4). </a:t>
            </a:r>
            <a:endParaRPr lang="en-US" sz="2600" dirty="0" smtClean="0"/>
          </a:p>
          <a:p>
            <a:pPr lvl="2">
              <a:buNone/>
            </a:pPr>
            <a:endParaRPr lang="en-US" dirty="0" smtClean="0"/>
          </a:p>
        </p:txBody>
      </p:sp>
      <p:sp>
        <p:nvSpPr>
          <p:cNvPr id="3" name="Title 2"/>
          <p:cNvSpPr>
            <a:spLocks noGrp="1"/>
          </p:cNvSpPr>
          <p:nvPr>
            <p:ph type="title"/>
          </p:nvPr>
        </p:nvSpPr>
        <p:spPr/>
        <p:txBody>
          <a:bodyPr/>
          <a:lstStyle/>
          <a:p>
            <a:pPr algn="ctr"/>
            <a:r>
              <a:rPr smtClean="0">
                <a:effectLst>
                  <a:outerShdw blurRad="38100" dist="38100" dir="2700000" algn="tl">
                    <a:srgbClr val="000000">
                      <a:alpha val="43137"/>
                    </a:srgbClr>
                  </a:outerShdw>
                </a:effectLst>
              </a:rPr>
              <a:t>The Southern Writer</a:t>
            </a:r>
            <a:endParaRPr lang="en-US" dirty="0">
              <a:effectLst>
                <a:outerShdw blurRad="38100" dist="38100" dir="2700000" algn="tl">
                  <a:srgbClr val="000000">
                    <a:alpha val="43137"/>
                  </a:srgbClr>
                </a:outerShdw>
              </a:effectLst>
            </a:endParaRPr>
          </a:p>
        </p:txBody>
      </p:sp>
      <p:pic>
        <p:nvPicPr>
          <p:cNvPr id="4" name="Picture 3" descr="Alexander Gardner.jpg"/>
          <p:cNvPicPr>
            <a:picLocks noChangeAspect="1"/>
          </p:cNvPicPr>
          <p:nvPr/>
        </p:nvPicPr>
        <p:blipFill>
          <a:blip r:embed="rId2"/>
          <a:stretch>
            <a:fillRect/>
          </a:stretch>
        </p:blipFill>
        <p:spPr>
          <a:xfrm>
            <a:off x="4114800" y="1600200"/>
            <a:ext cx="3086100" cy="2468880"/>
          </a:xfrm>
          <a:prstGeom prst="rect">
            <a:avLst/>
          </a:prstGeom>
        </p:spPr>
      </p:pic>
      <p:sp>
        <p:nvSpPr>
          <p:cNvPr id="5" name="TextBox 4"/>
          <p:cNvSpPr txBox="1"/>
          <p:nvPr/>
        </p:nvSpPr>
        <p:spPr>
          <a:xfrm>
            <a:off x="3581400" y="4724400"/>
            <a:ext cx="4572000" cy="1477328"/>
          </a:xfrm>
          <a:prstGeom prst="rect">
            <a:avLst/>
          </a:prstGeom>
          <a:noFill/>
        </p:spPr>
        <p:txBody>
          <a:bodyPr wrap="square" rtlCol="0">
            <a:spAutoFit/>
          </a:bodyPr>
          <a:lstStyle/>
          <a:p>
            <a:r>
              <a:rPr lang="en-US" dirty="0" smtClean="0"/>
              <a:t>Welty’s </a:t>
            </a:r>
            <a:r>
              <a:rPr lang="en-US" i="1" dirty="0" smtClean="0"/>
              <a:t>The Optimist’s Daughter </a:t>
            </a:r>
            <a:r>
              <a:rPr lang="en-US" dirty="0" smtClean="0"/>
              <a:t>corresponds with the characteristics of  southern literature,  including the impression of defeat that southern and postmodern literature share.</a:t>
            </a:r>
            <a:endParaRPr lang="en-US" dirty="0"/>
          </a:p>
        </p:txBody>
      </p:sp>
      <p:sp>
        <p:nvSpPr>
          <p:cNvPr id="6" name="TextBox 5"/>
          <p:cNvSpPr txBox="1"/>
          <p:nvPr/>
        </p:nvSpPr>
        <p:spPr>
          <a:xfrm>
            <a:off x="5029200" y="4114800"/>
            <a:ext cx="1114408" cy="338554"/>
          </a:xfrm>
          <a:prstGeom prst="rect">
            <a:avLst/>
          </a:prstGeom>
          <a:noFill/>
        </p:spPr>
        <p:txBody>
          <a:bodyPr wrap="none" rtlCol="0">
            <a:spAutoFit/>
          </a:bodyPr>
          <a:lstStyle/>
          <a:p>
            <a:r>
              <a:rPr lang="en-US" sz="800" dirty="0" smtClean="0"/>
              <a:t>A Confederate Grave</a:t>
            </a:r>
          </a:p>
          <a:p>
            <a:r>
              <a:rPr lang="en-US" sz="800" dirty="0" smtClean="0"/>
              <a:t>Alexander Gardner</a:t>
            </a:r>
            <a:endParaRPr lang="en-US" sz="800" dirty="0"/>
          </a:p>
        </p:txBody>
      </p:sp>
    </p:spTree>
  </p:cSld>
  <p:clrMapOvr>
    <a:masterClrMapping/>
  </p:clrMapOvr>
  <p:transition advTm="17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458200" cy="1676400"/>
          </a:xfrm>
        </p:spPr>
        <p:txBody>
          <a:bodyPr>
            <a:normAutofit/>
          </a:bodyPr>
          <a:lstStyle/>
          <a:p>
            <a:pPr>
              <a:buNone/>
            </a:pPr>
            <a:r>
              <a:rPr lang="en-US" sz="2200" dirty="0" smtClean="0"/>
              <a:t>	Furthermore, </a:t>
            </a:r>
            <a:r>
              <a:rPr lang="en-US" sz="2200" i="1" dirty="0" smtClean="0"/>
              <a:t>The Optimist’s Daughter </a:t>
            </a:r>
            <a:r>
              <a:rPr lang="en-US" sz="2200" dirty="0" smtClean="0"/>
              <a:t>ventures further into postmodern territory by emphasizing the construction of reality through the main character Laurel’s memory and the past—a medium that is ultimately unreliable and subjective. </a:t>
            </a:r>
            <a:endParaRPr lang="en-US" sz="2200" dirty="0"/>
          </a:p>
        </p:txBody>
      </p:sp>
      <p:sp>
        <p:nvSpPr>
          <p:cNvPr id="3" name="Title 2"/>
          <p:cNvSpPr>
            <a:spLocks noGrp="1"/>
          </p:cNvSpPr>
          <p:nvPr>
            <p:ph type="title"/>
          </p:nvPr>
        </p:nvSpPr>
        <p:spPr>
          <a:xfrm>
            <a:off x="457200" y="381000"/>
            <a:ext cx="8229600" cy="1219200"/>
          </a:xfrm>
        </p:spPr>
        <p:txBody>
          <a:bodyPr>
            <a:normAutofit fontScale="90000"/>
          </a:bodyPr>
          <a:lstStyle/>
          <a:p>
            <a:pPr algn="ctr"/>
            <a:r>
              <a:rPr i="1" smtClean="0">
                <a:effectLst>
                  <a:outerShdw blurRad="38100" dist="38100" dir="2700000" algn="tl">
                    <a:srgbClr val="000000">
                      <a:alpha val="43137"/>
                    </a:srgbClr>
                  </a:outerShdw>
                </a:effectLst>
              </a:rPr>
              <a:t>The Optimist's Daughter </a:t>
            </a:r>
            <a:r>
              <a:rPr smtClean="0">
                <a:effectLst>
                  <a:outerShdw blurRad="38100" dist="38100" dir="2700000" algn="tl">
                    <a:srgbClr val="000000">
                      <a:alpha val="43137"/>
                    </a:srgbClr>
                  </a:outerShdw>
                </a:effectLst>
              </a:rPr>
              <a:t>and its postmodern place</a:t>
            </a:r>
            <a:endParaRPr lang="en-US" dirty="0">
              <a:effectLst>
                <a:outerShdw blurRad="38100" dist="38100" dir="2700000" algn="tl">
                  <a:srgbClr val="000000">
                    <a:alpha val="43137"/>
                  </a:srgbClr>
                </a:outerShdw>
              </a:effectLst>
            </a:endParaRPr>
          </a:p>
        </p:txBody>
      </p:sp>
      <p:pic>
        <p:nvPicPr>
          <p:cNvPr id="4" name="Picture 3" descr="dali.bmp"/>
          <p:cNvPicPr>
            <a:picLocks noChangeAspect="1"/>
          </p:cNvPicPr>
          <p:nvPr/>
        </p:nvPicPr>
        <p:blipFill>
          <a:blip r:embed="rId2"/>
          <a:stretch>
            <a:fillRect/>
          </a:stretch>
        </p:blipFill>
        <p:spPr>
          <a:xfrm>
            <a:off x="762000" y="3200400"/>
            <a:ext cx="4310950" cy="3292506"/>
          </a:xfrm>
          <a:prstGeom prst="rect">
            <a:avLst/>
          </a:prstGeom>
        </p:spPr>
      </p:pic>
      <p:sp>
        <p:nvSpPr>
          <p:cNvPr id="5" name="TextBox 4"/>
          <p:cNvSpPr txBox="1"/>
          <p:nvPr/>
        </p:nvSpPr>
        <p:spPr>
          <a:xfrm>
            <a:off x="5410201" y="3886200"/>
            <a:ext cx="3352800" cy="523220"/>
          </a:xfrm>
          <a:prstGeom prst="rect">
            <a:avLst/>
          </a:prstGeom>
          <a:noFill/>
        </p:spPr>
        <p:txBody>
          <a:bodyPr wrap="square" rtlCol="0">
            <a:spAutoFit/>
          </a:bodyPr>
          <a:lstStyle/>
          <a:p>
            <a:r>
              <a:rPr lang="en-US" sz="1400" dirty="0" smtClean="0"/>
              <a:t>“The Disintegration of the Persistence of Memory” by Salvador Dali</a:t>
            </a:r>
            <a:endParaRPr lang="en-US" sz="1400" dirty="0"/>
          </a:p>
        </p:txBody>
      </p:sp>
    </p:spTree>
  </p:cSld>
  <p:clrMapOvr>
    <a:masterClrMapping/>
  </p:clrMapOvr>
  <p:transition advTm="15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638800" cy="2590800"/>
          </a:xfrm>
        </p:spPr>
        <p:txBody>
          <a:bodyPr>
            <a:normAutofit/>
          </a:bodyPr>
          <a:lstStyle/>
          <a:p>
            <a:pPr>
              <a:buNone/>
            </a:pPr>
            <a:r>
              <a:rPr lang="en-US" sz="2000" dirty="0" smtClean="0"/>
              <a:t>	The ability to construct one’s reality, through memory or otherwise, is a postmodern device; however, the limitations and instability of reminiscence calls into question an individual’s ability either to correctly recall the past or  truthfully know the present:</a:t>
            </a:r>
            <a:endParaRPr lang="en-US" sz="2000" dirty="0"/>
          </a:p>
        </p:txBody>
      </p:sp>
      <p:sp>
        <p:nvSpPr>
          <p:cNvPr id="3" name="Title 2"/>
          <p:cNvSpPr>
            <a:spLocks noGrp="1"/>
          </p:cNvSpPr>
          <p:nvPr>
            <p:ph type="title"/>
          </p:nvPr>
        </p:nvSpPr>
        <p:spPr/>
        <p:txBody>
          <a:bodyPr/>
          <a:lstStyle/>
          <a:p>
            <a:pPr algn="ctr"/>
            <a:r>
              <a:rPr smtClean="0">
                <a:effectLst>
                  <a:outerShdw blurRad="38100" dist="38100" dir="2700000" algn="tl">
                    <a:srgbClr val="000000">
                      <a:alpha val="43137"/>
                    </a:srgbClr>
                  </a:outerShdw>
                </a:effectLst>
              </a:rPr>
              <a:t>Memory: A "Velvety Cloak of Words"</a:t>
            </a:r>
            <a:endParaRPr lang="en-US" dirty="0">
              <a:effectLst>
                <a:outerShdw blurRad="38100" dist="38100" dir="2700000" algn="tl">
                  <a:srgbClr val="000000">
                    <a:alpha val="43137"/>
                  </a:srgbClr>
                </a:outerShdw>
              </a:effectLst>
            </a:endParaRPr>
          </a:p>
        </p:txBody>
      </p:sp>
      <p:sp>
        <p:nvSpPr>
          <p:cNvPr id="4" name="TextBox 3"/>
          <p:cNvSpPr txBox="1"/>
          <p:nvPr/>
        </p:nvSpPr>
        <p:spPr>
          <a:xfrm>
            <a:off x="3657600" y="3810000"/>
            <a:ext cx="4953000" cy="2369880"/>
          </a:xfrm>
          <a:prstGeom prst="rect">
            <a:avLst/>
          </a:prstGeom>
          <a:noFill/>
        </p:spPr>
        <p:txBody>
          <a:bodyPr wrap="square" rtlCol="0">
            <a:spAutoFit/>
          </a:bodyPr>
          <a:lstStyle/>
          <a:p>
            <a:r>
              <a:rPr lang="en-US" i="1" dirty="0" smtClean="0"/>
              <a:t>When Laurel was a child . . . She closed her eyes like this and the rhythmic, nighttime sound of the two beloved reading voices came rising in turn up the stairs every night to reach her . . . She was sent to sleep under a velvety cloak of works, richly patterned and stitched with gold, straight out of a fairy tale . . .  </a:t>
            </a:r>
          </a:p>
          <a:p>
            <a:endParaRPr lang="en-US" sz="1100" i="1" dirty="0"/>
          </a:p>
          <a:p>
            <a:r>
              <a:rPr lang="en-US" sz="1100" i="1" dirty="0" smtClean="0"/>
              <a:t>The Optimist’s Daughter 57</a:t>
            </a:r>
            <a:endParaRPr lang="en-US" sz="1100" i="1" dirty="0"/>
          </a:p>
        </p:txBody>
      </p:sp>
      <p:pic>
        <p:nvPicPr>
          <p:cNvPr id="5" name="Picture 4" descr="andy worhol.bmp"/>
          <p:cNvPicPr>
            <a:picLocks noChangeAspect="1"/>
          </p:cNvPicPr>
          <p:nvPr/>
        </p:nvPicPr>
        <p:blipFill>
          <a:blip r:embed="rId2"/>
          <a:stretch>
            <a:fillRect/>
          </a:stretch>
        </p:blipFill>
        <p:spPr>
          <a:xfrm>
            <a:off x="609600" y="3657600"/>
            <a:ext cx="2895600" cy="2195830"/>
          </a:xfrm>
          <a:prstGeom prst="rect">
            <a:avLst/>
          </a:prstGeom>
        </p:spPr>
      </p:pic>
      <p:sp>
        <p:nvSpPr>
          <p:cNvPr id="6" name="TextBox 5"/>
          <p:cNvSpPr txBox="1"/>
          <p:nvPr/>
        </p:nvSpPr>
        <p:spPr>
          <a:xfrm>
            <a:off x="1143000" y="5943600"/>
            <a:ext cx="1287532" cy="215444"/>
          </a:xfrm>
          <a:prstGeom prst="rect">
            <a:avLst/>
          </a:prstGeom>
          <a:noFill/>
        </p:spPr>
        <p:txBody>
          <a:bodyPr wrap="none" rtlCol="0">
            <a:spAutoFit/>
          </a:bodyPr>
          <a:lstStyle/>
          <a:p>
            <a:r>
              <a:rPr lang="en-US" sz="800" dirty="0" smtClean="0"/>
              <a:t>“Sleep” by Andy </a:t>
            </a:r>
            <a:r>
              <a:rPr lang="en-US" sz="800" dirty="0" err="1" smtClean="0"/>
              <a:t>Worhol</a:t>
            </a:r>
            <a:r>
              <a:rPr lang="en-US" sz="800" dirty="0" smtClean="0"/>
              <a:t> </a:t>
            </a:r>
            <a:endParaRPr lang="en-US" sz="800" dirty="0"/>
          </a:p>
        </p:txBody>
      </p:sp>
    </p:spTree>
  </p:cSld>
  <p:clrMapOvr>
    <a:masterClrMapping/>
  </p:clrMapOvr>
  <p:transition advTm="18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191000" cy="4648200"/>
          </a:xfrm>
        </p:spPr>
        <p:txBody>
          <a:bodyPr>
            <a:normAutofit/>
          </a:bodyPr>
          <a:lstStyle/>
          <a:p>
            <a:pPr>
              <a:buNone/>
            </a:pPr>
            <a:r>
              <a:rPr lang="en-US" sz="2000" dirty="0" smtClean="0"/>
              <a:t>	Furthermore, a postmodern reading of Welty’s text would question whether the reader’s sympathy is manipulated to adopt Laurel’s rendering and interpretation of her past and present realities.  The only versions of events afforded to the reader are those given by Laurel—calling into question both Laurel’s ability to correctly construct reality, and the manipulation of the narrative voice. </a:t>
            </a:r>
            <a:endParaRPr lang="en-US" sz="2000" dirty="0"/>
          </a:p>
        </p:txBody>
      </p:sp>
      <p:sp>
        <p:nvSpPr>
          <p:cNvPr id="3" name="Title 2"/>
          <p:cNvSpPr>
            <a:spLocks noGrp="1"/>
          </p:cNvSpPr>
          <p:nvPr>
            <p:ph type="title"/>
          </p:nvPr>
        </p:nvSpPr>
        <p:spPr/>
        <p:txBody>
          <a:bodyPr/>
          <a:lstStyle/>
          <a:p>
            <a:pPr algn="ctr"/>
            <a:r>
              <a:rPr smtClean="0">
                <a:effectLst>
                  <a:outerShdw blurRad="38100" dist="38100" dir="2700000" algn="tl">
                    <a:srgbClr val="000000">
                      <a:alpha val="43137"/>
                    </a:srgbClr>
                  </a:outerShdw>
                </a:effectLst>
              </a:rPr>
              <a:t>Reader Sympathy</a:t>
            </a:r>
            <a:endParaRPr lang="en-US" dirty="0">
              <a:effectLst>
                <a:outerShdw blurRad="38100" dist="38100" dir="2700000" algn="tl">
                  <a:srgbClr val="000000">
                    <a:alpha val="43137"/>
                  </a:srgbClr>
                </a:outerShdw>
              </a:effectLst>
            </a:endParaRPr>
          </a:p>
        </p:txBody>
      </p:sp>
      <p:pic>
        <p:nvPicPr>
          <p:cNvPr id="4" name="Picture 3" descr="memory.jpg"/>
          <p:cNvPicPr>
            <a:picLocks noChangeAspect="1"/>
          </p:cNvPicPr>
          <p:nvPr/>
        </p:nvPicPr>
        <p:blipFill>
          <a:blip r:embed="rId2"/>
          <a:stretch>
            <a:fillRect/>
          </a:stretch>
        </p:blipFill>
        <p:spPr>
          <a:xfrm>
            <a:off x="5325444" y="1676400"/>
            <a:ext cx="3250837" cy="4038600"/>
          </a:xfrm>
          <a:prstGeom prst="rect">
            <a:avLst/>
          </a:prstGeom>
        </p:spPr>
      </p:pic>
    </p:spTree>
  </p:cSld>
  <p:clrMapOvr>
    <a:masterClrMapping/>
  </p:clrMapOvr>
  <p:transition advTm="15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0" y="1524000"/>
            <a:ext cx="3733800" cy="4572000"/>
          </a:xfrm>
        </p:spPr>
        <p:txBody>
          <a:bodyPr>
            <a:normAutofit/>
          </a:bodyPr>
          <a:lstStyle/>
          <a:p>
            <a:pPr>
              <a:buNone/>
            </a:pPr>
            <a:r>
              <a:rPr lang="en-US" sz="1800" dirty="0" smtClean="0"/>
              <a:t>	Images of quilts and patchwork are worked throughout </a:t>
            </a:r>
            <a:r>
              <a:rPr lang="en-US" sz="1800" i="1" dirty="0" smtClean="0"/>
              <a:t>The Optimist’s Daughter</a:t>
            </a:r>
            <a:r>
              <a:rPr lang="en-US" sz="1800" dirty="0" smtClean="0"/>
              <a:t>, usually juxtaposed with scenes in which Laurel recalls her past. Several critics have interpreted these images as a symbol of  Laurel’s ability to assemble reality from scraps of memory, and furthermore as a commentary on the manner in which the meanings of words themselves are constructed—that is, pieced together from multiple layers, as opposed to inherently meaningful. </a:t>
            </a:r>
            <a:endParaRPr lang="en-US" sz="1800" dirty="0"/>
          </a:p>
        </p:txBody>
      </p:sp>
      <p:sp>
        <p:nvSpPr>
          <p:cNvPr id="3" name="Title 2"/>
          <p:cNvSpPr>
            <a:spLocks noGrp="1"/>
          </p:cNvSpPr>
          <p:nvPr>
            <p:ph type="title"/>
          </p:nvPr>
        </p:nvSpPr>
        <p:spPr/>
        <p:txBody>
          <a:bodyPr>
            <a:normAutofit fontScale="90000"/>
          </a:bodyPr>
          <a:lstStyle/>
          <a:p>
            <a:pPr algn="ctr"/>
            <a:r>
              <a:rPr smtClean="0">
                <a:effectLst>
                  <a:outerShdw blurRad="38100" dist="38100" dir="2700000" algn="tl">
                    <a:srgbClr val="000000">
                      <a:alpha val="43137"/>
                    </a:srgbClr>
                  </a:outerShdw>
                </a:effectLst>
              </a:rPr>
              <a:t>Grandmother's Quilt: T</a:t>
            </a:r>
            <a:r>
              <a:rPr lang="en-US" dirty="0" smtClean="0">
                <a:effectLst>
                  <a:outerShdw blurRad="38100" dist="38100" dir="2700000" algn="tl">
                    <a:srgbClr val="000000">
                      <a:alpha val="43137"/>
                    </a:srgbClr>
                  </a:outerShdw>
                </a:effectLst>
              </a:rPr>
              <a:t>h</a:t>
            </a:r>
            <a:r>
              <a:rPr smtClean="0">
                <a:effectLst>
                  <a:outerShdw blurRad="38100" dist="38100" dir="2700000" algn="tl">
                    <a:srgbClr val="000000">
                      <a:alpha val="43137"/>
                    </a:srgbClr>
                  </a:outerShdw>
                </a:effectLst>
              </a:rPr>
              <a:t>e construction of Word-Meaning</a:t>
            </a:r>
            <a:endParaRPr lang="en-US" dirty="0">
              <a:effectLst>
                <a:outerShdw blurRad="38100" dist="38100" dir="2700000" algn="tl">
                  <a:srgbClr val="000000">
                    <a:alpha val="43137"/>
                  </a:srgbClr>
                </a:outerShdw>
              </a:effectLst>
            </a:endParaRPr>
          </a:p>
        </p:txBody>
      </p:sp>
      <p:pic>
        <p:nvPicPr>
          <p:cNvPr id="4" name="Picture 3" descr="quilt.jpg"/>
          <p:cNvPicPr>
            <a:picLocks noChangeAspect="1"/>
          </p:cNvPicPr>
          <p:nvPr/>
        </p:nvPicPr>
        <p:blipFill>
          <a:blip r:embed="rId2"/>
          <a:stretch>
            <a:fillRect/>
          </a:stretch>
        </p:blipFill>
        <p:spPr>
          <a:xfrm>
            <a:off x="685800" y="1676400"/>
            <a:ext cx="4159700" cy="3124200"/>
          </a:xfrm>
          <a:prstGeom prst="rect">
            <a:avLst/>
          </a:prstGeom>
        </p:spPr>
      </p:pic>
      <p:sp>
        <p:nvSpPr>
          <p:cNvPr id="5" name="TextBox 4"/>
          <p:cNvSpPr txBox="1"/>
          <p:nvPr/>
        </p:nvSpPr>
        <p:spPr>
          <a:xfrm>
            <a:off x="533400" y="1371600"/>
            <a:ext cx="4038600" cy="215444"/>
          </a:xfrm>
          <a:prstGeom prst="rect">
            <a:avLst/>
          </a:prstGeom>
          <a:noFill/>
        </p:spPr>
        <p:txBody>
          <a:bodyPr wrap="square" rtlCol="0">
            <a:spAutoFit/>
          </a:bodyPr>
          <a:lstStyle/>
          <a:p>
            <a:r>
              <a:rPr lang="en-US" sz="800" dirty="0" smtClean="0"/>
              <a:t>Shoko Kikuchi “The Gate to Another World”.</a:t>
            </a:r>
            <a:endParaRPr lang="en-US" sz="800" dirty="0"/>
          </a:p>
        </p:txBody>
      </p:sp>
      <p:sp>
        <p:nvSpPr>
          <p:cNvPr id="6" name="TextBox 5"/>
          <p:cNvSpPr txBox="1"/>
          <p:nvPr/>
        </p:nvSpPr>
        <p:spPr>
          <a:xfrm>
            <a:off x="533400" y="4953000"/>
            <a:ext cx="4343400" cy="1538883"/>
          </a:xfrm>
          <a:prstGeom prst="rect">
            <a:avLst/>
          </a:prstGeom>
          <a:noFill/>
        </p:spPr>
        <p:txBody>
          <a:bodyPr wrap="square" rtlCol="0">
            <a:spAutoFit/>
          </a:bodyPr>
          <a:lstStyle/>
          <a:p>
            <a:r>
              <a:rPr lang="en-US" sz="1400" i="1" dirty="0" smtClean="0"/>
              <a:t>Welty rarely fails to pursue the thematic suggestiveness of words’ synonyms and homonyms.  She seems vividly aware of the multiplicity of meaning inherent in single words, and her linguistic playfulness creates echoes through our  readings . . . </a:t>
            </a:r>
          </a:p>
          <a:p>
            <a:r>
              <a:rPr lang="en-US" sz="1200" dirty="0" smtClean="0"/>
              <a:t>Gail Mortimer “Image and Myth in Eudora Welty’s </a:t>
            </a:r>
            <a:r>
              <a:rPr lang="en-US" sz="1200" i="1" dirty="0" smtClean="0"/>
              <a:t>The Optimist’s Daughter</a:t>
            </a:r>
            <a:r>
              <a:rPr lang="en-US" sz="1200" dirty="0" smtClean="0"/>
              <a:t>”</a:t>
            </a:r>
            <a:endParaRPr lang="en-US" sz="1200" dirty="0"/>
          </a:p>
        </p:txBody>
      </p:sp>
    </p:spTree>
  </p:cSld>
  <p:clrMapOvr>
    <a:masterClrMapping/>
  </p:clrMapOvr>
  <p:transition advTm="18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733800"/>
            <a:ext cx="8229600" cy="2590800"/>
          </a:xfrm>
        </p:spPr>
        <p:txBody>
          <a:bodyPr>
            <a:normAutofit/>
          </a:bodyPr>
          <a:lstStyle/>
          <a:p>
            <a:pPr>
              <a:buNone/>
            </a:pPr>
            <a:r>
              <a:rPr lang="en-US" sz="2000" dirty="0" smtClean="0"/>
              <a:t>	In giving the reader a character who creates her reality through the constructs of her memory, </a:t>
            </a:r>
            <a:r>
              <a:rPr lang="en-US" sz="2000" i="1" dirty="0" smtClean="0"/>
              <a:t>The Optimist’s Daughter</a:t>
            </a:r>
            <a:r>
              <a:rPr lang="en-US" sz="2000" dirty="0" smtClean="0"/>
              <a:t> takes a dive into the postmodern questions of reality and the individual’s abilities to correctly perceive and relay existence.  By linking memory and story-telling with quilt images, the story conveys the impression that reality, and the words which make up that reality, </a:t>
            </a:r>
            <a:r>
              <a:rPr lang="en-US" sz="2000" dirty="0" smtClean="0"/>
              <a:t>is an essentially two-dimensional </a:t>
            </a:r>
            <a:r>
              <a:rPr lang="en-US" sz="2000" dirty="0" smtClean="0"/>
              <a:t>entity—beautiful on the surface, yet essentially empty. </a:t>
            </a:r>
            <a:endParaRPr lang="en-US" sz="2000" dirty="0"/>
          </a:p>
        </p:txBody>
      </p:sp>
      <p:sp>
        <p:nvSpPr>
          <p:cNvPr id="3" name="Title 2"/>
          <p:cNvSpPr>
            <a:spLocks noGrp="1"/>
          </p:cNvSpPr>
          <p:nvPr>
            <p:ph type="title"/>
          </p:nvPr>
        </p:nvSpPr>
        <p:spPr/>
        <p:txBody>
          <a:bodyPr/>
          <a:lstStyle/>
          <a:p>
            <a:pPr algn="ctr"/>
            <a:r>
              <a:rPr smtClean="0">
                <a:effectLst>
                  <a:outerShdw blurRad="38100" dist="38100" dir="2700000" algn="tl">
                    <a:srgbClr val="000000">
                      <a:alpha val="43137"/>
                    </a:srgbClr>
                  </a:outerShdw>
                </a:effectLst>
              </a:rPr>
              <a:t>The Postmodern Plunge</a:t>
            </a:r>
            <a:endParaRPr lang="en-US" dirty="0">
              <a:effectLst>
                <a:outerShdw blurRad="38100" dist="38100" dir="2700000" algn="tl">
                  <a:srgbClr val="000000">
                    <a:alpha val="43137"/>
                  </a:srgbClr>
                </a:outerShdw>
              </a:effectLst>
            </a:endParaRPr>
          </a:p>
        </p:txBody>
      </p:sp>
      <p:pic>
        <p:nvPicPr>
          <p:cNvPr id="4" name="Picture 3" descr="water-drop.jpg"/>
          <p:cNvPicPr>
            <a:picLocks noChangeAspect="1"/>
          </p:cNvPicPr>
          <p:nvPr/>
        </p:nvPicPr>
        <p:blipFill>
          <a:blip r:embed="rId2"/>
          <a:stretch>
            <a:fillRect/>
          </a:stretch>
        </p:blipFill>
        <p:spPr>
          <a:xfrm>
            <a:off x="762000" y="1447800"/>
            <a:ext cx="4340678" cy="2209800"/>
          </a:xfrm>
          <a:prstGeom prst="rect">
            <a:avLst/>
          </a:prstGeom>
        </p:spPr>
      </p:pic>
      <p:sp>
        <p:nvSpPr>
          <p:cNvPr id="5" name="TextBox 4"/>
          <p:cNvSpPr txBox="1"/>
          <p:nvPr/>
        </p:nvSpPr>
        <p:spPr>
          <a:xfrm>
            <a:off x="5181600" y="1524000"/>
            <a:ext cx="1683474" cy="215444"/>
          </a:xfrm>
          <a:prstGeom prst="rect">
            <a:avLst/>
          </a:prstGeom>
          <a:noFill/>
        </p:spPr>
        <p:txBody>
          <a:bodyPr wrap="none" rtlCol="0">
            <a:spAutoFit/>
          </a:bodyPr>
          <a:lstStyle/>
          <a:p>
            <a:r>
              <a:rPr lang="en-US" sz="800" dirty="0" smtClean="0"/>
              <a:t>Martin Waugh “Liquid Sculpture”</a:t>
            </a:r>
            <a:endParaRPr lang="en-US" sz="800" dirty="0"/>
          </a:p>
        </p:txBody>
      </p:sp>
    </p:spTree>
  </p:cSld>
  <p:clrMapOvr>
    <a:masterClrMapping/>
  </p:clrMapOvr>
  <p:transition advTm="15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3429000" cy="5029200"/>
          </a:xfrm>
        </p:spPr>
        <p:txBody>
          <a:bodyPr>
            <a:normAutofit/>
          </a:bodyPr>
          <a:lstStyle/>
          <a:p>
            <a:pPr>
              <a:buNone/>
            </a:pPr>
            <a:r>
              <a:rPr lang="en-US" sz="1800" dirty="0" smtClean="0"/>
              <a:t>	Considering texts like Welty’s </a:t>
            </a:r>
            <a:r>
              <a:rPr lang="en-US" sz="1800" i="1" dirty="0" smtClean="0"/>
              <a:t>The Optimist’s Daughter</a:t>
            </a:r>
            <a:r>
              <a:rPr lang="en-US" sz="1800" dirty="0" smtClean="0"/>
              <a:t>  and different postmodern readings raises several significant implications , including: </a:t>
            </a:r>
          </a:p>
          <a:p>
            <a:pPr>
              <a:buNone/>
            </a:pPr>
            <a:r>
              <a:rPr lang="en-US" sz="1800" dirty="0" smtClean="0"/>
              <a:t>		1. The construction of 	reality through 	memory,</a:t>
            </a:r>
          </a:p>
          <a:p>
            <a:pPr>
              <a:buNone/>
            </a:pPr>
            <a:r>
              <a:rPr lang="en-US" sz="1800" dirty="0" smtClean="0"/>
              <a:t>		2. The fundamental 	ability of words to 	“mean,”</a:t>
            </a:r>
          </a:p>
          <a:p>
            <a:pPr>
              <a:buNone/>
            </a:pPr>
            <a:r>
              <a:rPr lang="en-US" sz="1800" dirty="0" smtClean="0"/>
              <a:t>		3. The consequences of 	postmodernism on 	literary texts, as well as	 larger culture and 	</a:t>
            </a:r>
            <a:r>
              <a:rPr lang="en-US" sz="1800" dirty="0" smtClean="0"/>
              <a:t>religion</a:t>
            </a:r>
            <a:endParaRPr lang="en-US" sz="1800" dirty="0" smtClean="0"/>
          </a:p>
          <a:p>
            <a:pPr>
              <a:buNone/>
            </a:pPr>
            <a:endParaRPr lang="en-US" dirty="0" smtClean="0"/>
          </a:p>
          <a:p>
            <a:pPr>
              <a:buNone/>
            </a:pPr>
            <a:endParaRPr lang="en-US" dirty="0" smtClean="0"/>
          </a:p>
          <a:p>
            <a:pPr>
              <a:buNone/>
            </a:pPr>
            <a:endParaRPr lang="en-US" dirty="0"/>
          </a:p>
        </p:txBody>
      </p:sp>
      <p:sp>
        <p:nvSpPr>
          <p:cNvPr id="3" name="Title 2"/>
          <p:cNvSpPr>
            <a:spLocks noGrp="1"/>
          </p:cNvSpPr>
          <p:nvPr>
            <p:ph type="title"/>
          </p:nvPr>
        </p:nvSpPr>
        <p:spPr/>
        <p:txBody>
          <a:bodyPr/>
          <a:lstStyle/>
          <a:p>
            <a:pPr algn="ctr"/>
            <a:r>
              <a:rPr smtClean="0">
                <a:effectLst>
                  <a:outerShdw blurRad="38100" dist="38100" dir="2700000" algn="tl">
                    <a:srgbClr val="000000">
                      <a:alpha val="43137"/>
                    </a:srgbClr>
                  </a:outerShdw>
                </a:effectLst>
              </a:rPr>
              <a:t>O</a:t>
            </a:r>
            <a:r>
              <a:rPr lang="en-US" dirty="0" smtClean="0">
                <a:effectLst>
                  <a:outerShdw blurRad="38100" dist="38100" dir="2700000" algn="tl">
                    <a:srgbClr val="000000">
                      <a:alpha val="43137"/>
                    </a:srgbClr>
                  </a:outerShdw>
                </a:effectLst>
              </a:rPr>
              <a:t>u</a:t>
            </a:r>
            <a:r>
              <a:rPr smtClean="0">
                <a:effectLst>
                  <a:outerShdw blurRad="38100" dist="38100" dir="2700000" algn="tl">
                    <a:srgbClr val="000000">
                      <a:alpha val="43137"/>
                    </a:srgbClr>
                  </a:outerShdw>
                </a:effectLst>
              </a:rPr>
              <a:t>r Postmodern Implications </a:t>
            </a:r>
            <a:endParaRPr lang="en-US" dirty="0">
              <a:effectLst>
                <a:outerShdw blurRad="38100" dist="38100" dir="2700000" algn="tl">
                  <a:srgbClr val="000000">
                    <a:alpha val="43137"/>
                  </a:srgbClr>
                </a:outerShdw>
              </a:effectLst>
            </a:endParaRPr>
          </a:p>
        </p:txBody>
      </p:sp>
      <p:sp>
        <p:nvSpPr>
          <p:cNvPr id="4" name="TextBox 3"/>
          <p:cNvSpPr txBox="1"/>
          <p:nvPr/>
        </p:nvSpPr>
        <p:spPr>
          <a:xfrm>
            <a:off x="6477000" y="1447800"/>
            <a:ext cx="1981200" cy="3785652"/>
          </a:xfrm>
          <a:prstGeom prst="rect">
            <a:avLst/>
          </a:prstGeom>
          <a:noFill/>
        </p:spPr>
        <p:txBody>
          <a:bodyPr wrap="square" rtlCol="0">
            <a:spAutoFit/>
          </a:bodyPr>
          <a:lstStyle/>
          <a:p>
            <a:r>
              <a:rPr lang="en-US" sz="1600" dirty="0" smtClean="0"/>
              <a:t>Ultimately, as Christian scholars, we must be willing to honestly and rigorously investigate such issues, keeping in mind our fragile and broken state as fallen beings, as well as the certain existence and undeniable presence of definitive, overarching truth.  </a:t>
            </a:r>
            <a:endParaRPr lang="en-US" sz="1600" dirty="0"/>
          </a:p>
        </p:txBody>
      </p:sp>
      <p:pic>
        <p:nvPicPr>
          <p:cNvPr id="5" name="Picture 4" descr="the optimist's daughter.bmp"/>
          <p:cNvPicPr>
            <a:picLocks noChangeAspect="1"/>
          </p:cNvPicPr>
          <p:nvPr/>
        </p:nvPicPr>
        <p:blipFill>
          <a:blip r:embed="rId2"/>
          <a:stretch>
            <a:fillRect/>
          </a:stretch>
        </p:blipFill>
        <p:spPr>
          <a:xfrm>
            <a:off x="3733800" y="1600200"/>
            <a:ext cx="2543175" cy="4524375"/>
          </a:xfrm>
          <a:prstGeom prst="rect">
            <a:avLst/>
          </a:prstGeom>
        </p:spPr>
      </p:pic>
    </p:spTree>
  </p:cSld>
  <p:clrMapOvr>
    <a:masterClrMapping/>
  </p:clrMapOvr>
  <p:transition advTm="20000">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577</TotalTime>
  <Words>653</Words>
  <Application>Microsoft Office PowerPoint</Application>
  <PresentationFormat>On-screen Show (4:3)</PresentationFormat>
  <Paragraphs>51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Paper</vt:lpstr>
      <vt:lpstr>"Memory Loss"</vt:lpstr>
      <vt:lpstr>Welty, Southern Literature, and Postmodern Reality </vt:lpstr>
      <vt:lpstr>The Southern Writer</vt:lpstr>
      <vt:lpstr>The Optimist's Daughter and its postmodern place</vt:lpstr>
      <vt:lpstr>Memory: A "Velvety Cloak of Words"</vt:lpstr>
      <vt:lpstr>Reader Sympathy</vt:lpstr>
      <vt:lpstr>Grandmother's Quilt: The construction of Word-Meaning</vt:lpstr>
      <vt:lpstr>The Postmodern Plunge</vt:lpstr>
      <vt:lpstr>Our Postmodern Implications </vt:lpstr>
      <vt:lpstr>Works Cited and Bibliography </vt:lpstr>
    </vt:vector>
  </TitlesOfParts>
  <Company>Liberty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Loss"</dc:title>
  <dc:creator>amlockard</dc:creator>
  <cp:lastModifiedBy>amlockard</cp:lastModifiedBy>
  <cp:revision>63</cp:revision>
  <dcterms:created xsi:type="dcterms:W3CDTF">2008-04-09T16:10:17Z</dcterms:created>
  <dcterms:modified xsi:type="dcterms:W3CDTF">2008-04-11T17:27:38Z</dcterms:modified>
</cp:coreProperties>
</file>